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648" r:id="rId2"/>
    <p:sldMasterId id="2147483690" r:id="rId3"/>
  </p:sldMasterIdLst>
  <p:notesMasterIdLst>
    <p:notesMasterId r:id="rId33"/>
  </p:notesMasterIdLst>
  <p:handoutMasterIdLst>
    <p:handoutMasterId r:id="rId34"/>
  </p:handoutMasterIdLst>
  <p:sldIdLst>
    <p:sldId id="256" r:id="rId4"/>
    <p:sldId id="257" r:id="rId5"/>
    <p:sldId id="258" r:id="rId6"/>
    <p:sldId id="259" r:id="rId7"/>
    <p:sldId id="285" r:id="rId8"/>
    <p:sldId id="288" r:id="rId9"/>
    <p:sldId id="260" r:id="rId10"/>
    <p:sldId id="261" r:id="rId11"/>
    <p:sldId id="262" r:id="rId12"/>
    <p:sldId id="263" r:id="rId13"/>
    <p:sldId id="284" r:id="rId14"/>
    <p:sldId id="264" r:id="rId15"/>
    <p:sldId id="278" r:id="rId16"/>
    <p:sldId id="279" r:id="rId17"/>
    <p:sldId id="267" r:id="rId18"/>
    <p:sldId id="287" r:id="rId19"/>
    <p:sldId id="280" r:id="rId20"/>
    <p:sldId id="281" r:id="rId21"/>
    <p:sldId id="282" r:id="rId22"/>
    <p:sldId id="283" r:id="rId23"/>
    <p:sldId id="272" r:id="rId24"/>
    <p:sldId id="273" r:id="rId25"/>
    <p:sldId id="292" r:id="rId26"/>
    <p:sldId id="277" r:id="rId27"/>
    <p:sldId id="308" r:id="rId28"/>
    <p:sldId id="304" r:id="rId29"/>
    <p:sldId id="305" r:id="rId30"/>
    <p:sldId id="306" r:id="rId31"/>
    <p:sldId id="307" r:id="rId32"/>
  </p:sldIdLst>
  <p:sldSz cx="9144000" cy="6858000" type="screen4x3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4D93C-5C53-4222-93C1-635D7A09BDCF}" v="6" dt="2023-02-28T15:17:14.734"/>
    <p1510:client id="{7075C969-1571-A66E-F5F3-CCDB522727D7}" v="19" dt="2023-02-28T15:10:42.096"/>
    <p1510:client id="{83D6A91F-641A-CCE1-87F8-27D40BC8D333}" v="11" dt="2023-03-07T15:33:50.317"/>
    <p1510:client id="{F915BD12-B392-290E-C904-5AD2AE6951AA}" v="1063" dt="2023-02-27T21:43:21.058"/>
  </p1510:revLst>
</p1510:revInfo>
</file>

<file path=ppt/tableStyles.xml><?xml version="1.0" encoding="utf-8"?>
<a:tblStyleLst xmlns:a="http://schemas.openxmlformats.org/drawingml/2006/main" def="{44FF1B06-CDFD-4AD6-B367-5E49594BB605}">
  <a:tblStyle styleId="{44FF1B06-CDFD-4AD6-B367-5E49594BB60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CEFF1"/>
          </a:solidFill>
        </a:fill>
      </a:tcStyle>
    </a:wholeTbl>
    <a:band1H>
      <a:tcStyle>
        <a:tcBdr/>
        <a:fill>
          <a:solidFill>
            <a:srgbClr val="D7DDE2"/>
          </a:solidFill>
        </a:fill>
      </a:tcStyle>
    </a:band1H>
    <a:band1V>
      <a:tcStyle>
        <a:tcBdr/>
        <a:fill>
          <a:solidFill>
            <a:srgbClr val="D7DDE2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B234A93E-C0CA-4C03-BC6E-DBCECDEA7DE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7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335CF-407E-4C0C-A266-E318B3FB92E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253"/>
            <a:ext cx="2945659" cy="4979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253"/>
            <a:ext cx="2945659" cy="4979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BB53F-46BA-443E-BA56-215DD15A3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9862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679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931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198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799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95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099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67590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915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20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57273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524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8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412" name="Shape 412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413" name="Shape 413"/>
          <p:cNvSpPr txBox="1">
            <a:spLocks noGrp="1"/>
          </p:cNvSpPr>
          <p:nvPr>
            <p:ph type="ftr" idx="11"/>
          </p:nvPr>
        </p:nvSpPr>
        <p:spPr>
          <a:xfrm>
            <a:off x="1" y="9430090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3850442" y="9430090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938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848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526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51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50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42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24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087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065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7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sa/3.0/ie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ie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ST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-3141251" y="3139786"/>
            <a:ext cx="6864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Fís</a:t>
            </a:r>
            <a:r>
              <a:rPr lang="en-IE" sz="3200" b="1" i="1" spc="300" dirty="0">
                <a:solidFill>
                  <a:srgbClr val="C1D3E8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spc="300" dirty="0">
                <a:solidFill>
                  <a:srgbClr val="FFF295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Foghlaim</a:t>
            </a:r>
            <a:r>
              <a:rPr lang="en-IE" sz="3200" b="1" spc="300" dirty="0">
                <a:latin typeface="Harlow Solid Italic" pitchFamily="82" charset="0"/>
              </a:rPr>
              <a:t>    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Forbairt</a:t>
            </a:r>
            <a:endParaRPr lang="en-IE" sz="3200" spc="300" dirty="0">
              <a:solidFill>
                <a:srgbClr val="C1D3E8"/>
              </a:solidFill>
              <a:latin typeface="Harlow Solid Italic" pitchFamily="82" charset="0"/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11845"/>
          <a:stretch/>
        </p:blipFill>
        <p:spPr bwMode="auto">
          <a:xfrm>
            <a:off x="2479069" y="1496090"/>
            <a:ext cx="5087865" cy="233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358705" y="3853806"/>
            <a:ext cx="5328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spc="300" dirty="0">
                <a:solidFill>
                  <a:srgbClr val="418763"/>
                </a:solidFill>
              </a:rPr>
              <a:t>www.</a:t>
            </a:r>
            <a:r>
              <a:rPr lang="en-IE" sz="6000" b="1" spc="300" dirty="0">
                <a:solidFill>
                  <a:srgbClr val="262262"/>
                </a:solidFill>
              </a:rPr>
              <a:t>pdst.</a:t>
            </a:r>
            <a:r>
              <a:rPr lang="en-IE" sz="5400" b="1" spc="300" dirty="0">
                <a:solidFill>
                  <a:srgbClr val="418763"/>
                </a:solidFill>
              </a:rPr>
              <a:t>ie</a:t>
            </a:r>
            <a:endParaRPr lang="en-GB" sz="5400" b="1" spc="300" dirty="0">
              <a:solidFill>
                <a:srgbClr val="418763"/>
              </a:solidFill>
            </a:endParaRPr>
          </a:p>
        </p:txBody>
      </p:sp>
      <p:pic>
        <p:nvPicPr>
          <p:cNvPr id="14" name="Picture 2" descr="http://mirrors.creativecommons.org/presskit/buttons/88x31/png/by-s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14" y="5285851"/>
            <a:ext cx="1143392" cy="4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4754906" y="5293298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/>
                <a:cs typeface="Arial"/>
              </a:rPr>
              <a:t>© </a:t>
            </a:r>
            <a:r>
              <a:rPr lang="en-IE" sz="1800" b="1" spc="300" dirty="0"/>
              <a:t>PDST 2014</a:t>
            </a:r>
            <a:endParaRPr lang="en-GB" sz="1800" b="1" spc="300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794486" y="5842337"/>
            <a:ext cx="6408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+mn-lt"/>
                <a:cs typeface="Arial"/>
              </a:rPr>
              <a:t>This work is made available under the terms of the Creative Commons Attribution Share Alike 3.0 Licence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http://creativecommons.org/licenses/by-sa/3.0/ie/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You may use 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re-use this material (not including images and logos) free of charge in any format or medium, under the terms of the Creative Commons Attribution Share Alike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337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39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993" y="260648"/>
            <a:ext cx="2879920" cy="1162050"/>
          </a:xfrm>
        </p:spPr>
        <p:txBody>
          <a:bodyPr anchor="b"/>
          <a:lstStyle>
            <a:lvl1pPr algn="l">
              <a:defRPr sz="2000"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260648"/>
            <a:ext cx="4679702" cy="5853113"/>
          </a:xfrm>
        </p:spPr>
        <p:txBody>
          <a:bodyPr/>
          <a:lstStyle>
            <a:lvl1pPr>
              <a:defRPr sz="3200">
                <a:solidFill>
                  <a:srgbClr val="262262"/>
                </a:solidFill>
              </a:defRPr>
            </a:lvl1pPr>
            <a:lvl2pPr>
              <a:defRPr sz="28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4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9993" y="1412776"/>
            <a:ext cx="2880320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41876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73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26226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26226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41876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740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71600" y="836712"/>
            <a:ext cx="1296144" cy="1256966"/>
          </a:xfr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 i="1">
                <a:solidFill>
                  <a:srgbClr val="262262"/>
                </a:solidFill>
              </a:defRPr>
            </a:lvl1pPr>
            <a:lvl2pPr>
              <a:defRPr>
                <a:solidFill>
                  <a:srgbClr val="262262"/>
                </a:solidFill>
              </a:defRPr>
            </a:lvl2pPr>
            <a:lvl3pPr>
              <a:defRPr>
                <a:solidFill>
                  <a:srgbClr val="262262"/>
                </a:solidFill>
              </a:defRPr>
            </a:lvl3pPr>
            <a:lvl4pPr>
              <a:defRPr>
                <a:solidFill>
                  <a:srgbClr val="262262"/>
                </a:solidFill>
              </a:defRPr>
            </a:lvl4pPr>
            <a:lvl5pPr>
              <a:defRPr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7668344" y="4437112"/>
            <a:ext cx="1296144" cy="1256966"/>
          </a:xfrm>
          <a:blipFill dpi="0" rotWithShape="1">
            <a:blip r:embed="rId4" cstate="print"/>
            <a:srcRect/>
            <a:tile tx="0" ty="0" sx="100000" sy="100000" flip="none" algn="tl"/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 i="1">
                <a:solidFill>
                  <a:srgbClr val="262262"/>
                </a:solidFill>
              </a:defRPr>
            </a:lvl1pPr>
            <a:lvl2pPr>
              <a:defRPr>
                <a:solidFill>
                  <a:srgbClr val="262262"/>
                </a:solidFill>
              </a:defRPr>
            </a:lvl2pPr>
            <a:lvl3pPr>
              <a:defRPr>
                <a:solidFill>
                  <a:srgbClr val="262262"/>
                </a:solidFill>
              </a:defRPr>
            </a:lvl3pPr>
            <a:lvl4pPr>
              <a:defRPr>
                <a:solidFill>
                  <a:srgbClr val="262262"/>
                </a:solidFill>
              </a:defRPr>
            </a:lvl4pPr>
            <a:lvl5pPr>
              <a:defRPr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5720" y="1279884"/>
            <a:ext cx="6337325" cy="3877308"/>
          </a:xfrm>
        </p:spPr>
        <p:txBody>
          <a:bodyPr/>
          <a:lstStyle>
            <a:lvl1pPr marL="0" indent="0">
              <a:buNone/>
              <a:defRPr i="1">
                <a:solidFill>
                  <a:srgbClr val="262262"/>
                </a:solidFill>
              </a:defRPr>
            </a:lvl1pPr>
          </a:lstStyle>
          <a:p>
            <a:pPr lvl="0"/>
            <a:r>
              <a:rPr lang="en-IE" i="1" dirty="0"/>
              <a:t>Quotation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763688" y="5229200"/>
            <a:ext cx="4392612" cy="6334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18763"/>
                </a:solidFill>
              </a:defRPr>
            </a:lvl1pPr>
          </a:lstStyle>
          <a:p>
            <a:pPr lvl="0"/>
            <a:r>
              <a:rPr lang="en-IE" dirty="0"/>
              <a:t>Author/Reference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8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992" y="1600201"/>
            <a:ext cx="7792488" cy="44930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262262"/>
                </a:solidFill>
              </a:defRPr>
            </a:lvl1pPr>
            <a:lvl2pPr>
              <a:buClr>
                <a:srgbClr val="262262"/>
              </a:buClr>
              <a:defRPr sz="1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9992" y="274638"/>
            <a:ext cx="7792488" cy="1143000"/>
          </a:xfrm>
        </p:spPr>
        <p:txBody>
          <a:bodyPr/>
          <a:lstStyle>
            <a:lvl1pPr>
              <a:defRPr b="1">
                <a:solidFill>
                  <a:srgbClr val="262262"/>
                </a:solidFill>
              </a:defRPr>
            </a:lvl1pPr>
          </a:lstStyle>
          <a:p>
            <a:r>
              <a:rPr lang="en-US" dirty="0"/>
              <a:t>Credits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919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DST 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11845"/>
          <a:stretch/>
        </p:blipFill>
        <p:spPr bwMode="auto">
          <a:xfrm>
            <a:off x="2509222" y="404664"/>
            <a:ext cx="5087865" cy="233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388860" y="2636912"/>
            <a:ext cx="5328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spc="300" dirty="0">
                <a:solidFill>
                  <a:srgbClr val="418763"/>
                </a:solidFill>
              </a:rPr>
              <a:t>www.</a:t>
            </a:r>
            <a:r>
              <a:rPr lang="en-IE" sz="6000" b="1" spc="300" dirty="0">
                <a:solidFill>
                  <a:srgbClr val="262262"/>
                </a:solidFill>
              </a:rPr>
              <a:t>pdst.</a:t>
            </a:r>
            <a:r>
              <a:rPr lang="en-IE" sz="5400" b="1" spc="300" dirty="0">
                <a:solidFill>
                  <a:srgbClr val="418763"/>
                </a:solidFill>
              </a:rPr>
              <a:t>ie</a:t>
            </a:r>
            <a:endParaRPr lang="en-GB" sz="5400" b="1" spc="300" dirty="0">
              <a:solidFill>
                <a:srgbClr val="418763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95736" y="5968983"/>
            <a:ext cx="5832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spc="40" dirty="0">
                <a:solidFill>
                  <a:srgbClr val="262262"/>
                </a:solidFill>
              </a:rPr>
              <a:t>The PDST is funded by the Teacher Education Section (TES) </a:t>
            </a:r>
          </a:p>
          <a:p>
            <a:pPr algn="ctr"/>
            <a:r>
              <a:rPr lang="en-IE" sz="1400" b="1" spc="40" dirty="0">
                <a:solidFill>
                  <a:srgbClr val="262262"/>
                </a:solidFill>
              </a:rPr>
              <a:t>of the Department of Education and Skills (DES) and is managed </a:t>
            </a:r>
          </a:p>
          <a:p>
            <a:pPr algn="ctr"/>
            <a:r>
              <a:rPr lang="en-IE" sz="1400" b="1" spc="40" dirty="0">
                <a:solidFill>
                  <a:srgbClr val="262262"/>
                </a:solidFill>
              </a:rPr>
              <a:t>by Dublin West Education Centre</a:t>
            </a:r>
            <a:endParaRPr lang="en-GB" sz="1400" b="1" spc="40" dirty="0">
              <a:solidFill>
                <a:srgbClr val="262262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6200000">
            <a:off x="-3148744" y="3139788"/>
            <a:ext cx="6864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Fís</a:t>
            </a:r>
            <a:r>
              <a:rPr lang="en-IE" sz="3200" b="1" i="1" spc="300" dirty="0">
                <a:solidFill>
                  <a:srgbClr val="C1D3E8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spc="300" dirty="0">
                <a:solidFill>
                  <a:srgbClr val="FFF295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Foghlaim</a:t>
            </a:r>
            <a:r>
              <a:rPr lang="en-IE" sz="3200" b="1" spc="300" dirty="0">
                <a:latin typeface="Harlow Solid Italic" pitchFamily="82" charset="0"/>
              </a:rPr>
              <a:t>    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Forbairt</a:t>
            </a:r>
            <a:endParaRPr lang="en-IE" sz="3200" spc="300" dirty="0">
              <a:solidFill>
                <a:srgbClr val="C1D3E8"/>
              </a:solidFill>
              <a:latin typeface="Harlow Solid Italic" pitchFamily="82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792204" y="4389574"/>
            <a:ext cx="6408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+mn-lt"/>
                <a:cs typeface="Arial"/>
              </a:rPr>
              <a:t>This work is made available under the terms of the Creative Commons Attribution Share Alike 3.0 Licence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http://creativecommons.org/licenses/by-sa/3.0/ie/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You may use 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re-use this material (not including images and logos) free of charge in any format or medium, under the terms of the Creative Commons Attribution Share Alike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mirrors.creativecommons.org/presskit/buttons/88x31/png/by-sa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24408"/>
            <a:ext cx="1143392" cy="4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4707280" y="3955228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/>
                <a:cs typeface="Arial"/>
              </a:rPr>
              <a:t>© </a:t>
            </a:r>
            <a:r>
              <a:rPr lang="en-IE" sz="1800" b="1" spc="300" dirty="0"/>
              <a:t>PDST 2014</a:t>
            </a:r>
            <a:endParaRPr lang="en-GB" sz="1800" b="1" spc="3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10828"/>
          <a:stretch/>
        </p:blipFill>
        <p:spPr>
          <a:xfrm>
            <a:off x="969005" y="5706445"/>
            <a:ext cx="1646397" cy="1015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451" y="5698546"/>
            <a:ext cx="1094285" cy="10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8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5413-98B6-464F-8F13-9B32F74B7541}" type="datetimeFigureOut">
              <a:rPr lang="en-GB" smtClean="0"/>
              <a:pPr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11E-4669-4635-B61D-4F9279BAF3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5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5413-98B6-464F-8F13-9B32F74B7541}" type="datetimeFigureOut">
              <a:rPr lang="en-GB" smtClean="0"/>
              <a:pPr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11E-4669-4635-B61D-4F9279BAF3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F502-19BD-4A41-A720-280200F3A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2AB9F-A3D5-4B31-BAE0-A27E4774E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FC18A-2FFF-4835-B5D9-A8B15D77D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2B68B-E89D-4F28-ADBA-ED749594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8D4F4-47CE-41C6-B1D0-7CE62511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34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FEC24-1996-45B5-B35C-579D43FA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3895-566A-4EBD-9ED3-FF4E0A21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059AE-3C33-48BC-AAEB-466FAFCA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043C7-6D1E-4A42-BD7B-DBA1CB4F2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6375A-799A-4389-911D-1D348D63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6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1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9992" y="1988840"/>
            <a:ext cx="4316659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rgbClr val="262262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99992" y="3579006"/>
            <a:ext cx="4320480" cy="852115"/>
          </a:xfrm>
        </p:spPr>
        <p:txBody>
          <a:bodyPr anchor="b">
            <a:normAutofit/>
          </a:bodyPr>
          <a:lstStyle>
            <a:lvl1pPr marL="0" indent="0">
              <a:buNone/>
              <a:defRPr sz="2800" b="1" i="1">
                <a:solidFill>
                  <a:srgbClr val="41876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PDST Facilitator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21348220">
            <a:off x="1232339" y="1515305"/>
            <a:ext cx="2934906" cy="3618496"/>
          </a:xfrm>
        </p:spPr>
        <p:txBody>
          <a:bodyPr/>
          <a:lstStyle>
            <a:lvl1pPr marL="0" indent="0">
              <a:buNone/>
              <a:defRPr>
                <a:solidFill>
                  <a:srgbClr val="262262"/>
                </a:solidFill>
              </a:defRPr>
            </a:lvl1pPr>
          </a:lstStyle>
          <a:p>
            <a:r>
              <a:rPr lang="en-IE" dirty="0"/>
              <a:t>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422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8D72-FD83-48E9-B440-E4353165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416F3-73BC-4B7F-B65B-0EEB66A4E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24666-CA04-4A71-9FCE-05C97588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5F71A-BD5E-490E-BB37-4DD05A34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D7643-AA24-436C-B1BA-BCA9706E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8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537D-DE90-48C4-9CB1-9AECB352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1484F-811D-4EEB-93B0-52913A459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6B44B-ABC2-410B-BF55-E5B26D81B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B574A-8B03-4BC3-92F3-BB1C1691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21DCD-79D7-423B-B72E-4E85C2EE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26C4-1834-4FEF-B8A6-DDA742DA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21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0ADF-7318-421D-AC87-79104E1B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D7792-9142-4EBD-ABD2-B483ABB7F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8AF64-8F99-4C8E-8670-3A02561A4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00C9A-DCE7-4B0A-B33C-B9CF6DC42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D9985-72F3-4F6C-9D69-445D61D00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9BFD5-07B7-4CE5-97D2-590ECBF9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BDD7A5-B9E6-4C62-9523-46491C61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3542B-4E0E-46EF-B24B-03ED4494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76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6B32-0DDE-42CB-8322-16197C58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1E1AB-8B65-419D-8103-1A2C5B29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D0AEF-352F-4E00-BDC0-2341D6A8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BEA69-6715-49A6-A5C5-30B5A8F1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169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91CDD-D540-473A-BFB7-F423364B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7D2CB-1664-41DD-BC51-7264F338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228F6-F455-4007-8279-9593A1B2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492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65E2-9FB2-4E01-A346-939F6D09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D295F-0F6C-49E2-A986-BA627658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145D2-0DF4-4A18-B649-6BB4DBCAD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0A7F8-2611-4E4E-A0A7-54EAE050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7D087-A589-42B1-AB38-5B193CC8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8567B-F47A-48A7-8427-C4B12F51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8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ECE5-BF74-4B3D-91E3-E21A11DE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4071B-E619-4310-84E5-9F41C85CC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E3584-CCBC-47D3-943A-57A94B3C0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6EBCA-DFC1-4449-80CA-67FC8094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6005C-E50C-40C0-864B-98A87B21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73AF5-62D2-4E75-9435-0AF6DB78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525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1C9E3-A40C-4A56-AB23-84CA890F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BB354-E74F-4CA1-8AB7-C418EB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7B06-8271-4CB0-B5C5-1A5C0FD6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E44BA-E1FB-4A4E-9893-CEE923B2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6BF74-77DE-4094-9CC8-7483B04B3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40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559CD-EDA7-49B8-B7C9-76329768C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79E28-80CA-4445-8114-61C5BC794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E29AB-17C4-47F5-B2BD-98E20C33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2396D-B190-47EF-9D87-B94B2371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09110-5FD5-4953-AEDA-6A6A2F63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64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4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992" y="1600201"/>
            <a:ext cx="7792488" cy="4493096"/>
          </a:xfrm>
        </p:spPr>
        <p:txBody>
          <a:bodyPr/>
          <a:lstStyle>
            <a:lvl1pPr>
              <a:defRPr>
                <a:solidFill>
                  <a:srgbClr val="262262"/>
                </a:solidFill>
              </a:defRPr>
            </a:lvl1pPr>
            <a:lvl2pPr>
              <a:buClr>
                <a:srgbClr val="262262"/>
              </a:buClr>
              <a:defRPr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992" y="274638"/>
            <a:ext cx="7792488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315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42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014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05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535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071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480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801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934472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3740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6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9992" y="274638"/>
            <a:ext cx="7792488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0"/>
          </p:nvPr>
        </p:nvSpPr>
        <p:spPr>
          <a:xfrm>
            <a:off x="1099993" y="1628800"/>
            <a:ext cx="3760039" cy="4525963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5148064" y="1628800"/>
            <a:ext cx="3760039" cy="4525963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05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4" name="Picture 13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8064" y="1556792"/>
            <a:ext cx="3753743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rgbClr val="418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9992" y="274638"/>
            <a:ext cx="7792488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0"/>
          </p:nvPr>
        </p:nvSpPr>
        <p:spPr>
          <a:xfrm>
            <a:off x="5148064" y="2204864"/>
            <a:ext cx="3760039" cy="3888432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43608" y="1556792"/>
            <a:ext cx="3753743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rgbClr val="418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2"/>
          </p:nvPr>
        </p:nvSpPr>
        <p:spPr>
          <a:xfrm>
            <a:off x="1043608" y="2204864"/>
            <a:ext cx="3760039" cy="3888432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08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992" y="274638"/>
            <a:ext cx="7792488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64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992" y="274638"/>
            <a:ext cx="7792488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 hasCustomPrompt="1"/>
          </p:nvPr>
        </p:nvSpPr>
        <p:spPr>
          <a:xfrm>
            <a:off x="1116013" y="1844675"/>
            <a:ext cx="7704137" cy="4183063"/>
          </a:xfrm>
        </p:spPr>
        <p:txBody>
          <a:bodyPr/>
          <a:lstStyle>
            <a:lvl1pPr>
              <a:defRPr>
                <a:solidFill>
                  <a:srgbClr val="262262"/>
                </a:solidFill>
              </a:defRPr>
            </a:lvl1pPr>
          </a:lstStyle>
          <a:p>
            <a:r>
              <a:rPr lang="en-IE" dirty="0"/>
              <a:t>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7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Sm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665432" y="0"/>
            <a:ext cx="214883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1463" y="0"/>
            <a:ext cx="541015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6763122" y="6027846"/>
            <a:ext cx="2376264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992" y="274638"/>
            <a:ext cx="7792488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0"/>
          </p:nvPr>
        </p:nvSpPr>
        <p:spPr>
          <a:xfrm>
            <a:off x="1116013" y="1557338"/>
            <a:ext cx="7777162" cy="4470400"/>
          </a:xfrm>
        </p:spPr>
        <p:txBody>
          <a:bodyPr/>
          <a:lstStyle>
            <a:lvl1pPr>
              <a:defRPr>
                <a:solidFill>
                  <a:srgbClr val="262262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81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9144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3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A5413-98B6-464F-8F13-9B32F74B7541}" type="datetimeFigureOut">
              <a:rPr lang="en-GB" smtClean="0"/>
              <a:pPr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D611E-4669-4635-B61D-4F9279BAF3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63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0" r:id="rId3"/>
    <p:sldLayoutId id="2147483682" r:id="rId4"/>
    <p:sldLayoutId id="2147483683" r:id="rId5"/>
    <p:sldLayoutId id="2147483684" r:id="rId6"/>
    <p:sldLayoutId id="2147483662" r:id="rId7"/>
    <p:sldLayoutId id="2147483663" r:id="rId8"/>
    <p:sldLayoutId id="2147483661" r:id="rId9"/>
    <p:sldLayoutId id="2147483665" r:id="rId10"/>
    <p:sldLayoutId id="2147483686" r:id="rId11"/>
    <p:sldLayoutId id="2147483687" r:id="rId12"/>
    <p:sldLayoutId id="2147483660" r:id="rId13"/>
    <p:sldLayoutId id="2147483664" r:id="rId14"/>
    <p:sldLayoutId id="2147483685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22AA6-A889-4137-A203-C307D25A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F8D5D-164C-4DD6-87D0-14C29FEFE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98F93-AD67-41A4-8DA5-1FB0BB59D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40331-08C2-4BD3-BC31-2F989D04DF72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22DA1-87C9-4037-88D8-49F61F446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E02A8-88A7-4880-B6A8-B1A170B8B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40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91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hyperlink" Target="mailto:admin@castletroycollege.i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0" y="44623"/>
            <a:ext cx="8820472" cy="1143000"/>
          </a:xfrm>
          <a:prstGeom prst="rect">
            <a:avLst/>
          </a:prstGeom>
          <a:gradFill>
            <a:gsLst>
              <a:gs pos="0">
                <a:srgbClr val="9CB3C9"/>
              </a:gs>
              <a:gs pos="12000">
                <a:srgbClr val="819DB7"/>
              </a:gs>
              <a:gs pos="100000">
                <a:srgbClr val="6384A1"/>
              </a:gs>
            </a:gsLst>
            <a:lin ang="162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IE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Transition Year Programme </a:t>
            </a:r>
          </a:p>
        </p:txBody>
      </p:sp>
      <p:sp>
        <p:nvSpPr>
          <p:cNvPr id="96" name="Shape 96"/>
          <p:cNvSpPr/>
          <p:nvPr/>
        </p:nvSpPr>
        <p:spPr>
          <a:xfrm>
            <a:off x="3810000" y="4495800"/>
            <a:ext cx="4826563" cy="22182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2800" b="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Mr.Tomas</a:t>
            </a:r>
            <a:r>
              <a:rPr lang="en-IE" sz="2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Quealy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2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T.Y. Co-ordinator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IE" sz="28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2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Tom.Quealy@stcaimins.ie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n-IE" sz="800" b="0" i="0" u="none" strike="noStrike" cap="none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800" b="0" i="0" u="none" strike="noStrike" cap="none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rgbClr val="1717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2916" y="1703081"/>
            <a:ext cx="3509484" cy="230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800" b="0" i="0" u="none" strike="noStrike" cap="none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Transition Year Programme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28800"/>
            <a:ext cx="2514600" cy="23182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4437401" y="1549224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3419871" y="2564903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251519" y="2204864"/>
            <a:ext cx="8352928" cy="43924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lnSpc>
                <a:spcPct val="80000"/>
              </a:lnSpc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179511" y="1733672"/>
            <a:ext cx="8490250" cy="48195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IE" sz="2800" b="1" i="0" u="sng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The </a:t>
            </a:r>
            <a:r>
              <a:rPr lang="en-IE" sz="2800" b="1" u="sng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admissions</a:t>
            </a:r>
            <a:r>
              <a:rPr lang="en-IE" sz="2800" b="1" i="0" u="sng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criteria includes the following.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lang="en-IE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SzPct val="25000"/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Students get an opportunity on the 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form </a:t>
            </a: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&amp; at 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interview</a:t>
            </a: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 to state why they wish to do TY.</a:t>
            </a:r>
            <a:endParaRPr lang="en-IE"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Suitability of Student for the programme is decided by the school management as outlined in the transition year enrolment policy.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SzPct val="25000"/>
            </a:pPr>
            <a:endParaRPr lang="en-IE"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>
              <a:lnSpc>
                <a:spcPct val="80000"/>
              </a:lnSpc>
              <a:spcBef>
                <a:spcPts val="0"/>
              </a:spcBef>
              <a:buNone/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Possible to run 2 classes of 24 students.</a:t>
            </a:r>
            <a:endParaRPr lang="en-IE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SzPct val="25000"/>
            </a:pPr>
            <a:endParaRPr lang="en-IE"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>
              <a:lnSpc>
                <a:spcPct val="80000"/>
              </a:lnSpc>
              <a:spcBef>
                <a:spcPts val="0"/>
              </a:spcBef>
              <a:buNone/>
            </a:pP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shortlist will be created for any remaining applicants.</a:t>
            </a:r>
            <a:endParaRPr lang="en-IE" dirty="0"/>
          </a:p>
        </p:txBody>
      </p:sp>
      <p:sp>
        <p:nvSpPr>
          <p:cNvPr id="10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9" y="173675"/>
            <a:ext cx="1167386" cy="11399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4437401" y="1549224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3419871" y="2564903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251519" y="2204864"/>
            <a:ext cx="8352928" cy="43924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lnSpc>
                <a:spcPct val="80000"/>
              </a:lnSpc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179511" y="1733672"/>
            <a:ext cx="8490250" cy="48636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IE" sz="2800" b="1" u="sng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Application Process</a:t>
            </a:r>
            <a:r>
              <a:rPr lang="en-IE" sz="2800" b="1" i="0" u="sng" strike="noStrike" cap="none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.</a:t>
            </a:r>
            <a:r>
              <a:rPr lang="en-IE" sz="2800" b="1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 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sz="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Tick the TY box on the options form.</a:t>
            </a:r>
          </a:p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omplete the TY application form. This form must be completed by both the parent/guardian and the student.   </a:t>
            </a:r>
          </a:p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Student completes an interview</a:t>
            </a:r>
          </a:p>
          <a:p>
            <a:pPr marL="457200" lvl="3" indent="-457200">
              <a:lnSpc>
                <a:spcPct val="8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letter </a:t>
            </a: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confirming the status of your application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will be sent to all applicants.</a:t>
            </a:r>
          </a:p>
          <a:p>
            <a:pPr marL="457200" lvl="3" indent="-457200">
              <a:lnSpc>
                <a:spcPct val="8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Pay initial deposit </a:t>
            </a:r>
            <a:endParaRPr lang="en-IE" sz="28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lang="en-IE"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t="35515" r="9584"/>
          <a:stretch/>
        </p:blipFill>
        <p:spPr>
          <a:xfrm>
            <a:off x="6711856" y="1425946"/>
            <a:ext cx="1957905" cy="1117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65" y="172621"/>
            <a:ext cx="1167386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4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423834" y="1591985"/>
            <a:ext cx="8296151" cy="21418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Transition Year Fee Per Student:</a:t>
            </a: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I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r>
              <a:rPr lang="en-I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en-I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  <a:p>
            <a:pPr marL="182880" marR="0" lvl="0" indent="-182880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</a:t>
            </a: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deposit of €200 due with acceptance of place on the course.</a:t>
            </a:r>
          </a:p>
          <a:p>
            <a:pPr marL="182880" marR="0" lvl="0" indent="-182880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balance of €200 is due before </a:t>
            </a: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IE" sz="2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2023</a:t>
            </a:r>
          </a:p>
          <a:p>
            <a:pPr marL="182880" indent="-182880">
              <a:lnSpc>
                <a:spcPct val="90000"/>
              </a:lnSpc>
              <a:spcBef>
                <a:spcPts val="518"/>
              </a:spcBef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What does the fee cover?</a:t>
            </a:r>
          </a:p>
        </p:txBody>
      </p:sp>
      <p:sp>
        <p:nvSpPr>
          <p:cNvPr id="206" name="Shape 206"/>
          <p:cNvSpPr/>
          <p:nvPr/>
        </p:nvSpPr>
        <p:spPr>
          <a:xfrm>
            <a:off x="757110" y="3892073"/>
            <a:ext cx="3510090" cy="26611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Outdoor Education activities</a:t>
            </a:r>
            <a:endParaRPr lang="en-IE" sz="2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Aid Qualification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 Visits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Guest Speakers</a:t>
            </a:r>
            <a:endParaRPr lang="en-IE" sz="2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 costs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ICDL Course</a:t>
            </a:r>
          </a:p>
        </p:txBody>
      </p:sp>
      <p:sp>
        <p:nvSpPr>
          <p:cNvPr id="207" name="Shape 207"/>
          <p:cNvSpPr/>
          <p:nvPr/>
        </p:nvSpPr>
        <p:spPr>
          <a:xfrm>
            <a:off x="5208449" y="3892084"/>
            <a:ext cx="3254099" cy="2508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Driving Theory Qualification.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Most TY activities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Student Services 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114" y="116631"/>
            <a:ext cx="1164437" cy="12193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437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203848" y="2564904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2771800" y="3740295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Workshops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9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Sign Language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3098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Personal Development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6126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Animal Magic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6099728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kern="1200" dirty="0"/>
              <a:t>Road Safety</a:t>
            </a:r>
          </a:p>
        </p:txBody>
      </p:sp>
      <p:sp>
        <p:nvSpPr>
          <p:cNvPr id="23" name="Freeform 22"/>
          <p:cNvSpPr/>
          <p:nvPr/>
        </p:nvSpPr>
        <p:spPr>
          <a:xfrm>
            <a:off x="3098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Radio/Film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331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Music</a:t>
            </a:r>
            <a:endParaRPr lang="en-IE" sz="2800" b="1" kern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239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322663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1732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30433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30433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351623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205662"/>
            <a:ext cx="1167386" cy="1183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3" y="3719851"/>
            <a:ext cx="1979711" cy="1437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46" y="3787758"/>
            <a:ext cx="2416554" cy="13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7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437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207363" y="2669778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2771800" y="3740295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Work Experience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9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3-4 Rotations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3098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Find Placement</a:t>
            </a:r>
          </a:p>
        </p:txBody>
      </p:sp>
      <p:sp>
        <p:nvSpPr>
          <p:cNvPr id="21" name="Freeform 20"/>
          <p:cNvSpPr/>
          <p:nvPr/>
        </p:nvSpPr>
        <p:spPr>
          <a:xfrm>
            <a:off x="6126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Week Option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6108136" y="5376346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Insurance</a:t>
            </a:r>
            <a:endParaRPr lang="en-IE" sz="2800" b="1" kern="1200" dirty="0"/>
          </a:p>
        </p:txBody>
      </p:sp>
      <p:sp>
        <p:nvSpPr>
          <p:cNvPr id="23" name="Freeform 22"/>
          <p:cNvSpPr/>
          <p:nvPr/>
        </p:nvSpPr>
        <p:spPr>
          <a:xfrm>
            <a:off x="3098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Garda Vetting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331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Reflection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239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322663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1732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30433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30433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351623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9512" y="1399934"/>
            <a:ext cx="8496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</a:rPr>
              <a:t>Work Experience will take place every Friday </a:t>
            </a:r>
          </a:p>
        </p:txBody>
      </p:sp>
      <p:sp>
        <p:nvSpPr>
          <p:cNvPr id="34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132995"/>
            <a:ext cx="1167386" cy="12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5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2771800" y="3740295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Business</a:t>
            </a:r>
            <a:r>
              <a:rPr lang="en-IE" sz="3200" b="1" kern="1200" dirty="0"/>
              <a:t> </a:t>
            </a:r>
          </a:p>
        </p:txBody>
      </p:sp>
      <p:sp>
        <p:nvSpPr>
          <p:cNvPr id="21" name="Freeform 20"/>
          <p:cNvSpPr/>
          <p:nvPr/>
        </p:nvSpPr>
        <p:spPr>
          <a:xfrm>
            <a:off x="179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Industry Visits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3098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Christmas Market</a:t>
            </a:r>
            <a:endParaRPr lang="en-IE" sz="2800" b="1" kern="1200" dirty="0"/>
          </a:p>
        </p:txBody>
      </p:sp>
      <p:sp>
        <p:nvSpPr>
          <p:cNvPr id="23" name="Freeform 22"/>
          <p:cNvSpPr/>
          <p:nvPr/>
        </p:nvSpPr>
        <p:spPr>
          <a:xfrm>
            <a:off x="6126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 School Bank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6099728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Visiting Speakers</a:t>
            </a:r>
            <a:endParaRPr lang="en-IE" sz="2800" b="1" kern="1200" dirty="0"/>
          </a:p>
        </p:txBody>
      </p:sp>
      <p:sp>
        <p:nvSpPr>
          <p:cNvPr id="25" name="Freeform 24"/>
          <p:cNvSpPr/>
          <p:nvPr/>
        </p:nvSpPr>
        <p:spPr>
          <a:xfrm>
            <a:off x="3098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Mentoring</a:t>
            </a:r>
            <a:endParaRPr lang="en-IE" sz="2800" b="1" kern="1200" dirty="0"/>
          </a:p>
        </p:txBody>
      </p:sp>
      <p:sp>
        <p:nvSpPr>
          <p:cNvPr id="26" name="Freeform 25"/>
          <p:cNvSpPr/>
          <p:nvPr/>
        </p:nvSpPr>
        <p:spPr>
          <a:xfrm>
            <a:off x="331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Event Management  Project</a:t>
            </a:r>
            <a:endParaRPr lang="en-IE" sz="2800" b="1" kern="1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239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322663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361732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30433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30433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51623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8" name="Shape 278"/>
          <p:cNvCxnSpPr/>
          <p:nvPr/>
        </p:nvCxnSpPr>
        <p:spPr>
          <a:xfrm rot="10800000">
            <a:off x="2239338" y="3217946"/>
            <a:ext cx="512440" cy="499863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79" name="Shape 279"/>
          <p:cNvCxnSpPr/>
          <p:nvPr/>
        </p:nvCxnSpPr>
        <p:spPr>
          <a:xfrm rot="10800000" flipH="1">
            <a:off x="4322662" y="3212975"/>
            <a:ext cx="0" cy="49484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0" name="Shape 280"/>
          <p:cNvCxnSpPr/>
          <p:nvPr/>
        </p:nvCxnSpPr>
        <p:spPr>
          <a:xfrm flipH="1">
            <a:off x="2361731" y="4941167"/>
            <a:ext cx="390047" cy="43204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1" name="Shape 281"/>
          <p:cNvCxnSpPr/>
          <p:nvPr/>
        </p:nvCxnSpPr>
        <p:spPr>
          <a:xfrm rot="10800000" flipH="1">
            <a:off x="5830432" y="3222184"/>
            <a:ext cx="547973" cy="49484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2" name="Shape 282"/>
          <p:cNvCxnSpPr/>
          <p:nvPr/>
        </p:nvCxnSpPr>
        <p:spPr>
          <a:xfrm>
            <a:off x="5830432" y="4869160"/>
            <a:ext cx="511969" cy="504056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3" name="Shape 283"/>
          <p:cNvCxnSpPr/>
          <p:nvPr/>
        </p:nvCxnSpPr>
        <p:spPr>
          <a:xfrm>
            <a:off x="4351623" y="4869160"/>
            <a:ext cx="0" cy="504056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t="37400" b="12751"/>
          <a:stretch/>
        </p:blipFill>
        <p:spPr>
          <a:xfrm>
            <a:off x="105737" y="3635328"/>
            <a:ext cx="2451018" cy="13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27" y="164678"/>
            <a:ext cx="1167386" cy="1279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28" y="3635328"/>
            <a:ext cx="2474923" cy="1323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771800" y="1676400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kern="1200" dirty="0"/>
              <a:t>Inspirational Speakers</a:t>
            </a:r>
          </a:p>
        </p:txBody>
      </p:sp>
      <p:sp>
        <p:nvSpPr>
          <p:cNvPr id="24" name="Freeform 23"/>
          <p:cNvSpPr/>
          <p:nvPr/>
        </p:nvSpPr>
        <p:spPr>
          <a:xfrm>
            <a:off x="228600" y="4495800"/>
            <a:ext cx="2743200" cy="1885528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dirty="0"/>
              <a:t>Tomas Mac </a:t>
            </a:r>
            <a:r>
              <a:rPr lang="en-IE" sz="2800" dirty="0" err="1"/>
              <a:t>Conmara</a:t>
            </a:r>
            <a:endParaRPr lang="en-IE" sz="2800" dirty="0"/>
          </a:p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Local Historian</a:t>
            </a:r>
            <a:endParaRPr lang="en-IE" sz="2400" b="1" kern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514600" y="2493224"/>
            <a:ext cx="304800" cy="9757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715000" y="2493224"/>
            <a:ext cx="267811" cy="73625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885939" y="4495800"/>
            <a:ext cx="2877061" cy="1885528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/>
              <a:t>Rob Heffernan</a:t>
            </a:r>
            <a:endParaRPr lang="en-IE" sz="2400" b="1" kern="1200" dirty="0"/>
          </a:p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/>
              <a:t>Olympic Athlete  BOI Ambassador </a:t>
            </a:r>
            <a:endParaRPr lang="en-IE" sz="2400" b="1" kern="12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10" y="158520"/>
            <a:ext cx="1167386" cy="129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981199"/>
            <a:ext cx="2430011" cy="2192287"/>
          </a:xfrm>
          <a:prstGeom prst="rect">
            <a:avLst/>
          </a:prstGeom>
        </p:spPr>
      </p:pic>
      <p:pic>
        <p:nvPicPr>
          <p:cNvPr id="6" name="Picture 7" descr="A picture containing person, green, sport&#10;&#10;Description automatically generated">
            <a:extLst>
              <a:ext uri="{FF2B5EF4-FFF2-40B4-BE49-F238E27FC236}">
                <a16:creationId xmlns:a16="http://schemas.microsoft.com/office/drawing/2014/main" id="{C5934E79-1DFC-7A21-056B-CBE6EB53D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476" y="202675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437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203848" y="2564904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2771800" y="3740295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Programmes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9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Future Leaders</a:t>
            </a:r>
          </a:p>
        </p:txBody>
      </p:sp>
      <p:sp>
        <p:nvSpPr>
          <p:cNvPr id="20" name="Freeform 19"/>
          <p:cNvSpPr/>
          <p:nvPr/>
        </p:nvSpPr>
        <p:spPr>
          <a:xfrm>
            <a:off x="3098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First Aid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6126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ICDL</a:t>
            </a:r>
          </a:p>
        </p:txBody>
      </p:sp>
      <p:sp>
        <p:nvSpPr>
          <p:cNvPr id="22" name="Freeform 21"/>
          <p:cNvSpPr/>
          <p:nvPr/>
        </p:nvSpPr>
        <p:spPr>
          <a:xfrm>
            <a:off x="6213376" y="5512491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kern="1200" dirty="0"/>
              <a:t>Junior Achievement</a:t>
            </a:r>
          </a:p>
        </p:txBody>
      </p:sp>
      <p:sp>
        <p:nvSpPr>
          <p:cNvPr id="23" name="Freeform 22"/>
          <p:cNvSpPr/>
          <p:nvPr/>
        </p:nvSpPr>
        <p:spPr>
          <a:xfrm>
            <a:off x="3098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>
                <a:cs typeface="Arial"/>
              </a:rPr>
              <a:t>Accountancy Bootcamp</a:t>
            </a:r>
          </a:p>
        </p:txBody>
      </p:sp>
      <p:sp>
        <p:nvSpPr>
          <p:cNvPr id="24" name="Freeform 23"/>
          <p:cNvSpPr/>
          <p:nvPr/>
        </p:nvSpPr>
        <p:spPr>
          <a:xfrm>
            <a:off x="331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 err="1"/>
              <a:t>Gaisce</a:t>
            </a:r>
            <a:endParaRPr lang="en-IE" sz="2800" b="1" kern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239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322663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1732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30433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30433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351623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4507"/>
          <a:stretch/>
        </p:blipFill>
        <p:spPr>
          <a:xfrm>
            <a:off x="9586277" y="2901978"/>
            <a:ext cx="2564403" cy="1630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47" y="3429000"/>
            <a:ext cx="2441443" cy="1705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6" y="3326850"/>
            <a:ext cx="2005278" cy="2005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166036"/>
            <a:ext cx="1167386" cy="12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9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437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203848" y="2564904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2771800" y="3740295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Careers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9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 err="1"/>
              <a:t>Eirquest</a:t>
            </a:r>
            <a:endParaRPr lang="en-IE" sz="2800" b="1" dirty="0"/>
          </a:p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Testing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3098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Subject Option Fair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6126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Guidance Class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6099728" y="5258318"/>
            <a:ext cx="2649555" cy="1123010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000" b="1" dirty="0">
                <a:cs typeface="Arial"/>
              </a:rPr>
              <a:t>Irish Hotel Federation Hospitality Course</a:t>
            </a:r>
          </a:p>
        </p:txBody>
      </p:sp>
      <p:sp>
        <p:nvSpPr>
          <p:cNvPr id="23" name="Freeform 22"/>
          <p:cNvSpPr/>
          <p:nvPr/>
        </p:nvSpPr>
        <p:spPr>
          <a:xfrm>
            <a:off x="3098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Visiting Speakers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331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Work Experience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322663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30433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30433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351623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26859"/>
            <a:ext cx="2090202" cy="2154848"/>
          </a:xfrm>
          <a:prstGeom prst="rect">
            <a:avLst/>
          </a:prstGeom>
        </p:spPr>
      </p:pic>
      <p:sp>
        <p:nvSpPr>
          <p:cNvPr id="2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239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1732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400" y="3581400"/>
            <a:ext cx="2450701" cy="143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146277"/>
            <a:ext cx="1167386" cy="12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6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437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771800" y="3740295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Physical Education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9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Coaching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3098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Fencing Lessons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6126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Mini Marathon</a:t>
            </a:r>
          </a:p>
        </p:txBody>
      </p:sp>
      <p:sp>
        <p:nvSpPr>
          <p:cNvPr id="22" name="Freeform 21"/>
          <p:cNvSpPr/>
          <p:nvPr/>
        </p:nvSpPr>
        <p:spPr>
          <a:xfrm>
            <a:off x="6099728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Surfing</a:t>
            </a:r>
            <a:endParaRPr lang="en-IE" sz="2800" b="1" kern="1200" dirty="0"/>
          </a:p>
        </p:txBody>
      </p:sp>
      <p:sp>
        <p:nvSpPr>
          <p:cNvPr id="23" name="Freeform 22"/>
          <p:cNvSpPr/>
          <p:nvPr/>
        </p:nvSpPr>
        <p:spPr>
          <a:xfrm>
            <a:off x="3098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Ice Skating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331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dirty="0"/>
              <a:t>Burren or Derg Is. Outdoor ed. Centre</a:t>
            </a:r>
            <a:endParaRPr lang="en-IE" sz="2400" b="1" kern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239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322663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1732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30433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30433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351623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09" y="126646"/>
            <a:ext cx="1167386" cy="1279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503519"/>
            <a:ext cx="2448272" cy="1617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079" y="3503520"/>
            <a:ext cx="2784722" cy="16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244444" y="1818256"/>
            <a:ext cx="4687595" cy="42777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Summary: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Philosophy of Transition Year.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 and concerns.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Approaches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 of parents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Assessments / Journal.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Subjects.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Admissions Policy and Costs.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4958900" y="1777824"/>
            <a:ext cx="3870208" cy="43181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</a:pPr>
            <a:endParaRPr lang="en-IE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lvl="0" indent="-182880">
              <a:spcBef>
                <a:spcPts val="560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</a:p>
          <a:p>
            <a:pPr marL="182880" lvl="0" indent="-182880">
              <a:spcBef>
                <a:spcPts val="560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Experience</a:t>
            </a:r>
            <a:endParaRPr lang="en-IE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Education.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endParaRPr lang="en-IE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buClr>
                <a:srgbClr val="7F7F7F"/>
              </a:buClr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116631"/>
            <a:ext cx="1167386" cy="12961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437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771800" y="3740295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International Experience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9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000" b="1" dirty="0"/>
              <a:t>French Exchange option </a:t>
            </a:r>
            <a:endParaRPr lang="en-IE" sz="20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2897244" y="1839437"/>
            <a:ext cx="2836460" cy="1295538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000" b="1" dirty="0">
                <a:cs typeface="Arial"/>
              </a:rPr>
              <a:t>European Parliament Ambassador School</a:t>
            </a:r>
          </a:p>
        </p:txBody>
      </p:sp>
      <p:sp>
        <p:nvSpPr>
          <p:cNvPr id="21" name="Freeform 20"/>
          <p:cNvSpPr/>
          <p:nvPr/>
        </p:nvSpPr>
        <p:spPr>
          <a:xfrm>
            <a:off x="6126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Naples Tour option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239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322663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30433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09" y="120354"/>
            <a:ext cx="1167386" cy="1292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74" y="4816420"/>
            <a:ext cx="2132514" cy="1838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097" y="4878789"/>
            <a:ext cx="2847975" cy="183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379" y="4878789"/>
            <a:ext cx="2560421" cy="1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64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4437401" y="1549224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6" name="Shape 406"/>
          <p:cNvGraphicFramePr/>
          <p:nvPr>
            <p:extLst>
              <p:ext uri="{D42A27DB-BD31-4B8C-83A1-F6EECF244321}">
                <p14:modId xmlns:p14="http://schemas.microsoft.com/office/powerpoint/2010/main" val="3934700689"/>
              </p:ext>
            </p:extLst>
          </p:nvPr>
        </p:nvGraphicFramePr>
        <p:xfrm>
          <a:off x="332945" y="2276872"/>
          <a:ext cx="8208900" cy="4754950"/>
        </p:xfrm>
        <a:graphic>
          <a:graphicData uri="http://schemas.openxmlformats.org/drawingml/2006/table">
            <a:tbl>
              <a:tblPr firstRow="1" bandRow="1">
                <a:noFill/>
                <a:tableStyleId>{B234A93E-C0CA-4C03-BC6E-DBCECDEA7DED}</a:tableStyleId>
              </a:tblPr>
              <a:tblGrid>
                <a:gridCol w="205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Future</a:t>
                      </a:r>
                      <a:r>
                        <a:rPr lang="en-IE" sz="1800" baseline="0" dirty="0"/>
                        <a:t> Leaders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Music Generation</a:t>
                      </a:r>
                      <a:r>
                        <a:rPr lang="en-IE" sz="1800" baseline="0" dirty="0"/>
                        <a:t> Clare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Ice Skating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Mentoring 1st Year students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Get Go, Get Rowing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Royal College of Surgeons taster days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Animal Magic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Irish</a:t>
                      </a:r>
                      <a:r>
                        <a:rPr lang="en-IE" sz="1800" baseline="0" dirty="0"/>
                        <a:t> Heart Foundation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History</a:t>
                      </a:r>
                      <a:r>
                        <a:rPr lang="en-IE" sz="1800" baseline="0" dirty="0"/>
                        <a:t> Trip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Public Access to Law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baseline="0" dirty="0"/>
                        <a:t>Clare Sports Partnership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Dance Lessons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Fencing Lessons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Teen Conflict Management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IT  for Senior Citizens Group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GAA</a:t>
                      </a:r>
                      <a:r>
                        <a:rPr lang="en-IE" sz="1800" baseline="0" dirty="0"/>
                        <a:t> Coaching Course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Bodhran-making course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baseline="0" dirty="0"/>
                        <a:t>Radio workshop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Shannon</a:t>
                      </a:r>
                      <a:r>
                        <a:rPr lang="en-IE" sz="1800" baseline="0" dirty="0"/>
                        <a:t> </a:t>
                      </a:r>
                      <a:r>
                        <a:rPr lang="en-IE" sz="1800" baseline="0" dirty="0" err="1"/>
                        <a:t>Foynes</a:t>
                      </a:r>
                      <a:r>
                        <a:rPr lang="en-IE" sz="1800" baseline="0" dirty="0"/>
                        <a:t> Competition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E-Scooter Training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Road Safety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EU Language Competition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EU</a:t>
                      </a:r>
                      <a:r>
                        <a:rPr lang="en-IE" sz="1800" baseline="0" dirty="0"/>
                        <a:t> Parliament Competition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Debating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RSA</a:t>
                      </a:r>
                      <a:r>
                        <a:rPr lang="en-IE" sz="1800" baseline="0" dirty="0"/>
                        <a:t> Roadshow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CPR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Burning House Film Course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Photography workshop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7" name="Shape 407"/>
          <p:cNvSpPr txBox="1"/>
          <p:nvPr/>
        </p:nvSpPr>
        <p:spPr>
          <a:xfrm>
            <a:off x="166081" y="1412775"/>
            <a:ext cx="8496944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IE" sz="2600" b="1" i="0" u="none" strike="noStrike" cap="none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A sample of the many other activities offered to students in Transition Year.</a:t>
            </a:r>
          </a:p>
        </p:txBody>
      </p:sp>
      <p:sp>
        <p:nvSpPr>
          <p:cNvPr id="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0" y="162589"/>
            <a:ext cx="1167386" cy="12336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1000" y="1828800"/>
            <a:ext cx="8153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IE" sz="2600" dirty="0">
                <a:solidFill>
                  <a:schemeClr val="bg2"/>
                </a:solidFill>
                <a:latin typeface="Calibri"/>
              </a:rPr>
              <a:t>Students complete an E-Portfolio using Microsoft Teams </a:t>
            </a:r>
            <a:endParaRPr lang="en-IE" sz="2600">
              <a:solidFill>
                <a:schemeClr val="bg2"/>
              </a:solidFill>
              <a:latin typeface="Calibri"/>
            </a:endParaRPr>
          </a:p>
          <a:p>
            <a:pPr lvl="0">
              <a:spcBef>
                <a:spcPts val="0"/>
              </a:spcBef>
              <a:buNone/>
            </a:pPr>
            <a:endParaRPr lang="en-IE" sz="26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en-IE" sz="2600" dirty="0">
                <a:solidFill>
                  <a:schemeClr val="bg2"/>
                </a:solidFill>
                <a:latin typeface="Calibri"/>
              </a:rPr>
              <a:t>Students will be trained on developing their reflective skills and encouraged to apply this to their learning in all subject areas.</a:t>
            </a:r>
          </a:p>
          <a:p>
            <a:endParaRPr lang="en-IE" sz="2600" dirty="0">
              <a:solidFill>
                <a:schemeClr val="bg2"/>
              </a:solidFill>
              <a:latin typeface="Calibri"/>
            </a:endParaRPr>
          </a:p>
          <a:p>
            <a:r>
              <a:rPr lang="en-IE" sz="2600" dirty="0">
                <a:solidFill>
                  <a:schemeClr val="bg2"/>
                </a:solidFill>
                <a:latin typeface="Calibri"/>
              </a:rPr>
              <a:t>In May students' showcase their portfolio and complete an interview based on the Portfolio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1645140" y="1433728"/>
            <a:ext cx="5625119" cy="492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IE" sz="2600" b="1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E-Portfolios</a:t>
            </a:r>
          </a:p>
        </p:txBody>
      </p:sp>
      <p:sp>
        <p:nvSpPr>
          <p:cNvPr id="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175317"/>
            <a:ext cx="1167386" cy="1178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334000"/>
            <a:ext cx="2438400" cy="1276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5181600"/>
            <a:ext cx="274320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5556"/>
          <a:stretch/>
        </p:blipFill>
        <p:spPr>
          <a:xfrm>
            <a:off x="5943600" y="3657600"/>
            <a:ext cx="2885506" cy="2286000"/>
          </a:xfrm>
          <a:prstGeom prst="rect">
            <a:avLst/>
          </a:prstGeom>
        </p:spPr>
      </p:pic>
      <p:sp>
        <p:nvSpPr>
          <p:cNvPr id="147" name="Shape 147"/>
          <p:cNvSpPr txBox="1"/>
          <p:nvPr/>
        </p:nvSpPr>
        <p:spPr>
          <a:xfrm>
            <a:off x="152400" y="1600200"/>
            <a:ext cx="8264151" cy="5112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11480" marR="0" lvl="1" indent="-182880" algn="ctr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lang="en-IE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1480" marR="0" lvl="1" indent="-182880" algn="ctr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r>
              <a:rPr lang="en-I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Certification</a:t>
            </a:r>
          </a:p>
          <a:p>
            <a:pPr marL="411480" marR="0" lvl="1" indent="-182880" algn="ctr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lang="en-IE"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1480" marR="0" lvl="1" indent="-182880" algn="ctr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1" indent="-28575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r>
              <a:rPr lang="en-I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 earn credits in their subjects, E-Portfolio, community involvement, extra-curricular and from their end of year presentation/formal interview.</a:t>
            </a:r>
            <a:endParaRPr lang="en-IE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28600" lvl="1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</a:pPr>
            <a:endParaRPr lang="en-IE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514350" marR="0" lvl="1" indent="-28575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standards will apply for certification</a:t>
            </a:r>
            <a:endParaRPr lang="en-IE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514350" marR="0" lvl="1" indent="-28575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endParaRPr lang="en-IE" sz="17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514350" marR="0" lvl="1" indent="-28575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r>
              <a:rPr lang="en-IE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Distinction	80-100%</a:t>
            </a:r>
          </a:p>
          <a:p>
            <a:pPr marL="514350" marR="0" lvl="1" indent="-28575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r>
              <a:rPr lang="en-IE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Merit		60-79%</a:t>
            </a:r>
          </a:p>
          <a:p>
            <a:pPr marL="514350" marR="0" lvl="1" indent="-28575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r>
              <a:rPr lang="en-IE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	Below 60%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10"/>
          <p:cNvSpPr txBox="1"/>
          <p:nvPr/>
        </p:nvSpPr>
        <p:spPr>
          <a:xfrm>
            <a:off x="0" y="149136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97" y="299156"/>
            <a:ext cx="1167386" cy="1063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00200"/>
            <a:ext cx="112176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67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1599664" y="1524000"/>
            <a:ext cx="5580111" cy="56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IE" sz="4000" b="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Míle</a:t>
            </a:r>
            <a:r>
              <a:rPr lang="en-IE" sz="40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IE" sz="4000" b="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Buíochas</a:t>
            </a:r>
            <a:endParaRPr lang="en-IE" sz="4000" b="0" i="0" u="none" strike="noStrike" cap="none" dirty="0">
              <a:solidFill>
                <a:schemeClr val="accent1">
                  <a:lumMod val="75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74" name="Shape 474"/>
          <p:cNvPicPr preferRelativeResize="0"/>
          <p:nvPr/>
        </p:nvPicPr>
        <p:blipFill rotWithShape="1">
          <a:blip r:embed="rId3">
            <a:alphaModFix/>
          </a:blip>
          <a:srcRect l="10116" t="4518" r="22805" b="11732"/>
          <a:stretch/>
        </p:blipFill>
        <p:spPr>
          <a:xfrm>
            <a:off x="762000" y="2209800"/>
            <a:ext cx="7266384" cy="36417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70"/>
          <p:cNvSpPr/>
          <p:nvPr/>
        </p:nvSpPr>
        <p:spPr>
          <a:xfrm>
            <a:off x="762000" y="5851522"/>
            <a:ext cx="7266384" cy="9302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IE" sz="28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Contact: </a:t>
            </a:r>
            <a:r>
              <a:rPr lang="en-IE" sz="2800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Tom.Quealy@stcaimins</a:t>
            </a:r>
            <a:r>
              <a:rPr lang="en-IE" sz="28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hlinkClick r:id="rId4"/>
              </a:rPr>
              <a:t>.ie</a:t>
            </a:r>
            <a:endParaRPr lang="en-IE" sz="2800" b="0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IE" sz="2800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Tel: 061 364211</a:t>
            </a:r>
            <a:endParaRPr lang="en-IE" sz="2800" b="0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183256"/>
            <a:ext cx="1167386" cy="116289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A44458-805A-3A5C-F98F-B55D3885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1981200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6000" b="1" dirty="0"/>
            </a:br>
            <a:br>
              <a:rPr lang="en-GB" sz="6000" b="1" dirty="0"/>
            </a:br>
            <a:br>
              <a:rPr lang="en-GB" sz="6000" b="1" dirty="0"/>
            </a:br>
            <a:br>
              <a:rPr lang="en-GB" sz="6000" b="1" dirty="0"/>
            </a:br>
            <a:r>
              <a:rPr lang="en-GB" sz="6000" b="1" dirty="0"/>
              <a:t>Application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85027-E8C2-F125-CFB3-D10DE2E4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AEA45-8F92-3E70-0952-CFB3A53EF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20041"/>
            <a:ext cx="116443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01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F3B2E-E193-4A34-B3F4-62A66DBF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41" y="857250"/>
            <a:ext cx="8275718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39F968B-FCD4-44EE-9AE4-EFEF387403DD}"/>
              </a:ext>
            </a:extLst>
          </p:cNvPr>
          <p:cNvSpPr/>
          <p:nvPr/>
        </p:nvSpPr>
        <p:spPr>
          <a:xfrm>
            <a:off x="3248891" y="2699333"/>
            <a:ext cx="1627909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3770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50EA5-38A6-4318-8466-DC8672CE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63" y="857250"/>
            <a:ext cx="7744074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CB57D3-B475-443E-930B-D4623D62E813}"/>
              </a:ext>
            </a:extLst>
          </p:cNvPr>
          <p:cNvSpPr/>
          <p:nvPr/>
        </p:nvSpPr>
        <p:spPr>
          <a:xfrm>
            <a:off x="2110086" y="5266364"/>
            <a:ext cx="1627909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74467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E146A-8562-4A55-BAA0-33A5D24D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14" y="857250"/>
            <a:ext cx="7608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50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4A5A9-3AA5-43E8-8489-F43B029E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4" y="2032397"/>
            <a:ext cx="6958013" cy="27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/>
        </p:nvSpPr>
        <p:spPr>
          <a:xfrm>
            <a:off x="244444" y="1628800"/>
            <a:ext cx="8568951" cy="5112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 </a:t>
            </a:r>
            <a:r>
              <a:rPr lang="en-I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 Year (TY)</a:t>
            </a: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is a one-year programme designed to act as a bridge between the Junior Certificate and Leaving Certificate programmes.</a:t>
            </a: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school designs its own Transition Year programme, within set guidelines, to suit the needs and interests of its students. </a:t>
            </a: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school promotes the personal, social, vocational and educational development of students.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4437401" y="1549224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63" y="122207"/>
            <a:ext cx="1167386" cy="12905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381000" y="1737049"/>
            <a:ext cx="3888432" cy="41303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Benefits 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ESRI &amp; NCCA report: TY students get Higher points average in LC. (26/5)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“Increased Maturity”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Informed choices.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Broaden skills Set.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Experience. 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Teamwork. </a:t>
            </a:r>
          </a:p>
          <a:p>
            <a:pPr marL="182880" marR="0" lvl="0" indent="-182880" algn="l" rtl="0">
              <a:spcBef>
                <a:spcPts val="48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428248" y="1732857"/>
            <a:ext cx="4400858" cy="42107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Concerns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for everyone.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lot of the onus on student participation.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Reduced homework.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base classes or separated from friends.</a:t>
            </a:r>
          </a:p>
          <a:p>
            <a:pPr marL="182880" marR="0" lvl="0" indent="-182880" algn="ctr" rtl="0">
              <a:spcBef>
                <a:spcPts val="360"/>
              </a:spcBef>
              <a:buClr>
                <a:srgbClr val="7F7F7F"/>
              </a:buClr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10"/>
          <p:cNvSpPr txBox="1"/>
          <p:nvPr/>
        </p:nvSpPr>
        <p:spPr>
          <a:xfrm>
            <a:off x="-9295" y="228600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2894"/>
            <a:ext cx="1167386" cy="9875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560"/>
          <p:cNvSpPr/>
          <p:nvPr/>
        </p:nvSpPr>
        <p:spPr>
          <a:xfrm>
            <a:off x="2824482" y="2708920"/>
            <a:ext cx="3206428" cy="224408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IE" sz="1800" b="1" dirty="0">
              <a:solidFill>
                <a:schemeClr val="lt1"/>
              </a:solidFill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IE" sz="3600" b="1" dirty="0">
                <a:solidFill>
                  <a:schemeClr val="lt1"/>
                </a:solidFill>
                <a:rtl val="0"/>
              </a:rPr>
              <a:t>Role </a:t>
            </a:r>
          </a:p>
          <a:p>
            <a:pPr lvl="0" algn="ctr">
              <a:buClr>
                <a:schemeClr val="lt1"/>
              </a:buClr>
              <a:buSzPct val="25000"/>
            </a:pPr>
            <a:r>
              <a:rPr lang="en-IE" sz="3600" b="1" dirty="0">
                <a:solidFill>
                  <a:schemeClr val="lt1"/>
                </a:solidFill>
                <a:rtl val="0"/>
              </a:rPr>
              <a:t>of T.Y. Student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IE"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562"/>
          <p:cNvSpPr/>
          <p:nvPr/>
        </p:nvSpPr>
        <p:spPr>
          <a:xfrm>
            <a:off x="2828891" y="1514887"/>
            <a:ext cx="3274505" cy="99971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" name="Shape 563"/>
          <p:cNvSpPr txBox="1"/>
          <p:nvPr/>
        </p:nvSpPr>
        <p:spPr>
          <a:xfrm>
            <a:off x="2828889" y="1607094"/>
            <a:ext cx="3202021" cy="907506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5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Be Open Minded</a:t>
            </a:r>
            <a:endParaRPr lang="en-IE" sz="3500" b="1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rgbClr val="000000"/>
              </a:buClr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sym typeface="Arial"/>
              <a:rtl val="0"/>
            </a:endParaRPr>
          </a:p>
        </p:txBody>
      </p:sp>
      <p:sp>
        <p:nvSpPr>
          <p:cNvPr id="14" name="Shape 564"/>
          <p:cNvSpPr/>
          <p:nvPr/>
        </p:nvSpPr>
        <p:spPr>
          <a:xfrm>
            <a:off x="2971800" y="2249710"/>
            <a:ext cx="4874138" cy="4684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8511" y="2926"/>
                </a:moveTo>
                <a:lnTo>
                  <a:pt x="78510" y="2926"/>
                </a:lnTo>
                <a:cubicBezTo>
                  <a:pt x="90328" y="6758"/>
                  <a:pt x="100665" y="14165"/>
                  <a:pt x="108093" y="24124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" name="Shape 565"/>
          <p:cNvSpPr/>
          <p:nvPr/>
        </p:nvSpPr>
        <p:spPr>
          <a:xfrm>
            <a:off x="6282216" y="3444348"/>
            <a:ext cx="2413861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" name="Shape 566"/>
          <p:cNvSpPr txBox="1"/>
          <p:nvPr/>
        </p:nvSpPr>
        <p:spPr>
          <a:xfrm>
            <a:off x="6400800" y="3441827"/>
            <a:ext cx="2242985" cy="13035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5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Positive Attitude</a:t>
            </a:r>
            <a:r>
              <a:rPr lang="en-IE" sz="3200" b="1" i="0" u="none" strike="noStrike" cap="none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17" name="Shape 567"/>
          <p:cNvSpPr/>
          <p:nvPr/>
        </p:nvSpPr>
        <p:spPr>
          <a:xfrm>
            <a:off x="2633261" y="1640110"/>
            <a:ext cx="5139139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695" y="93621"/>
                </a:moveTo>
                <a:lnTo>
                  <a:pt x="109695" y="93620"/>
                </a:lnTo>
                <a:cubicBezTo>
                  <a:pt x="102415" y="104381"/>
                  <a:pt x="91839" y="112487"/>
                  <a:pt x="79558" y="116722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" name="Shape 568"/>
          <p:cNvSpPr/>
          <p:nvPr/>
        </p:nvSpPr>
        <p:spPr>
          <a:xfrm>
            <a:off x="2824482" y="5257800"/>
            <a:ext cx="3067801" cy="1262072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" name="Shape 569"/>
          <p:cNvSpPr txBox="1"/>
          <p:nvPr/>
        </p:nvSpPr>
        <p:spPr>
          <a:xfrm>
            <a:off x="2824482" y="5334000"/>
            <a:ext cx="3067801" cy="1184980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lvl="0" algn="ctr">
              <a:lnSpc>
                <a:spcPct val="90000"/>
              </a:lnSpc>
              <a:spcAft>
                <a:spcPts val="490"/>
              </a:spcAft>
              <a:buClr>
                <a:srgbClr val="000000"/>
              </a:buClr>
            </a:pPr>
            <a:r>
              <a:rPr lang="en-IE" sz="3500" b="1" dirty="0">
                <a:solidFill>
                  <a:schemeClr val="dk1"/>
                </a:solidFill>
                <a:latin typeface="Adobe Caslon Pro" panose="0205050205050A020403" pitchFamily="18" charset="0"/>
                <a:cs typeface="Calibri"/>
                <a:sym typeface="Calibri"/>
                <a:rtl val="0"/>
              </a:rPr>
              <a:t>Respect Others</a:t>
            </a:r>
            <a:endParaRPr sz="3500" b="0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sym typeface="Arial"/>
              <a:rtl val="0"/>
            </a:endParaRPr>
          </a:p>
        </p:txBody>
      </p:sp>
      <p:sp>
        <p:nvSpPr>
          <p:cNvPr id="20" name="Shape 570"/>
          <p:cNvSpPr/>
          <p:nvPr/>
        </p:nvSpPr>
        <p:spPr>
          <a:xfrm>
            <a:off x="990600" y="1143000"/>
            <a:ext cx="5040310" cy="47606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30" y="117054"/>
                </a:moveTo>
                <a:lnTo>
                  <a:pt x="41430" y="117054"/>
                </a:lnTo>
                <a:cubicBezTo>
                  <a:pt x="29604" y="113205"/>
                  <a:pt x="19266" y="105776"/>
                  <a:pt x="11847" y="95796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571"/>
          <p:cNvSpPr/>
          <p:nvPr/>
        </p:nvSpPr>
        <p:spPr>
          <a:xfrm>
            <a:off x="237877" y="3444348"/>
            <a:ext cx="2335855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572"/>
          <p:cNvSpPr txBox="1"/>
          <p:nvPr/>
        </p:nvSpPr>
        <p:spPr>
          <a:xfrm>
            <a:off x="249810" y="3444348"/>
            <a:ext cx="2264867" cy="1301003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60"/>
              </a:spcAft>
              <a:buClr>
                <a:schemeClr val="dk1"/>
              </a:buClr>
              <a:buSzPct val="25000"/>
            </a:pPr>
            <a:r>
              <a:rPr lang="en-IE" sz="3500" b="1" dirty="0">
                <a:latin typeface="Adobe Caslon Pro" panose="0205050205050A020403" pitchFamily="18" charset="0"/>
                <a:ea typeface="Calibri"/>
                <a:cs typeface="Calibri" panose="020F0502020204030204" pitchFamily="34" charset="0"/>
                <a:rtl val="0"/>
              </a:rPr>
              <a:t>Have-a-go</a:t>
            </a:r>
            <a:endParaRPr lang="en-IE" sz="3500" b="1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3" name="Shape 573"/>
          <p:cNvSpPr/>
          <p:nvPr/>
        </p:nvSpPr>
        <p:spPr>
          <a:xfrm>
            <a:off x="1145662" y="2209800"/>
            <a:ext cx="4874138" cy="4495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57" y="26301"/>
                </a:moveTo>
                <a:lnTo>
                  <a:pt x="10356" y="26301"/>
                </a:lnTo>
                <a:cubicBezTo>
                  <a:pt x="17646" y="15563"/>
                  <a:pt x="28220" y="7478"/>
                  <a:pt x="40493" y="325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6" t="24444" r="20834" b="27777"/>
          <a:stretch/>
        </p:blipFill>
        <p:spPr>
          <a:xfrm>
            <a:off x="7184363" y="5187732"/>
            <a:ext cx="1644743" cy="1670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6" y="234979"/>
            <a:ext cx="1167386" cy="11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560"/>
          <p:cNvSpPr/>
          <p:nvPr/>
        </p:nvSpPr>
        <p:spPr>
          <a:xfrm>
            <a:off x="2824482" y="2708920"/>
            <a:ext cx="3206428" cy="2232248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IE" sz="3600" b="1" dirty="0">
                <a:solidFill>
                  <a:schemeClr val="lt1"/>
                </a:solidFill>
                <a:latin typeface="Adobe Caslon Pro"/>
                <a:rtl val="0"/>
              </a:rPr>
              <a:t>Role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IE" sz="3600" b="1" dirty="0">
                <a:solidFill>
                  <a:schemeClr val="lt1"/>
                </a:solidFill>
                <a:latin typeface="Adobe Caslon Pro"/>
                <a:rtl val="0"/>
              </a:rPr>
              <a:t>of Parents</a:t>
            </a:r>
            <a:endParaRPr lang="en-IE" sz="3600" b="1" i="0" u="none" strike="noStrike" cap="none" dirty="0">
              <a:solidFill>
                <a:schemeClr val="lt1"/>
              </a:solidFill>
              <a:latin typeface="Adobe Caslon Pro"/>
              <a:sym typeface="Arial"/>
              <a:rtl val="0"/>
            </a:endParaRPr>
          </a:p>
        </p:txBody>
      </p:sp>
      <p:sp>
        <p:nvSpPr>
          <p:cNvPr id="12" name="Shape 562"/>
          <p:cNvSpPr/>
          <p:nvPr/>
        </p:nvSpPr>
        <p:spPr>
          <a:xfrm>
            <a:off x="2828891" y="1514887"/>
            <a:ext cx="3274505" cy="99971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" name="Shape 563"/>
          <p:cNvSpPr txBox="1"/>
          <p:nvPr/>
        </p:nvSpPr>
        <p:spPr>
          <a:xfrm>
            <a:off x="2828889" y="1593854"/>
            <a:ext cx="3202021" cy="844546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400" b="1" dirty="0">
                <a:solidFill>
                  <a:schemeClr val="dk1"/>
                </a:solidFill>
                <a:latin typeface="Adobe Caslon Pro"/>
                <a:ea typeface="Calibri"/>
                <a:cs typeface="Calibri"/>
                <a:sym typeface="Calibri"/>
                <a:rtl val="0"/>
              </a:rPr>
              <a:t>Application Form</a:t>
            </a:r>
            <a:endParaRPr lang="en-IE" sz="3400" b="1" i="0" u="none" strike="noStrike" cap="none" dirty="0">
              <a:solidFill>
                <a:schemeClr val="dk1"/>
              </a:solidFill>
              <a:latin typeface="Adobe Caslon Pro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rgbClr val="000000"/>
              </a:buClr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sym typeface="Arial"/>
              <a:rtl val="0"/>
            </a:endParaRPr>
          </a:p>
        </p:txBody>
      </p:sp>
      <p:sp>
        <p:nvSpPr>
          <p:cNvPr id="14" name="Shape 564"/>
          <p:cNvSpPr/>
          <p:nvPr/>
        </p:nvSpPr>
        <p:spPr>
          <a:xfrm>
            <a:off x="2971800" y="224971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8511" y="2926"/>
                </a:moveTo>
                <a:lnTo>
                  <a:pt x="78510" y="2926"/>
                </a:lnTo>
                <a:cubicBezTo>
                  <a:pt x="90328" y="6758"/>
                  <a:pt x="100665" y="14165"/>
                  <a:pt x="108093" y="24124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" name="Shape 565"/>
          <p:cNvSpPr/>
          <p:nvPr/>
        </p:nvSpPr>
        <p:spPr>
          <a:xfrm>
            <a:off x="6282216" y="3444348"/>
            <a:ext cx="2413861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" name="Shape 566"/>
          <p:cNvSpPr txBox="1"/>
          <p:nvPr/>
        </p:nvSpPr>
        <p:spPr>
          <a:xfrm>
            <a:off x="6448765" y="3637012"/>
            <a:ext cx="2195020" cy="101118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4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Support</a:t>
            </a:r>
            <a:r>
              <a:rPr lang="en-IE" sz="3400" b="1" i="0" u="none" strike="noStrike" cap="none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17" name="Shape 567"/>
          <p:cNvSpPr/>
          <p:nvPr/>
        </p:nvSpPr>
        <p:spPr>
          <a:xfrm>
            <a:off x="2898262" y="164011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695" y="93621"/>
                </a:moveTo>
                <a:lnTo>
                  <a:pt x="109695" y="93620"/>
                </a:lnTo>
                <a:cubicBezTo>
                  <a:pt x="102415" y="104381"/>
                  <a:pt x="91839" y="112487"/>
                  <a:pt x="79558" y="116722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" name="Shape 568"/>
          <p:cNvSpPr/>
          <p:nvPr/>
        </p:nvSpPr>
        <p:spPr>
          <a:xfrm>
            <a:off x="2743199" y="5257800"/>
            <a:ext cx="3276601" cy="1262072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" name="Shape 569"/>
          <p:cNvSpPr txBox="1"/>
          <p:nvPr/>
        </p:nvSpPr>
        <p:spPr>
          <a:xfrm>
            <a:off x="2667001" y="5334000"/>
            <a:ext cx="3436396" cy="1184980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lvl="0" algn="ctr">
              <a:lnSpc>
                <a:spcPct val="90000"/>
              </a:lnSpc>
              <a:spcAft>
                <a:spcPts val="490"/>
              </a:spcAft>
              <a:buClr>
                <a:srgbClr val="000000"/>
              </a:buClr>
            </a:pPr>
            <a:r>
              <a:rPr lang="en-IE" sz="34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Communicate</a:t>
            </a:r>
            <a:endParaRPr sz="3400" b="0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sym typeface="Arial"/>
              <a:rtl val="0"/>
            </a:endParaRPr>
          </a:p>
        </p:txBody>
      </p:sp>
      <p:sp>
        <p:nvSpPr>
          <p:cNvPr id="20" name="Shape 570"/>
          <p:cNvSpPr/>
          <p:nvPr/>
        </p:nvSpPr>
        <p:spPr>
          <a:xfrm>
            <a:off x="990600" y="160020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30" y="117054"/>
                </a:moveTo>
                <a:lnTo>
                  <a:pt x="41430" y="117054"/>
                </a:lnTo>
                <a:cubicBezTo>
                  <a:pt x="29604" y="113205"/>
                  <a:pt x="19266" y="105776"/>
                  <a:pt x="11847" y="95796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571"/>
          <p:cNvSpPr/>
          <p:nvPr/>
        </p:nvSpPr>
        <p:spPr>
          <a:xfrm>
            <a:off x="152400" y="3444348"/>
            <a:ext cx="2590799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" name="Shape 572"/>
          <p:cNvSpPr txBox="1"/>
          <p:nvPr/>
        </p:nvSpPr>
        <p:spPr>
          <a:xfrm>
            <a:off x="152400" y="3757477"/>
            <a:ext cx="2672082" cy="814524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60"/>
              </a:spcAft>
              <a:buClr>
                <a:schemeClr val="dk1"/>
              </a:buClr>
              <a:buSzPct val="25000"/>
            </a:pPr>
            <a:r>
              <a:rPr lang="en-IE" sz="3400" b="1" dirty="0">
                <a:latin typeface="Adobe Caslon Pro" panose="0205050205050A020403" pitchFamily="18" charset="0"/>
                <a:cs typeface="Calibri" panose="020F0502020204030204" pitchFamily="34" charset="0"/>
              </a:rPr>
              <a:t>Encourage</a:t>
            </a:r>
            <a:endParaRPr lang="en-IE" sz="3400" b="1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3" name="Shape 573"/>
          <p:cNvSpPr/>
          <p:nvPr/>
        </p:nvSpPr>
        <p:spPr>
          <a:xfrm>
            <a:off x="1145662" y="220980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57" y="26301"/>
                </a:moveTo>
                <a:lnTo>
                  <a:pt x="10356" y="26301"/>
                </a:lnTo>
                <a:cubicBezTo>
                  <a:pt x="17646" y="15563"/>
                  <a:pt x="28220" y="7478"/>
                  <a:pt x="40493" y="325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403846"/>
            <a:ext cx="1818706" cy="1433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75" y="200096"/>
            <a:ext cx="1167386" cy="10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5556"/>
          <a:stretch/>
        </p:blipFill>
        <p:spPr>
          <a:xfrm>
            <a:off x="5943600" y="3657600"/>
            <a:ext cx="2885506" cy="2286000"/>
          </a:xfrm>
          <a:prstGeom prst="rect">
            <a:avLst/>
          </a:prstGeom>
        </p:spPr>
      </p:pic>
      <p:sp>
        <p:nvSpPr>
          <p:cNvPr id="147" name="Shape 147"/>
          <p:cNvSpPr txBox="1"/>
          <p:nvPr/>
        </p:nvSpPr>
        <p:spPr>
          <a:xfrm>
            <a:off x="152400" y="1595299"/>
            <a:ext cx="8568951" cy="5112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Assessment</a:t>
            </a:r>
            <a:endParaRPr sz="2800" b="1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Students undertake continuous assessment including…</a:t>
            </a:r>
            <a:endParaRPr lang="en-IE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411480" marR="0" lvl="1" indent="-18288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7F7F7F"/>
              </a:buClr>
              <a:buSzPct val="102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work, Presentations, written exam, etc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Participation in class, project work, social work, group work, work experience etc. 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Subject Reports sent home at Christmas &amp; Summer</a:t>
            </a:r>
            <a:endParaRPr lang="en-IE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411480" lvl="1" indent="-182880">
              <a:lnSpc>
                <a:spcPct val="80000"/>
              </a:lnSpc>
              <a:spcBef>
                <a:spcPts val="476"/>
              </a:spcBef>
              <a:buClr>
                <a:srgbClr val="7F7F7F"/>
              </a:buClr>
              <a:buSzPct val="99166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End of year interview &amp; student showcase</a:t>
            </a:r>
            <a:endParaRPr lang="en-IE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marL="228600" marR="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Journals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Reflective log.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Class-twice weekly.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in assessing the level of student participation/attendance in Transition Year.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1480" marR="0" lvl="1" indent="-18288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Noto Sans Symbols"/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10"/>
          <p:cNvSpPr txBox="1"/>
          <p:nvPr/>
        </p:nvSpPr>
        <p:spPr>
          <a:xfrm>
            <a:off x="0" y="149136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97" y="299156"/>
            <a:ext cx="1167386" cy="1063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3419871" y="2564903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10"/>
          <p:cNvSpPr txBox="1"/>
          <p:nvPr/>
        </p:nvSpPr>
        <p:spPr>
          <a:xfrm>
            <a:off x="0" y="116631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267200"/>
            <a:ext cx="2295111" cy="2590800"/>
          </a:xfrm>
          <a:prstGeom prst="rect">
            <a:avLst/>
          </a:prstGeom>
        </p:spPr>
      </p:pic>
      <p:sp>
        <p:nvSpPr>
          <p:cNvPr id="162" name="Shape 162"/>
          <p:cNvSpPr txBox="1"/>
          <p:nvPr/>
        </p:nvSpPr>
        <p:spPr>
          <a:xfrm>
            <a:off x="467543" y="1637180"/>
            <a:ext cx="7770705" cy="51304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sng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Core Subject</a:t>
            </a:r>
            <a:endParaRPr lang="en-IE" sz="2800" b="0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Mathematics </a:t>
            </a:r>
            <a:endParaRPr lang="en-IE" sz="26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lvl="0" indent="-45720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				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Gaeilge</a:t>
            </a: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				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Religious Education.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457200" algn="l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MFL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</a:pPr>
            <a:endParaRPr lang="en-IE" sz="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sng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Weekly Subjects</a:t>
            </a:r>
            <a:endParaRPr sz="2800" b="0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and Communications Technology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lvl="0" indent="-18288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Education </a:t>
            </a: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Gaisce/Personal Reflection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</a:p>
          <a:p>
            <a:pPr marL="182880" indent="-18288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Enterprise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Noto Sans Symbols"/>
              <a:buChar char="▪"/>
            </a:pP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R="0" lvl="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Tx/>
              <a:buNone/>
            </a:pPr>
            <a:endParaRPr lang="en-IE"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marR="0" lvl="0" indent="-182880" rtl="0">
              <a:lnSpc>
                <a:spcPct val="80000"/>
              </a:lnSpc>
              <a:spcBef>
                <a:spcPts val="279"/>
              </a:spcBef>
              <a:buClr>
                <a:srgbClr val="7F7F7F"/>
              </a:buClr>
              <a:buFont typeface="Noto Sans Symbols"/>
              <a:buNone/>
            </a:pPr>
            <a:endParaRPr sz="139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>
              <a:lnSpc>
                <a:spcPct val="80000"/>
              </a:lnSpc>
              <a:spcBef>
                <a:spcPts val="279"/>
              </a:spcBef>
              <a:buClr>
                <a:srgbClr val="7F7F7F"/>
              </a:buClr>
              <a:buFont typeface="Noto Sans Symbols"/>
            </a:pPr>
            <a:endParaRPr lang="en-US" sz="1395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 algn="ctr">
              <a:lnSpc>
                <a:spcPct val="80000"/>
              </a:lnSpc>
              <a:spcBef>
                <a:spcPts val="279"/>
              </a:spcBef>
              <a:buClr>
                <a:srgbClr val="7F7F7F"/>
              </a:buClr>
            </a:pPr>
            <a:endParaRPr lang="en-US" sz="1395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55" y="232825"/>
            <a:ext cx="1167386" cy="10637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4437401" y="1549224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419871" y="2564903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32945" y="1653169"/>
            <a:ext cx="8199493" cy="480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IE" sz="2600" b="1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Subject to Change.</a:t>
            </a:r>
          </a:p>
          <a:p>
            <a:pPr marL="0" marR="0" lvl="0" indent="0" algn="ctr" rtl="0">
              <a:spcBef>
                <a:spcPts val="1200"/>
              </a:spcBef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0" name="Shape 180"/>
          <p:cNvGraphicFramePr/>
          <p:nvPr>
            <p:extLst>
              <p:ext uri="{D42A27DB-BD31-4B8C-83A1-F6EECF244321}">
                <p14:modId xmlns:p14="http://schemas.microsoft.com/office/powerpoint/2010/main" val="1634328149"/>
              </p:ext>
            </p:extLst>
          </p:nvPr>
        </p:nvGraphicFramePr>
        <p:xfrm>
          <a:off x="152400" y="2237545"/>
          <a:ext cx="8610599" cy="5768405"/>
        </p:xfrm>
        <a:graphic>
          <a:graphicData uri="http://schemas.openxmlformats.org/drawingml/2006/table">
            <a:tbl>
              <a:tblPr firstRow="1" bandRow="1">
                <a:noFill/>
                <a:tableStyleId>{44FF1B06-CDFD-4AD6-B367-5E49594BB605}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u="none" strike="noStrike" cap="none" dirty="0"/>
                        <a:t>Subject</a:t>
                      </a:r>
                      <a:r>
                        <a:rPr lang="en-IE" sz="2600" u="none" strike="noStrike" cap="none" baseline="0" dirty="0"/>
                        <a:t> Sampling</a:t>
                      </a:r>
                      <a:endParaRPr lang="en-IE" sz="26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TY</a:t>
                      </a:r>
                      <a:r>
                        <a:rPr lang="en-IE" sz="2600" baseline="0" dirty="0"/>
                        <a:t> Specific</a:t>
                      </a:r>
                      <a:endParaRPr lang="en-IE" sz="2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Calendar</a:t>
                      </a:r>
                      <a:r>
                        <a:rPr lang="en-IE" sz="2600" baseline="0" dirty="0"/>
                        <a:t> Layer</a:t>
                      </a:r>
                      <a:endParaRPr lang="en-IE" sz="2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Business/Enterprise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Mini-Company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Work Experience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Career Guidance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Public Access to Law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Gaisce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8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History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Music Generation Clare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Outdoor Pursuits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European Studies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First Aid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Jnr.</a:t>
                      </a:r>
                      <a:r>
                        <a:rPr lang="en-IE" sz="2600" baseline="0" dirty="0"/>
                        <a:t> Achievement</a:t>
                      </a:r>
                      <a:endParaRPr lang="en-IE" sz="2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59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Personal Development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Film and Radio Studies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Visiting speakers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IE" sz="2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Digital Photography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Workshops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IE" sz="2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dirty="0"/>
                        <a:t>Driver Education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2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Shape 110"/>
          <p:cNvSpPr txBox="1"/>
          <p:nvPr/>
        </p:nvSpPr>
        <p:spPr>
          <a:xfrm>
            <a:off x="0" y="149136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22" y="216178"/>
            <a:ext cx="1167386" cy="1139954"/>
          </a:xfrm>
          <a:prstGeom prst="rect">
            <a:avLst/>
          </a:prstGeom>
        </p:spPr>
      </p:pic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1200</Words>
  <Application>Microsoft Office PowerPoint</Application>
  <PresentationFormat>On-screen Show (4:3)</PresentationFormat>
  <Paragraphs>366</Paragraphs>
  <Slides>29</Slides>
  <Notes>24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Adobe Caslon Pro</vt:lpstr>
      <vt:lpstr>Arial</vt:lpstr>
      <vt:lpstr>Calibri</vt:lpstr>
      <vt:lpstr>Calibri Light</vt:lpstr>
      <vt:lpstr>Harlow Solid Italic</vt:lpstr>
      <vt:lpstr>Noto Sans Symbols</vt:lpstr>
      <vt:lpstr>Tw Cen MT</vt:lpstr>
      <vt:lpstr>Tw Cen MT Condensed</vt:lpstr>
      <vt:lpstr>Wingdings</vt:lpstr>
      <vt:lpstr>Wingdings 3</vt:lpstr>
      <vt:lpstr>Office Theme</vt:lpstr>
      <vt:lpstr>Office Theme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Application Process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</dc:creator>
  <cp:lastModifiedBy>Mr.Aherne</cp:lastModifiedBy>
  <cp:revision>295</cp:revision>
  <cp:lastPrinted>2019-03-05T16:14:20Z</cp:lastPrinted>
  <dcterms:modified xsi:type="dcterms:W3CDTF">2023-03-08T09:08:25Z</dcterms:modified>
</cp:coreProperties>
</file>