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92" r:id="rId5"/>
    <p:sldId id="293" r:id="rId6"/>
    <p:sldId id="319" r:id="rId7"/>
    <p:sldId id="295" r:id="rId8"/>
    <p:sldId id="323" r:id="rId9"/>
    <p:sldId id="357" r:id="rId10"/>
    <p:sldId id="318" r:id="rId11"/>
    <p:sldId id="332" r:id="rId12"/>
    <p:sldId id="312" r:id="rId13"/>
    <p:sldId id="421" r:id="rId14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262"/>
    <a:srgbClr val="C1D3E8"/>
    <a:srgbClr val="418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598" autoAdjust="0"/>
  </p:normalViewPr>
  <p:slideViewPr>
    <p:cSldViewPr>
      <p:cViewPr varScale="1">
        <p:scale>
          <a:sx n="78" d="100"/>
          <a:sy n="78" d="100"/>
        </p:scale>
        <p:origin x="164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80"/>
    </p:cViewPr>
  </p:sorterViewPr>
  <p:notesViewPr>
    <p:cSldViewPr>
      <p:cViewPr>
        <p:scale>
          <a:sx n="148" d="100"/>
          <a:sy n="148" d="100"/>
        </p:scale>
        <p:origin x="-600" y="573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63E7E4-CF2C-49A1-924B-4447ECD09A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F6BD3F52-AC8B-4768-9D5F-DBB28B162DAD}">
      <dgm:prSet/>
      <dgm:spPr>
        <a:noFill/>
        <a:ln>
          <a:solidFill>
            <a:srgbClr val="262262"/>
          </a:solidFill>
        </a:ln>
      </dgm:spPr>
      <dgm:t>
        <a:bodyPr/>
        <a:lstStyle/>
        <a:p>
          <a:pPr rtl="0"/>
          <a:r>
            <a:rPr lang="en-GB" dirty="0">
              <a:solidFill>
                <a:srgbClr val="262262"/>
              </a:solidFill>
            </a:rPr>
            <a:t>It is a distinct, self-contained two-year                   Leaving Certificate programme aimed at preparing learners for adult and working life.</a:t>
          </a:r>
          <a:endParaRPr lang="en-IE" dirty="0">
            <a:solidFill>
              <a:srgbClr val="262262"/>
            </a:solidFill>
          </a:endParaRPr>
        </a:p>
      </dgm:t>
    </dgm:pt>
    <dgm:pt modelId="{E1C62BEF-C4A4-4296-9664-9EB2B6C6592F}" type="parTrans" cxnId="{32DC73F7-CE78-490D-94B4-11FC30F62140}">
      <dgm:prSet/>
      <dgm:spPr/>
      <dgm:t>
        <a:bodyPr/>
        <a:lstStyle/>
        <a:p>
          <a:endParaRPr lang="en-IE"/>
        </a:p>
      </dgm:t>
    </dgm:pt>
    <dgm:pt modelId="{A5E8FFFF-6F60-4509-A2CA-E0C26104955F}" type="sibTrans" cxnId="{32DC73F7-CE78-490D-94B4-11FC30F62140}">
      <dgm:prSet/>
      <dgm:spPr/>
      <dgm:t>
        <a:bodyPr/>
        <a:lstStyle/>
        <a:p>
          <a:endParaRPr lang="en-IE"/>
        </a:p>
      </dgm:t>
    </dgm:pt>
    <dgm:pt modelId="{38AABC59-0045-463C-933C-0E262B029941}">
      <dgm:prSet/>
      <dgm:spPr>
        <a:noFill/>
        <a:ln>
          <a:solidFill>
            <a:srgbClr val="262262"/>
          </a:solidFill>
        </a:ln>
      </dgm:spPr>
      <dgm:t>
        <a:bodyPr/>
        <a:lstStyle/>
        <a:p>
          <a:pPr rtl="0"/>
          <a:r>
            <a:rPr lang="en-GB" dirty="0">
              <a:solidFill>
                <a:srgbClr val="262262"/>
              </a:solidFill>
            </a:rPr>
            <a:t>It emphasises forms of achievement and excellence which the established Leaving Certificate has not recognised in the past.</a:t>
          </a:r>
          <a:endParaRPr lang="en-IE" dirty="0">
            <a:solidFill>
              <a:srgbClr val="262262"/>
            </a:solidFill>
          </a:endParaRPr>
        </a:p>
      </dgm:t>
    </dgm:pt>
    <dgm:pt modelId="{22EFBD11-51A2-4C51-A027-2634D327C6BD}" type="parTrans" cxnId="{CD6DB44F-61AE-4F27-B02D-A38C0E61B23B}">
      <dgm:prSet/>
      <dgm:spPr/>
      <dgm:t>
        <a:bodyPr/>
        <a:lstStyle/>
        <a:p>
          <a:endParaRPr lang="en-IE"/>
        </a:p>
      </dgm:t>
    </dgm:pt>
    <dgm:pt modelId="{30E6AA7E-2164-4E0B-B656-346E7278BE9B}" type="sibTrans" cxnId="{CD6DB44F-61AE-4F27-B02D-A38C0E61B23B}">
      <dgm:prSet/>
      <dgm:spPr/>
      <dgm:t>
        <a:bodyPr/>
        <a:lstStyle/>
        <a:p>
          <a:endParaRPr lang="en-IE"/>
        </a:p>
      </dgm:t>
    </dgm:pt>
    <dgm:pt modelId="{8193FD21-BB1F-4F47-8242-50FCA4B947FB}">
      <dgm:prSet/>
      <dgm:spPr>
        <a:noFill/>
        <a:ln>
          <a:solidFill>
            <a:srgbClr val="262262"/>
          </a:solidFill>
        </a:ln>
      </dgm:spPr>
      <dgm:t>
        <a:bodyPr/>
        <a:lstStyle/>
        <a:p>
          <a:pPr rtl="0"/>
          <a:r>
            <a:rPr lang="en-GB" dirty="0">
              <a:solidFill>
                <a:srgbClr val="262262"/>
              </a:solidFill>
            </a:rPr>
            <a:t>It offers learners specific opportunity to prepare for and progress to further education and training.</a:t>
          </a:r>
          <a:endParaRPr lang="en-IE" dirty="0">
            <a:solidFill>
              <a:srgbClr val="262262"/>
            </a:solidFill>
          </a:endParaRPr>
        </a:p>
      </dgm:t>
    </dgm:pt>
    <dgm:pt modelId="{B59FA677-0216-4826-A2E9-585CCA2770FA}" type="parTrans" cxnId="{F2E3B607-A5D0-4930-B51D-DFADB45CD5C5}">
      <dgm:prSet/>
      <dgm:spPr/>
      <dgm:t>
        <a:bodyPr/>
        <a:lstStyle/>
        <a:p>
          <a:endParaRPr lang="en-IE"/>
        </a:p>
      </dgm:t>
    </dgm:pt>
    <dgm:pt modelId="{485B5974-649A-40D1-A712-7F8D4ADA107F}" type="sibTrans" cxnId="{F2E3B607-A5D0-4930-B51D-DFADB45CD5C5}">
      <dgm:prSet/>
      <dgm:spPr/>
      <dgm:t>
        <a:bodyPr/>
        <a:lstStyle/>
        <a:p>
          <a:endParaRPr lang="en-IE"/>
        </a:p>
      </dgm:t>
    </dgm:pt>
    <dgm:pt modelId="{4D7F9A6A-4FF1-4B9E-AC36-E2E649BE938B}" type="pres">
      <dgm:prSet presAssocID="{1563E7E4-CF2C-49A1-924B-4447ECD09A1E}" presName="linear" presStyleCnt="0">
        <dgm:presLayoutVars>
          <dgm:animLvl val="lvl"/>
          <dgm:resizeHandles val="exact"/>
        </dgm:presLayoutVars>
      </dgm:prSet>
      <dgm:spPr/>
    </dgm:pt>
    <dgm:pt modelId="{796E4408-C0ED-4222-A8D8-C9C9EA9D3C13}" type="pres">
      <dgm:prSet presAssocID="{F6BD3F52-AC8B-4768-9D5F-DBB28B162DAD}" presName="parentText" presStyleLbl="node1" presStyleIdx="0" presStyleCnt="3" custLinFactNeighborX="-365" custLinFactNeighborY="-74315">
        <dgm:presLayoutVars>
          <dgm:chMax val="0"/>
          <dgm:bulletEnabled val="1"/>
        </dgm:presLayoutVars>
      </dgm:prSet>
      <dgm:spPr/>
    </dgm:pt>
    <dgm:pt modelId="{731D7C5F-F8D9-41EF-AD56-6FBA9B167901}" type="pres">
      <dgm:prSet presAssocID="{A5E8FFFF-6F60-4509-A2CA-E0C26104955F}" presName="spacer" presStyleCnt="0"/>
      <dgm:spPr/>
    </dgm:pt>
    <dgm:pt modelId="{843DDB0E-297D-45B3-84C8-866F31ABA51D}" type="pres">
      <dgm:prSet presAssocID="{38AABC59-0045-463C-933C-0E262B029941}" presName="parentText" presStyleLbl="node1" presStyleIdx="1" presStyleCnt="3" custLinFactNeighborX="-365" custLinFactNeighborY="-38180">
        <dgm:presLayoutVars>
          <dgm:chMax val="0"/>
          <dgm:bulletEnabled val="1"/>
        </dgm:presLayoutVars>
      </dgm:prSet>
      <dgm:spPr/>
    </dgm:pt>
    <dgm:pt modelId="{06D68EBE-BC5E-421B-BE85-D6E225DD7520}" type="pres">
      <dgm:prSet presAssocID="{30E6AA7E-2164-4E0B-B656-346E7278BE9B}" presName="spacer" presStyleCnt="0"/>
      <dgm:spPr/>
    </dgm:pt>
    <dgm:pt modelId="{1BF935C5-F2E5-46E4-9461-DB6D90D4723B}" type="pres">
      <dgm:prSet presAssocID="{8193FD21-BB1F-4F47-8242-50FCA4B947FB}" presName="parentText" presStyleLbl="node1" presStyleIdx="2" presStyleCnt="3" custLinFactNeighborX="-365" custLinFactNeighborY="-38180">
        <dgm:presLayoutVars>
          <dgm:chMax val="0"/>
          <dgm:bulletEnabled val="1"/>
        </dgm:presLayoutVars>
      </dgm:prSet>
      <dgm:spPr/>
    </dgm:pt>
  </dgm:ptLst>
  <dgm:cxnLst>
    <dgm:cxn modelId="{F2E3B607-A5D0-4930-B51D-DFADB45CD5C5}" srcId="{1563E7E4-CF2C-49A1-924B-4447ECD09A1E}" destId="{8193FD21-BB1F-4F47-8242-50FCA4B947FB}" srcOrd="2" destOrd="0" parTransId="{B59FA677-0216-4826-A2E9-585CCA2770FA}" sibTransId="{485B5974-649A-40D1-A712-7F8D4ADA107F}"/>
    <dgm:cxn modelId="{5A25175B-A2B7-40AB-9404-3591D4E6AEF1}" type="presOf" srcId="{38AABC59-0045-463C-933C-0E262B029941}" destId="{843DDB0E-297D-45B3-84C8-866F31ABA51D}" srcOrd="0" destOrd="0" presId="urn:microsoft.com/office/officeart/2005/8/layout/vList2"/>
    <dgm:cxn modelId="{376A5F69-D354-47EC-BA64-D7D2B140283A}" type="presOf" srcId="{1563E7E4-CF2C-49A1-924B-4447ECD09A1E}" destId="{4D7F9A6A-4FF1-4B9E-AC36-E2E649BE938B}" srcOrd="0" destOrd="0" presId="urn:microsoft.com/office/officeart/2005/8/layout/vList2"/>
    <dgm:cxn modelId="{CD6DB44F-61AE-4F27-B02D-A38C0E61B23B}" srcId="{1563E7E4-CF2C-49A1-924B-4447ECD09A1E}" destId="{38AABC59-0045-463C-933C-0E262B029941}" srcOrd="1" destOrd="0" parTransId="{22EFBD11-51A2-4C51-A027-2634D327C6BD}" sibTransId="{30E6AA7E-2164-4E0B-B656-346E7278BE9B}"/>
    <dgm:cxn modelId="{DEFB3FB3-35AE-48D1-878B-4B462FC1F2B1}" type="presOf" srcId="{F6BD3F52-AC8B-4768-9D5F-DBB28B162DAD}" destId="{796E4408-C0ED-4222-A8D8-C9C9EA9D3C13}" srcOrd="0" destOrd="0" presId="urn:microsoft.com/office/officeart/2005/8/layout/vList2"/>
    <dgm:cxn modelId="{2BF042EE-531F-479B-8957-0CA765382C3B}" type="presOf" srcId="{8193FD21-BB1F-4F47-8242-50FCA4B947FB}" destId="{1BF935C5-F2E5-46E4-9461-DB6D90D4723B}" srcOrd="0" destOrd="0" presId="urn:microsoft.com/office/officeart/2005/8/layout/vList2"/>
    <dgm:cxn modelId="{32DC73F7-CE78-490D-94B4-11FC30F62140}" srcId="{1563E7E4-CF2C-49A1-924B-4447ECD09A1E}" destId="{F6BD3F52-AC8B-4768-9D5F-DBB28B162DAD}" srcOrd="0" destOrd="0" parTransId="{E1C62BEF-C4A4-4296-9664-9EB2B6C6592F}" sibTransId="{A5E8FFFF-6F60-4509-A2CA-E0C26104955F}"/>
    <dgm:cxn modelId="{F9E15190-B671-492D-837A-27711BA84AF1}" type="presParOf" srcId="{4D7F9A6A-4FF1-4B9E-AC36-E2E649BE938B}" destId="{796E4408-C0ED-4222-A8D8-C9C9EA9D3C13}" srcOrd="0" destOrd="0" presId="urn:microsoft.com/office/officeart/2005/8/layout/vList2"/>
    <dgm:cxn modelId="{4F53243F-62BE-4AA9-AB3A-EC0CCA8298EF}" type="presParOf" srcId="{4D7F9A6A-4FF1-4B9E-AC36-E2E649BE938B}" destId="{731D7C5F-F8D9-41EF-AD56-6FBA9B167901}" srcOrd="1" destOrd="0" presId="urn:microsoft.com/office/officeart/2005/8/layout/vList2"/>
    <dgm:cxn modelId="{D4AC8A14-B961-4382-B11A-E5E015B260BE}" type="presParOf" srcId="{4D7F9A6A-4FF1-4B9E-AC36-E2E649BE938B}" destId="{843DDB0E-297D-45B3-84C8-866F31ABA51D}" srcOrd="2" destOrd="0" presId="urn:microsoft.com/office/officeart/2005/8/layout/vList2"/>
    <dgm:cxn modelId="{73768607-2BD4-44D8-A8BD-972BA2505B6A}" type="presParOf" srcId="{4D7F9A6A-4FF1-4B9E-AC36-E2E649BE938B}" destId="{06D68EBE-BC5E-421B-BE85-D6E225DD7520}" srcOrd="3" destOrd="0" presId="urn:microsoft.com/office/officeart/2005/8/layout/vList2"/>
    <dgm:cxn modelId="{D7654EF5-BDB0-478E-8CF4-CA61463225F3}" type="presParOf" srcId="{4D7F9A6A-4FF1-4B9E-AC36-E2E649BE938B}" destId="{1BF935C5-F2E5-46E4-9461-DB6D90D4723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1D7B25-E6E4-4CD7-BA94-297016E024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EC85FEA-89C2-47B8-94F0-F148EE1F0BC0}">
      <dgm:prSet/>
      <dgm:spPr>
        <a:noFill/>
        <a:ln>
          <a:solidFill>
            <a:srgbClr val="262262"/>
          </a:solidFill>
        </a:ln>
      </dgm:spPr>
      <dgm:t>
        <a:bodyPr/>
        <a:lstStyle/>
        <a:p>
          <a:pPr rtl="0"/>
          <a:r>
            <a:rPr lang="en-GB" dirty="0">
              <a:solidFill>
                <a:srgbClr val="262262"/>
              </a:solidFill>
            </a:rPr>
            <a:t>Learners who are not adequately catered for by other Leaving Certificate programmes.</a:t>
          </a:r>
          <a:endParaRPr lang="en-IE" dirty="0">
            <a:solidFill>
              <a:srgbClr val="262262"/>
            </a:solidFill>
          </a:endParaRPr>
        </a:p>
      </dgm:t>
    </dgm:pt>
    <dgm:pt modelId="{052F56D8-BF64-43A7-9DF6-A16369BB199E}" type="parTrans" cxnId="{A143BE01-9360-4BBC-A9D1-1D4450806CA0}">
      <dgm:prSet/>
      <dgm:spPr/>
      <dgm:t>
        <a:bodyPr/>
        <a:lstStyle/>
        <a:p>
          <a:endParaRPr lang="en-IE"/>
        </a:p>
      </dgm:t>
    </dgm:pt>
    <dgm:pt modelId="{AF227B01-1105-440B-B97C-0EE4EEF76FDC}" type="sibTrans" cxnId="{A143BE01-9360-4BBC-A9D1-1D4450806CA0}">
      <dgm:prSet/>
      <dgm:spPr/>
      <dgm:t>
        <a:bodyPr/>
        <a:lstStyle/>
        <a:p>
          <a:endParaRPr lang="en-IE"/>
        </a:p>
      </dgm:t>
    </dgm:pt>
    <dgm:pt modelId="{A4D2F065-083B-449F-9F04-E0FF8866B458}">
      <dgm:prSet/>
      <dgm:spPr>
        <a:noFill/>
        <a:ln>
          <a:solidFill>
            <a:srgbClr val="262262"/>
          </a:solidFill>
        </a:ln>
      </dgm:spPr>
      <dgm:t>
        <a:bodyPr/>
        <a:lstStyle/>
        <a:p>
          <a:pPr rtl="0"/>
          <a:r>
            <a:rPr lang="en-GB" dirty="0">
              <a:solidFill>
                <a:srgbClr val="262262"/>
              </a:solidFill>
            </a:rPr>
            <a:t>Learners who choose not to opt for those programmes.</a:t>
          </a:r>
          <a:endParaRPr lang="en-IE" dirty="0">
            <a:solidFill>
              <a:srgbClr val="262262"/>
            </a:solidFill>
          </a:endParaRPr>
        </a:p>
      </dgm:t>
    </dgm:pt>
    <dgm:pt modelId="{B52FC7EB-075E-424B-864B-C5BF087BD8C6}" type="parTrans" cxnId="{25BBE4E3-C460-440B-802E-41501DEBE6DF}">
      <dgm:prSet/>
      <dgm:spPr/>
      <dgm:t>
        <a:bodyPr/>
        <a:lstStyle/>
        <a:p>
          <a:endParaRPr lang="en-IE"/>
        </a:p>
      </dgm:t>
    </dgm:pt>
    <dgm:pt modelId="{757EF782-C7FD-4999-99FA-D6A6CEE9B963}" type="sibTrans" cxnId="{25BBE4E3-C460-440B-802E-41501DEBE6DF}">
      <dgm:prSet/>
      <dgm:spPr/>
      <dgm:t>
        <a:bodyPr/>
        <a:lstStyle/>
        <a:p>
          <a:endParaRPr lang="en-IE"/>
        </a:p>
      </dgm:t>
    </dgm:pt>
    <dgm:pt modelId="{941BB648-DBAD-4B23-AFC5-5D12CB200FA1}" type="pres">
      <dgm:prSet presAssocID="{411D7B25-E6E4-4CD7-BA94-297016E024F0}" presName="linear" presStyleCnt="0">
        <dgm:presLayoutVars>
          <dgm:animLvl val="lvl"/>
          <dgm:resizeHandles val="exact"/>
        </dgm:presLayoutVars>
      </dgm:prSet>
      <dgm:spPr/>
    </dgm:pt>
    <dgm:pt modelId="{F66EA660-6A09-4534-BB48-93F4EBBE7846}" type="pres">
      <dgm:prSet presAssocID="{2EC85FEA-89C2-47B8-94F0-F148EE1F0BC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7298C4A-BB0C-4984-8AFA-A291A26C7C9D}" type="pres">
      <dgm:prSet presAssocID="{AF227B01-1105-440B-B97C-0EE4EEF76FDC}" presName="spacer" presStyleCnt="0"/>
      <dgm:spPr/>
    </dgm:pt>
    <dgm:pt modelId="{079DDFBE-7BB5-49EB-86C4-725883F7C08F}" type="pres">
      <dgm:prSet presAssocID="{A4D2F065-083B-449F-9F04-E0FF8866B45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143BE01-9360-4BBC-A9D1-1D4450806CA0}" srcId="{411D7B25-E6E4-4CD7-BA94-297016E024F0}" destId="{2EC85FEA-89C2-47B8-94F0-F148EE1F0BC0}" srcOrd="0" destOrd="0" parTransId="{052F56D8-BF64-43A7-9DF6-A16369BB199E}" sibTransId="{AF227B01-1105-440B-B97C-0EE4EEF76FDC}"/>
    <dgm:cxn modelId="{CBE6E50A-F0D0-43A9-8F9D-876042CCE840}" type="presOf" srcId="{2EC85FEA-89C2-47B8-94F0-F148EE1F0BC0}" destId="{F66EA660-6A09-4534-BB48-93F4EBBE7846}" srcOrd="0" destOrd="0" presId="urn:microsoft.com/office/officeart/2005/8/layout/vList2"/>
    <dgm:cxn modelId="{EE3B1959-2773-41E8-B85F-6A7D430F42A1}" type="presOf" srcId="{A4D2F065-083B-449F-9F04-E0FF8866B458}" destId="{079DDFBE-7BB5-49EB-86C4-725883F7C08F}" srcOrd="0" destOrd="0" presId="urn:microsoft.com/office/officeart/2005/8/layout/vList2"/>
    <dgm:cxn modelId="{25BBE4E3-C460-440B-802E-41501DEBE6DF}" srcId="{411D7B25-E6E4-4CD7-BA94-297016E024F0}" destId="{A4D2F065-083B-449F-9F04-E0FF8866B458}" srcOrd="1" destOrd="0" parTransId="{B52FC7EB-075E-424B-864B-C5BF087BD8C6}" sibTransId="{757EF782-C7FD-4999-99FA-D6A6CEE9B963}"/>
    <dgm:cxn modelId="{60ED13FA-61A4-43DD-A306-DA903AA65119}" type="presOf" srcId="{411D7B25-E6E4-4CD7-BA94-297016E024F0}" destId="{941BB648-DBAD-4B23-AFC5-5D12CB200FA1}" srcOrd="0" destOrd="0" presId="urn:microsoft.com/office/officeart/2005/8/layout/vList2"/>
    <dgm:cxn modelId="{ED179395-D178-40C7-89CE-EA46A0297BE3}" type="presParOf" srcId="{941BB648-DBAD-4B23-AFC5-5D12CB200FA1}" destId="{F66EA660-6A09-4534-BB48-93F4EBBE7846}" srcOrd="0" destOrd="0" presId="urn:microsoft.com/office/officeart/2005/8/layout/vList2"/>
    <dgm:cxn modelId="{B21B134D-A9D5-4B35-B782-D588711C575D}" type="presParOf" srcId="{941BB648-DBAD-4B23-AFC5-5D12CB200FA1}" destId="{87298C4A-BB0C-4984-8AFA-A291A26C7C9D}" srcOrd="1" destOrd="0" presId="urn:microsoft.com/office/officeart/2005/8/layout/vList2"/>
    <dgm:cxn modelId="{9A9E5C88-B3D8-4928-A792-831E9FF26F86}" type="presParOf" srcId="{941BB648-DBAD-4B23-AFC5-5D12CB200FA1}" destId="{079DDFBE-7BB5-49EB-86C4-725883F7C08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BFEBE7-2566-4239-85A6-48A762DC0C5D}" type="doc">
      <dgm:prSet loTypeId="urn:microsoft.com/office/officeart/2005/8/layout/default#1" loCatId="list" qsTypeId="urn:microsoft.com/office/officeart/2005/8/quickstyle/3d2#1" qsCatId="3D" csTypeId="urn:microsoft.com/office/officeart/2005/8/colors/colorful1#1" csCatId="colorful"/>
      <dgm:spPr/>
      <dgm:t>
        <a:bodyPr/>
        <a:lstStyle/>
        <a:p>
          <a:endParaRPr lang="en-IE"/>
        </a:p>
      </dgm:t>
    </dgm:pt>
    <dgm:pt modelId="{738633BC-3FF6-483D-AB8A-CF90E66D42B2}">
      <dgm:prSet/>
      <dgm:spPr/>
      <dgm:t>
        <a:bodyPr/>
        <a:lstStyle/>
        <a:p>
          <a:pPr rtl="0"/>
          <a:r>
            <a:rPr lang="en-GB" dirty="0"/>
            <a:t>student centred curriculum </a:t>
          </a:r>
          <a:endParaRPr lang="en-IE" dirty="0"/>
        </a:p>
      </dgm:t>
    </dgm:pt>
    <dgm:pt modelId="{30844E5C-518E-415C-AF98-E352864F2BC8}" type="parTrans" cxnId="{F07BC56F-5A68-4DB8-9BD0-F4B66EF490CD}">
      <dgm:prSet/>
      <dgm:spPr/>
      <dgm:t>
        <a:bodyPr/>
        <a:lstStyle/>
        <a:p>
          <a:endParaRPr lang="en-IE"/>
        </a:p>
      </dgm:t>
    </dgm:pt>
    <dgm:pt modelId="{B4F19578-0280-4A43-9782-54BFB37F5B7A}" type="sibTrans" cxnId="{F07BC56F-5A68-4DB8-9BD0-F4B66EF490CD}">
      <dgm:prSet/>
      <dgm:spPr/>
      <dgm:t>
        <a:bodyPr/>
        <a:lstStyle/>
        <a:p>
          <a:endParaRPr lang="en-IE"/>
        </a:p>
      </dgm:t>
    </dgm:pt>
    <dgm:pt modelId="{CC133DF6-FB75-420A-A310-F5607F3E445A}">
      <dgm:prSet/>
      <dgm:spPr/>
      <dgm:t>
        <a:bodyPr/>
        <a:lstStyle/>
        <a:p>
          <a:pPr rtl="0"/>
          <a:r>
            <a:rPr lang="en-GB" dirty="0"/>
            <a:t>personal and social development </a:t>
          </a:r>
          <a:endParaRPr lang="en-IE" dirty="0"/>
        </a:p>
      </dgm:t>
    </dgm:pt>
    <dgm:pt modelId="{F4375A09-0E51-4419-B7B4-AD3B0F194A74}" type="parTrans" cxnId="{F32E99C6-96EB-4C46-A9B6-77F0964E54F4}">
      <dgm:prSet/>
      <dgm:spPr/>
      <dgm:t>
        <a:bodyPr/>
        <a:lstStyle/>
        <a:p>
          <a:endParaRPr lang="en-IE"/>
        </a:p>
      </dgm:t>
    </dgm:pt>
    <dgm:pt modelId="{53053C1F-C217-4268-A68B-D87401B1A585}" type="sibTrans" cxnId="{F32E99C6-96EB-4C46-A9B6-77F0964E54F4}">
      <dgm:prSet/>
      <dgm:spPr/>
      <dgm:t>
        <a:bodyPr/>
        <a:lstStyle/>
        <a:p>
          <a:endParaRPr lang="en-IE"/>
        </a:p>
      </dgm:t>
    </dgm:pt>
    <dgm:pt modelId="{2C10D48A-3E47-451A-A47A-BB6A9DCC71F3}">
      <dgm:prSet/>
      <dgm:spPr/>
      <dgm:t>
        <a:bodyPr/>
        <a:lstStyle/>
        <a:p>
          <a:pPr rtl="0"/>
          <a:r>
            <a:rPr lang="en-GB"/>
            <a:t>integration and cross curricular links</a:t>
          </a:r>
          <a:endParaRPr lang="en-IE"/>
        </a:p>
      </dgm:t>
    </dgm:pt>
    <dgm:pt modelId="{D3FCB17B-AD32-4599-A1CF-50A02E4B6875}" type="parTrans" cxnId="{978047A3-C473-4136-AB53-084F197B3BC9}">
      <dgm:prSet/>
      <dgm:spPr/>
      <dgm:t>
        <a:bodyPr/>
        <a:lstStyle/>
        <a:p>
          <a:endParaRPr lang="en-IE"/>
        </a:p>
      </dgm:t>
    </dgm:pt>
    <dgm:pt modelId="{C9BE9053-637D-4014-BF31-428A4BC9B31D}" type="sibTrans" cxnId="{978047A3-C473-4136-AB53-084F197B3BC9}">
      <dgm:prSet/>
      <dgm:spPr/>
      <dgm:t>
        <a:bodyPr/>
        <a:lstStyle/>
        <a:p>
          <a:endParaRPr lang="en-IE"/>
        </a:p>
      </dgm:t>
    </dgm:pt>
    <dgm:pt modelId="{9E7A1CC4-FF89-4E09-89FB-EDA663BF992F}">
      <dgm:prSet/>
      <dgm:spPr/>
      <dgm:t>
        <a:bodyPr/>
        <a:lstStyle/>
        <a:p>
          <a:pPr rtl="0"/>
          <a:r>
            <a:rPr lang="en-GB"/>
            <a:t>team work</a:t>
          </a:r>
          <a:endParaRPr lang="en-IE"/>
        </a:p>
      </dgm:t>
    </dgm:pt>
    <dgm:pt modelId="{B3BA476D-77CA-4D3F-A395-085DFB4552B9}" type="parTrans" cxnId="{13C43DDC-F494-410E-8340-FE6AD08F2025}">
      <dgm:prSet/>
      <dgm:spPr/>
      <dgm:t>
        <a:bodyPr/>
        <a:lstStyle/>
        <a:p>
          <a:endParaRPr lang="en-IE"/>
        </a:p>
      </dgm:t>
    </dgm:pt>
    <dgm:pt modelId="{EBA318D2-267A-4A7F-9819-45286F867663}" type="sibTrans" cxnId="{13C43DDC-F494-410E-8340-FE6AD08F2025}">
      <dgm:prSet/>
      <dgm:spPr/>
      <dgm:t>
        <a:bodyPr/>
        <a:lstStyle/>
        <a:p>
          <a:endParaRPr lang="en-IE"/>
        </a:p>
      </dgm:t>
    </dgm:pt>
    <dgm:pt modelId="{0DEAB97B-5906-451C-AF67-80FA4F25FE1B}">
      <dgm:prSet/>
      <dgm:spPr/>
      <dgm:t>
        <a:bodyPr/>
        <a:lstStyle/>
        <a:p>
          <a:pPr rtl="0"/>
          <a:r>
            <a:rPr lang="en-GB"/>
            <a:t>literacy &amp; numeracy development</a:t>
          </a:r>
          <a:endParaRPr lang="en-IE"/>
        </a:p>
      </dgm:t>
    </dgm:pt>
    <dgm:pt modelId="{53B97DF6-E212-407B-AFF9-F5F8E4A455D6}" type="parTrans" cxnId="{26236224-E37A-4539-BB31-7027DCADA570}">
      <dgm:prSet/>
      <dgm:spPr/>
      <dgm:t>
        <a:bodyPr/>
        <a:lstStyle/>
        <a:p>
          <a:endParaRPr lang="en-IE"/>
        </a:p>
      </dgm:t>
    </dgm:pt>
    <dgm:pt modelId="{6B10FD0B-C998-4DC6-89CB-9727CFE71BDE}" type="sibTrans" cxnId="{26236224-E37A-4539-BB31-7027DCADA570}">
      <dgm:prSet/>
      <dgm:spPr/>
      <dgm:t>
        <a:bodyPr/>
        <a:lstStyle/>
        <a:p>
          <a:endParaRPr lang="en-IE"/>
        </a:p>
      </dgm:t>
    </dgm:pt>
    <dgm:pt modelId="{61E41EBC-3DE7-4AAF-B574-A15CB1D9A3DF}">
      <dgm:prSet/>
      <dgm:spPr/>
      <dgm:t>
        <a:bodyPr/>
        <a:lstStyle/>
        <a:p>
          <a:pPr rtl="0"/>
          <a:r>
            <a:rPr lang="en-GB"/>
            <a:t>active teaching/learning methodologies</a:t>
          </a:r>
          <a:endParaRPr lang="en-IE"/>
        </a:p>
      </dgm:t>
    </dgm:pt>
    <dgm:pt modelId="{EB8ABC29-9698-4B1D-8E73-349573DABD15}" type="parTrans" cxnId="{F01FDA2E-88E2-42FB-B421-B632064AF63B}">
      <dgm:prSet/>
      <dgm:spPr/>
      <dgm:t>
        <a:bodyPr/>
        <a:lstStyle/>
        <a:p>
          <a:endParaRPr lang="en-IE"/>
        </a:p>
      </dgm:t>
    </dgm:pt>
    <dgm:pt modelId="{0FCF8429-A4CC-41C4-83B0-50337404E1EE}" type="sibTrans" cxnId="{F01FDA2E-88E2-42FB-B421-B632064AF63B}">
      <dgm:prSet/>
      <dgm:spPr/>
      <dgm:t>
        <a:bodyPr/>
        <a:lstStyle/>
        <a:p>
          <a:endParaRPr lang="en-IE"/>
        </a:p>
      </dgm:t>
    </dgm:pt>
    <dgm:pt modelId="{5A55870D-1BB0-465B-B61A-9B19D5A2336F}">
      <dgm:prSet/>
      <dgm:spPr/>
      <dgm:t>
        <a:bodyPr/>
        <a:lstStyle/>
        <a:p>
          <a:pPr rtl="0"/>
          <a:r>
            <a:rPr lang="en-GB"/>
            <a:t>reflection </a:t>
          </a:r>
          <a:endParaRPr lang="en-IE"/>
        </a:p>
      </dgm:t>
    </dgm:pt>
    <dgm:pt modelId="{40FB72DA-2C6C-453A-BAA6-0D299036CDB7}" type="parTrans" cxnId="{E856CEEF-19F8-44C4-B89E-EFADA0495C87}">
      <dgm:prSet/>
      <dgm:spPr/>
      <dgm:t>
        <a:bodyPr/>
        <a:lstStyle/>
        <a:p>
          <a:endParaRPr lang="en-IE"/>
        </a:p>
      </dgm:t>
    </dgm:pt>
    <dgm:pt modelId="{8567579B-DFF6-431A-BA96-C7CD9B95F8CD}" type="sibTrans" cxnId="{E856CEEF-19F8-44C4-B89E-EFADA0495C87}">
      <dgm:prSet/>
      <dgm:spPr/>
      <dgm:t>
        <a:bodyPr/>
        <a:lstStyle/>
        <a:p>
          <a:endParaRPr lang="en-IE"/>
        </a:p>
      </dgm:t>
    </dgm:pt>
    <dgm:pt modelId="{649E4F22-0231-4E44-AE41-9CBD07E13080}">
      <dgm:prSet/>
      <dgm:spPr/>
      <dgm:t>
        <a:bodyPr/>
        <a:lstStyle/>
        <a:p>
          <a:pPr rtl="0"/>
          <a:r>
            <a:rPr lang="en-GB"/>
            <a:t>community links</a:t>
          </a:r>
          <a:endParaRPr lang="en-IE"/>
        </a:p>
      </dgm:t>
    </dgm:pt>
    <dgm:pt modelId="{BE379963-F0E3-44C6-9E52-21A89AB51138}" type="parTrans" cxnId="{895AF2D9-CD7C-4105-9B7D-BB85BA5CD433}">
      <dgm:prSet/>
      <dgm:spPr/>
      <dgm:t>
        <a:bodyPr/>
        <a:lstStyle/>
        <a:p>
          <a:endParaRPr lang="en-IE"/>
        </a:p>
      </dgm:t>
    </dgm:pt>
    <dgm:pt modelId="{4B915DCE-F567-4314-95A8-35AF181C2CD7}" type="sibTrans" cxnId="{895AF2D9-CD7C-4105-9B7D-BB85BA5CD433}">
      <dgm:prSet/>
      <dgm:spPr/>
      <dgm:t>
        <a:bodyPr/>
        <a:lstStyle/>
        <a:p>
          <a:endParaRPr lang="en-IE"/>
        </a:p>
      </dgm:t>
    </dgm:pt>
    <dgm:pt modelId="{2368CCE0-C93D-46F0-93AF-16853429CAAC}" type="pres">
      <dgm:prSet presAssocID="{08BFEBE7-2566-4239-85A6-48A762DC0C5D}" presName="diagram" presStyleCnt="0">
        <dgm:presLayoutVars>
          <dgm:dir/>
          <dgm:resizeHandles val="exact"/>
        </dgm:presLayoutVars>
      </dgm:prSet>
      <dgm:spPr/>
    </dgm:pt>
    <dgm:pt modelId="{4D4ED626-9ECC-4E66-9102-F09B71551CAA}" type="pres">
      <dgm:prSet presAssocID="{738633BC-3FF6-483D-AB8A-CF90E66D42B2}" presName="node" presStyleLbl="node1" presStyleIdx="0" presStyleCnt="8">
        <dgm:presLayoutVars>
          <dgm:bulletEnabled val="1"/>
        </dgm:presLayoutVars>
      </dgm:prSet>
      <dgm:spPr/>
    </dgm:pt>
    <dgm:pt modelId="{17531411-72E9-46B8-896F-D5947AB3A09F}" type="pres">
      <dgm:prSet presAssocID="{B4F19578-0280-4A43-9782-54BFB37F5B7A}" presName="sibTrans" presStyleCnt="0"/>
      <dgm:spPr/>
    </dgm:pt>
    <dgm:pt modelId="{E4AA29CE-8462-47B5-812B-C0149BFB259C}" type="pres">
      <dgm:prSet presAssocID="{CC133DF6-FB75-420A-A310-F5607F3E445A}" presName="node" presStyleLbl="node1" presStyleIdx="1" presStyleCnt="8">
        <dgm:presLayoutVars>
          <dgm:bulletEnabled val="1"/>
        </dgm:presLayoutVars>
      </dgm:prSet>
      <dgm:spPr/>
    </dgm:pt>
    <dgm:pt modelId="{6D12C651-FEE4-4997-8B9A-C8D1970B96E2}" type="pres">
      <dgm:prSet presAssocID="{53053C1F-C217-4268-A68B-D87401B1A585}" presName="sibTrans" presStyleCnt="0"/>
      <dgm:spPr/>
    </dgm:pt>
    <dgm:pt modelId="{F9B4C21B-9411-4F31-9F53-AEA6B04DCBB5}" type="pres">
      <dgm:prSet presAssocID="{2C10D48A-3E47-451A-A47A-BB6A9DCC71F3}" presName="node" presStyleLbl="node1" presStyleIdx="2" presStyleCnt="8">
        <dgm:presLayoutVars>
          <dgm:bulletEnabled val="1"/>
        </dgm:presLayoutVars>
      </dgm:prSet>
      <dgm:spPr/>
    </dgm:pt>
    <dgm:pt modelId="{D504DE15-18EB-4003-8814-71246522CABE}" type="pres">
      <dgm:prSet presAssocID="{C9BE9053-637D-4014-BF31-428A4BC9B31D}" presName="sibTrans" presStyleCnt="0"/>
      <dgm:spPr/>
    </dgm:pt>
    <dgm:pt modelId="{820A8483-F921-4030-8E49-5DCC06ABEFEF}" type="pres">
      <dgm:prSet presAssocID="{9E7A1CC4-FF89-4E09-89FB-EDA663BF992F}" presName="node" presStyleLbl="node1" presStyleIdx="3" presStyleCnt="8">
        <dgm:presLayoutVars>
          <dgm:bulletEnabled val="1"/>
        </dgm:presLayoutVars>
      </dgm:prSet>
      <dgm:spPr/>
    </dgm:pt>
    <dgm:pt modelId="{68213C16-EE60-44B2-A621-E167838BC361}" type="pres">
      <dgm:prSet presAssocID="{EBA318D2-267A-4A7F-9819-45286F867663}" presName="sibTrans" presStyleCnt="0"/>
      <dgm:spPr/>
    </dgm:pt>
    <dgm:pt modelId="{2DE65664-2AEB-4D5E-9698-60C49C786D1E}" type="pres">
      <dgm:prSet presAssocID="{0DEAB97B-5906-451C-AF67-80FA4F25FE1B}" presName="node" presStyleLbl="node1" presStyleIdx="4" presStyleCnt="8">
        <dgm:presLayoutVars>
          <dgm:bulletEnabled val="1"/>
        </dgm:presLayoutVars>
      </dgm:prSet>
      <dgm:spPr/>
    </dgm:pt>
    <dgm:pt modelId="{CE37015E-9809-4417-9A37-3A132D5FE19E}" type="pres">
      <dgm:prSet presAssocID="{6B10FD0B-C998-4DC6-89CB-9727CFE71BDE}" presName="sibTrans" presStyleCnt="0"/>
      <dgm:spPr/>
    </dgm:pt>
    <dgm:pt modelId="{5D04B083-F307-47E6-A021-872AFE939E7D}" type="pres">
      <dgm:prSet presAssocID="{61E41EBC-3DE7-4AAF-B574-A15CB1D9A3DF}" presName="node" presStyleLbl="node1" presStyleIdx="5" presStyleCnt="8">
        <dgm:presLayoutVars>
          <dgm:bulletEnabled val="1"/>
        </dgm:presLayoutVars>
      </dgm:prSet>
      <dgm:spPr/>
    </dgm:pt>
    <dgm:pt modelId="{72696A79-6C18-477B-AF80-0286AB406D9B}" type="pres">
      <dgm:prSet presAssocID="{0FCF8429-A4CC-41C4-83B0-50337404E1EE}" presName="sibTrans" presStyleCnt="0"/>
      <dgm:spPr/>
    </dgm:pt>
    <dgm:pt modelId="{137C2CAF-3809-4412-8C61-00039089C992}" type="pres">
      <dgm:prSet presAssocID="{5A55870D-1BB0-465B-B61A-9B19D5A2336F}" presName="node" presStyleLbl="node1" presStyleIdx="6" presStyleCnt="8" custLinFactX="20152" custLinFactNeighborX="100000" custLinFactNeighborY="-2027">
        <dgm:presLayoutVars>
          <dgm:bulletEnabled val="1"/>
        </dgm:presLayoutVars>
      </dgm:prSet>
      <dgm:spPr/>
    </dgm:pt>
    <dgm:pt modelId="{2C860B09-09D9-4320-9182-7943E0746ECB}" type="pres">
      <dgm:prSet presAssocID="{8567579B-DFF6-431A-BA96-C7CD9B95F8CD}" presName="sibTrans" presStyleCnt="0"/>
      <dgm:spPr/>
    </dgm:pt>
    <dgm:pt modelId="{548FE0D8-BC08-4B29-9C06-38CAA927C30E}" type="pres">
      <dgm:prSet presAssocID="{649E4F22-0231-4E44-AE41-9CBD07E13080}" presName="node" presStyleLbl="node1" presStyleIdx="7" presStyleCnt="8" custLinFactX="-3425" custLinFactNeighborX="-100000" custLinFactNeighborY="-2027">
        <dgm:presLayoutVars>
          <dgm:bulletEnabled val="1"/>
        </dgm:presLayoutVars>
      </dgm:prSet>
      <dgm:spPr/>
    </dgm:pt>
  </dgm:ptLst>
  <dgm:cxnLst>
    <dgm:cxn modelId="{78ACB202-D65F-402B-9743-09725F2D2A9D}" type="presOf" srcId="{61E41EBC-3DE7-4AAF-B574-A15CB1D9A3DF}" destId="{5D04B083-F307-47E6-A021-872AFE939E7D}" srcOrd="0" destOrd="0" presId="urn:microsoft.com/office/officeart/2005/8/layout/default#1"/>
    <dgm:cxn modelId="{26236224-E37A-4539-BB31-7027DCADA570}" srcId="{08BFEBE7-2566-4239-85A6-48A762DC0C5D}" destId="{0DEAB97B-5906-451C-AF67-80FA4F25FE1B}" srcOrd="4" destOrd="0" parTransId="{53B97DF6-E212-407B-AFF9-F5F8E4A455D6}" sibTransId="{6B10FD0B-C998-4DC6-89CB-9727CFE71BDE}"/>
    <dgm:cxn modelId="{F01FDA2E-88E2-42FB-B421-B632064AF63B}" srcId="{08BFEBE7-2566-4239-85A6-48A762DC0C5D}" destId="{61E41EBC-3DE7-4AAF-B574-A15CB1D9A3DF}" srcOrd="5" destOrd="0" parTransId="{EB8ABC29-9698-4B1D-8E73-349573DABD15}" sibTransId="{0FCF8429-A4CC-41C4-83B0-50337404E1EE}"/>
    <dgm:cxn modelId="{C12E0732-D25B-4A28-8EE4-C28A4FE28031}" type="presOf" srcId="{2C10D48A-3E47-451A-A47A-BB6A9DCC71F3}" destId="{F9B4C21B-9411-4F31-9F53-AEA6B04DCBB5}" srcOrd="0" destOrd="0" presId="urn:microsoft.com/office/officeart/2005/8/layout/default#1"/>
    <dgm:cxn modelId="{1C1AF843-1E19-442B-8289-8C916DD0DB91}" type="presOf" srcId="{08BFEBE7-2566-4239-85A6-48A762DC0C5D}" destId="{2368CCE0-C93D-46F0-93AF-16853429CAAC}" srcOrd="0" destOrd="0" presId="urn:microsoft.com/office/officeart/2005/8/layout/default#1"/>
    <dgm:cxn modelId="{7F7C9349-300F-40E1-B30D-9B57FF134046}" type="presOf" srcId="{649E4F22-0231-4E44-AE41-9CBD07E13080}" destId="{548FE0D8-BC08-4B29-9C06-38CAA927C30E}" srcOrd="0" destOrd="0" presId="urn:microsoft.com/office/officeart/2005/8/layout/default#1"/>
    <dgm:cxn modelId="{F07BC56F-5A68-4DB8-9BD0-F4B66EF490CD}" srcId="{08BFEBE7-2566-4239-85A6-48A762DC0C5D}" destId="{738633BC-3FF6-483D-AB8A-CF90E66D42B2}" srcOrd="0" destOrd="0" parTransId="{30844E5C-518E-415C-AF98-E352864F2BC8}" sibTransId="{B4F19578-0280-4A43-9782-54BFB37F5B7A}"/>
    <dgm:cxn modelId="{978047A3-C473-4136-AB53-084F197B3BC9}" srcId="{08BFEBE7-2566-4239-85A6-48A762DC0C5D}" destId="{2C10D48A-3E47-451A-A47A-BB6A9DCC71F3}" srcOrd="2" destOrd="0" parTransId="{D3FCB17B-AD32-4599-A1CF-50A02E4B6875}" sibTransId="{C9BE9053-637D-4014-BF31-428A4BC9B31D}"/>
    <dgm:cxn modelId="{86BD98A8-5F9C-4825-98AD-9BF5D98DA1F1}" type="presOf" srcId="{0DEAB97B-5906-451C-AF67-80FA4F25FE1B}" destId="{2DE65664-2AEB-4D5E-9698-60C49C786D1E}" srcOrd="0" destOrd="0" presId="urn:microsoft.com/office/officeart/2005/8/layout/default#1"/>
    <dgm:cxn modelId="{F32E99C6-96EB-4C46-A9B6-77F0964E54F4}" srcId="{08BFEBE7-2566-4239-85A6-48A762DC0C5D}" destId="{CC133DF6-FB75-420A-A310-F5607F3E445A}" srcOrd="1" destOrd="0" parTransId="{F4375A09-0E51-4419-B7B4-AD3B0F194A74}" sibTransId="{53053C1F-C217-4268-A68B-D87401B1A585}"/>
    <dgm:cxn modelId="{DC5363D4-E685-49B6-9E3A-AA1F41A92E71}" type="presOf" srcId="{5A55870D-1BB0-465B-B61A-9B19D5A2336F}" destId="{137C2CAF-3809-4412-8C61-00039089C992}" srcOrd="0" destOrd="0" presId="urn:microsoft.com/office/officeart/2005/8/layout/default#1"/>
    <dgm:cxn modelId="{FE6FB8D5-E025-4018-A057-C115DEF0402A}" type="presOf" srcId="{738633BC-3FF6-483D-AB8A-CF90E66D42B2}" destId="{4D4ED626-9ECC-4E66-9102-F09B71551CAA}" srcOrd="0" destOrd="0" presId="urn:microsoft.com/office/officeart/2005/8/layout/default#1"/>
    <dgm:cxn modelId="{895AF2D9-CD7C-4105-9B7D-BB85BA5CD433}" srcId="{08BFEBE7-2566-4239-85A6-48A762DC0C5D}" destId="{649E4F22-0231-4E44-AE41-9CBD07E13080}" srcOrd="7" destOrd="0" parTransId="{BE379963-F0E3-44C6-9E52-21A89AB51138}" sibTransId="{4B915DCE-F567-4314-95A8-35AF181C2CD7}"/>
    <dgm:cxn modelId="{13C43DDC-F494-410E-8340-FE6AD08F2025}" srcId="{08BFEBE7-2566-4239-85A6-48A762DC0C5D}" destId="{9E7A1CC4-FF89-4E09-89FB-EDA663BF992F}" srcOrd="3" destOrd="0" parTransId="{B3BA476D-77CA-4D3F-A395-085DFB4552B9}" sibTransId="{EBA318D2-267A-4A7F-9819-45286F867663}"/>
    <dgm:cxn modelId="{61DEDCE1-9C38-4C21-A47E-8F1C2932DACD}" type="presOf" srcId="{CC133DF6-FB75-420A-A310-F5607F3E445A}" destId="{E4AA29CE-8462-47B5-812B-C0149BFB259C}" srcOrd="0" destOrd="0" presId="urn:microsoft.com/office/officeart/2005/8/layout/default#1"/>
    <dgm:cxn modelId="{E856CEEF-19F8-44C4-B89E-EFADA0495C87}" srcId="{08BFEBE7-2566-4239-85A6-48A762DC0C5D}" destId="{5A55870D-1BB0-465B-B61A-9B19D5A2336F}" srcOrd="6" destOrd="0" parTransId="{40FB72DA-2C6C-453A-BAA6-0D299036CDB7}" sibTransId="{8567579B-DFF6-431A-BA96-C7CD9B95F8CD}"/>
    <dgm:cxn modelId="{85753BFC-8DFE-47B6-A24F-DFC9AF2D77AF}" type="presOf" srcId="{9E7A1CC4-FF89-4E09-89FB-EDA663BF992F}" destId="{820A8483-F921-4030-8E49-5DCC06ABEFEF}" srcOrd="0" destOrd="0" presId="urn:microsoft.com/office/officeart/2005/8/layout/default#1"/>
    <dgm:cxn modelId="{87A88505-627B-4F01-84BC-E0FD1A4AF977}" type="presParOf" srcId="{2368CCE0-C93D-46F0-93AF-16853429CAAC}" destId="{4D4ED626-9ECC-4E66-9102-F09B71551CAA}" srcOrd="0" destOrd="0" presId="urn:microsoft.com/office/officeart/2005/8/layout/default#1"/>
    <dgm:cxn modelId="{372A17BA-C704-4DFF-AFE6-BCB3B359BC75}" type="presParOf" srcId="{2368CCE0-C93D-46F0-93AF-16853429CAAC}" destId="{17531411-72E9-46B8-896F-D5947AB3A09F}" srcOrd="1" destOrd="0" presId="urn:microsoft.com/office/officeart/2005/8/layout/default#1"/>
    <dgm:cxn modelId="{D8F84661-202E-4D1B-A9F9-1B2FF66AE769}" type="presParOf" srcId="{2368CCE0-C93D-46F0-93AF-16853429CAAC}" destId="{E4AA29CE-8462-47B5-812B-C0149BFB259C}" srcOrd="2" destOrd="0" presId="urn:microsoft.com/office/officeart/2005/8/layout/default#1"/>
    <dgm:cxn modelId="{F35696A3-7F8A-48F8-AC38-AC4D1FCFEC29}" type="presParOf" srcId="{2368CCE0-C93D-46F0-93AF-16853429CAAC}" destId="{6D12C651-FEE4-4997-8B9A-C8D1970B96E2}" srcOrd="3" destOrd="0" presId="urn:microsoft.com/office/officeart/2005/8/layout/default#1"/>
    <dgm:cxn modelId="{182F21E4-7A19-4FB4-AB5A-5FE5702FFAE4}" type="presParOf" srcId="{2368CCE0-C93D-46F0-93AF-16853429CAAC}" destId="{F9B4C21B-9411-4F31-9F53-AEA6B04DCBB5}" srcOrd="4" destOrd="0" presId="urn:microsoft.com/office/officeart/2005/8/layout/default#1"/>
    <dgm:cxn modelId="{2D80316D-1FED-4185-9D9A-AD07283A972C}" type="presParOf" srcId="{2368CCE0-C93D-46F0-93AF-16853429CAAC}" destId="{D504DE15-18EB-4003-8814-71246522CABE}" srcOrd="5" destOrd="0" presId="urn:microsoft.com/office/officeart/2005/8/layout/default#1"/>
    <dgm:cxn modelId="{13559667-24B4-45CB-BBB0-6E68EBDE4686}" type="presParOf" srcId="{2368CCE0-C93D-46F0-93AF-16853429CAAC}" destId="{820A8483-F921-4030-8E49-5DCC06ABEFEF}" srcOrd="6" destOrd="0" presId="urn:microsoft.com/office/officeart/2005/8/layout/default#1"/>
    <dgm:cxn modelId="{0995508E-8C91-4F7C-9C64-1427D10B1483}" type="presParOf" srcId="{2368CCE0-C93D-46F0-93AF-16853429CAAC}" destId="{68213C16-EE60-44B2-A621-E167838BC361}" srcOrd="7" destOrd="0" presId="urn:microsoft.com/office/officeart/2005/8/layout/default#1"/>
    <dgm:cxn modelId="{7D42A963-0920-4343-9389-299CBBC8334C}" type="presParOf" srcId="{2368CCE0-C93D-46F0-93AF-16853429CAAC}" destId="{2DE65664-2AEB-4D5E-9698-60C49C786D1E}" srcOrd="8" destOrd="0" presId="urn:microsoft.com/office/officeart/2005/8/layout/default#1"/>
    <dgm:cxn modelId="{E9FA0EF4-9C1F-429B-85D2-079B0853BA69}" type="presParOf" srcId="{2368CCE0-C93D-46F0-93AF-16853429CAAC}" destId="{CE37015E-9809-4417-9A37-3A132D5FE19E}" srcOrd="9" destOrd="0" presId="urn:microsoft.com/office/officeart/2005/8/layout/default#1"/>
    <dgm:cxn modelId="{C705F031-FFE2-4891-81FE-E2AFC8432CB7}" type="presParOf" srcId="{2368CCE0-C93D-46F0-93AF-16853429CAAC}" destId="{5D04B083-F307-47E6-A021-872AFE939E7D}" srcOrd="10" destOrd="0" presId="urn:microsoft.com/office/officeart/2005/8/layout/default#1"/>
    <dgm:cxn modelId="{A8288EE9-B4D2-480B-B9EE-A1F2672D1F5A}" type="presParOf" srcId="{2368CCE0-C93D-46F0-93AF-16853429CAAC}" destId="{72696A79-6C18-477B-AF80-0286AB406D9B}" srcOrd="11" destOrd="0" presId="urn:microsoft.com/office/officeart/2005/8/layout/default#1"/>
    <dgm:cxn modelId="{838718D2-F561-4C3B-AB51-0AFA9A222617}" type="presParOf" srcId="{2368CCE0-C93D-46F0-93AF-16853429CAAC}" destId="{137C2CAF-3809-4412-8C61-00039089C992}" srcOrd="12" destOrd="0" presId="urn:microsoft.com/office/officeart/2005/8/layout/default#1"/>
    <dgm:cxn modelId="{6F285F85-DCBB-4763-82A6-BB3FA6C26008}" type="presParOf" srcId="{2368CCE0-C93D-46F0-93AF-16853429CAAC}" destId="{2C860B09-09D9-4320-9182-7943E0746ECB}" srcOrd="13" destOrd="0" presId="urn:microsoft.com/office/officeart/2005/8/layout/default#1"/>
    <dgm:cxn modelId="{A583D86C-0274-4DA1-AE67-C190E9E183E3}" type="presParOf" srcId="{2368CCE0-C93D-46F0-93AF-16853429CAAC}" destId="{548FE0D8-BC08-4B29-9C06-38CAA927C30E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E4408-C0ED-4222-A8D8-C9C9EA9D3C13}">
      <dsp:nvSpPr>
        <dsp:cNvPr id="0" name=""/>
        <dsp:cNvSpPr/>
      </dsp:nvSpPr>
      <dsp:spPr>
        <a:xfrm>
          <a:off x="0" y="0"/>
          <a:ext cx="7792488" cy="1429740"/>
        </a:xfrm>
        <a:prstGeom prst="roundRect">
          <a:avLst/>
        </a:prstGeom>
        <a:noFill/>
        <a:ln w="25400" cap="flat" cmpd="sng" algn="ctr">
          <a:solidFill>
            <a:srgbClr val="2622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rgbClr val="262262"/>
              </a:solidFill>
            </a:rPr>
            <a:t>It is a distinct, self-contained two-year                   Leaving Certificate programme aimed at preparing learners for adult and working life.</a:t>
          </a:r>
          <a:endParaRPr lang="en-IE" sz="2600" kern="1200" dirty="0">
            <a:solidFill>
              <a:srgbClr val="262262"/>
            </a:solidFill>
          </a:endParaRPr>
        </a:p>
      </dsp:txBody>
      <dsp:txXfrm>
        <a:off x="69794" y="69794"/>
        <a:ext cx="7652900" cy="1290152"/>
      </dsp:txXfrm>
    </dsp:sp>
    <dsp:sp modelId="{843DDB0E-297D-45B3-84C8-866F31ABA51D}">
      <dsp:nvSpPr>
        <dsp:cNvPr id="0" name=""/>
        <dsp:cNvSpPr/>
      </dsp:nvSpPr>
      <dsp:spPr>
        <a:xfrm>
          <a:off x="0" y="1503088"/>
          <a:ext cx="7792488" cy="1429740"/>
        </a:xfrm>
        <a:prstGeom prst="roundRect">
          <a:avLst/>
        </a:prstGeom>
        <a:noFill/>
        <a:ln w="25400" cap="flat" cmpd="sng" algn="ctr">
          <a:solidFill>
            <a:srgbClr val="2622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rgbClr val="262262"/>
              </a:solidFill>
            </a:rPr>
            <a:t>It emphasises forms of achievement and excellence which the established Leaving Certificate has not recognised in the past.</a:t>
          </a:r>
          <a:endParaRPr lang="en-IE" sz="2600" kern="1200" dirty="0">
            <a:solidFill>
              <a:srgbClr val="262262"/>
            </a:solidFill>
          </a:endParaRPr>
        </a:p>
      </dsp:txBody>
      <dsp:txXfrm>
        <a:off x="69794" y="1572882"/>
        <a:ext cx="7652900" cy="1290152"/>
      </dsp:txXfrm>
    </dsp:sp>
    <dsp:sp modelId="{1BF935C5-F2E5-46E4-9461-DB6D90D4723B}">
      <dsp:nvSpPr>
        <dsp:cNvPr id="0" name=""/>
        <dsp:cNvSpPr/>
      </dsp:nvSpPr>
      <dsp:spPr>
        <a:xfrm>
          <a:off x="0" y="3007708"/>
          <a:ext cx="7792488" cy="1429740"/>
        </a:xfrm>
        <a:prstGeom prst="roundRect">
          <a:avLst/>
        </a:prstGeom>
        <a:noFill/>
        <a:ln w="25400" cap="flat" cmpd="sng" algn="ctr">
          <a:solidFill>
            <a:srgbClr val="2622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rgbClr val="262262"/>
              </a:solidFill>
            </a:rPr>
            <a:t>It offers learners specific opportunity to prepare for and progress to further education and training.</a:t>
          </a:r>
          <a:endParaRPr lang="en-IE" sz="2600" kern="1200" dirty="0">
            <a:solidFill>
              <a:srgbClr val="262262"/>
            </a:solidFill>
          </a:endParaRPr>
        </a:p>
      </dsp:txBody>
      <dsp:txXfrm>
        <a:off x="69794" y="3077502"/>
        <a:ext cx="7652900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EA660-6A09-4534-BB48-93F4EBBE7846}">
      <dsp:nvSpPr>
        <dsp:cNvPr id="0" name=""/>
        <dsp:cNvSpPr/>
      </dsp:nvSpPr>
      <dsp:spPr>
        <a:xfrm>
          <a:off x="0" y="45777"/>
          <a:ext cx="7792488" cy="2144610"/>
        </a:xfrm>
        <a:prstGeom prst="roundRect">
          <a:avLst/>
        </a:prstGeom>
        <a:noFill/>
        <a:ln w="25400" cap="flat" cmpd="sng" algn="ctr">
          <a:solidFill>
            <a:srgbClr val="2622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>
              <a:solidFill>
                <a:srgbClr val="262262"/>
              </a:solidFill>
            </a:rPr>
            <a:t>Learners who are not adequately catered for by other Leaving Certificate programmes.</a:t>
          </a:r>
          <a:endParaRPr lang="en-IE" sz="3900" kern="1200" dirty="0">
            <a:solidFill>
              <a:srgbClr val="262262"/>
            </a:solidFill>
          </a:endParaRPr>
        </a:p>
      </dsp:txBody>
      <dsp:txXfrm>
        <a:off x="104691" y="150468"/>
        <a:ext cx="7583106" cy="1935228"/>
      </dsp:txXfrm>
    </dsp:sp>
    <dsp:sp modelId="{079DDFBE-7BB5-49EB-86C4-725883F7C08F}">
      <dsp:nvSpPr>
        <dsp:cNvPr id="0" name=""/>
        <dsp:cNvSpPr/>
      </dsp:nvSpPr>
      <dsp:spPr>
        <a:xfrm>
          <a:off x="0" y="2302708"/>
          <a:ext cx="7792488" cy="2144610"/>
        </a:xfrm>
        <a:prstGeom prst="roundRect">
          <a:avLst/>
        </a:prstGeom>
        <a:noFill/>
        <a:ln w="25400" cap="flat" cmpd="sng" algn="ctr">
          <a:solidFill>
            <a:srgbClr val="2622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>
              <a:solidFill>
                <a:srgbClr val="262262"/>
              </a:solidFill>
            </a:rPr>
            <a:t>Learners who choose not to opt for those programmes.</a:t>
          </a:r>
          <a:endParaRPr lang="en-IE" sz="3900" kern="1200" dirty="0">
            <a:solidFill>
              <a:srgbClr val="262262"/>
            </a:solidFill>
          </a:endParaRPr>
        </a:p>
      </dsp:txBody>
      <dsp:txXfrm>
        <a:off x="104691" y="2407399"/>
        <a:ext cx="7583106" cy="19352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ED626-9ECC-4E66-9102-F09B71551CAA}">
      <dsp:nvSpPr>
        <dsp:cNvPr id="0" name=""/>
        <dsp:cNvSpPr/>
      </dsp:nvSpPr>
      <dsp:spPr>
        <a:xfrm>
          <a:off x="0" y="58124"/>
          <a:ext cx="2390147" cy="14340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student centred curriculum </a:t>
          </a:r>
          <a:endParaRPr lang="en-IE" sz="2400" kern="1200" dirty="0"/>
        </a:p>
      </dsp:txBody>
      <dsp:txXfrm>
        <a:off x="0" y="58124"/>
        <a:ext cx="2390147" cy="1434088"/>
      </dsp:txXfrm>
    </dsp:sp>
    <dsp:sp modelId="{E4AA29CE-8462-47B5-812B-C0149BFB259C}">
      <dsp:nvSpPr>
        <dsp:cNvPr id="0" name=""/>
        <dsp:cNvSpPr/>
      </dsp:nvSpPr>
      <dsp:spPr>
        <a:xfrm>
          <a:off x="2629162" y="58124"/>
          <a:ext cx="2390147" cy="14340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personal and social development </a:t>
          </a:r>
          <a:endParaRPr lang="en-IE" sz="2400" kern="1200" dirty="0"/>
        </a:p>
      </dsp:txBody>
      <dsp:txXfrm>
        <a:off x="2629162" y="58124"/>
        <a:ext cx="2390147" cy="1434088"/>
      </dsp:txXfrm>
    </dsp:sp>
    <dsp:sp modelId="{F9B4C21B-9411-4F31-9F53-AEA6B04DCBB5}">
      <dsp:nvSpPr>
        <dsp:cNvPr id="0" name=""/>
        <dsp:cNvSpPr/>
      </dsp:nvSpPr>
      <dsp:spPr>
        <a:xfrm>
          <a:off x="5258324" y="58124"/>
          <a:ext cx="2390147" cy="14340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integration and cross curricular links</a:t>
          </a:r>
          <a:endParaRPr lang="en-IE" sz="2400" kern="1200"/>
        </a:p>
      </dsp:txBody>
      <dsp:txXfrm>
        <a:off x="5258324" y="58124"/>
        <a:ext cx="2390147" cy="1434088"/>
      </dsp:txXfrm>
    </dsp:sp>
    <dsp:sp modelId="{820A8483-F921-4030-8E49-5DCC06ABEFEF}">
      <dsp:nvSpPr>
        <dsp:cNvPr id="0" name=""/>
        <dsp:cNvSpPr/>
      </dsp:nvSpPr>
      <dsp:spPr>
        <a:xfrm>
          <a:off x="0" y="1731227"/>
          <a:ext cx="2390147" cy="14340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team work</a:t>
          </a:r>
          <a:endParaRPr lang="en-IE" sz="2400" kern="1200"/>
        </a:p>
      </dsp:txBody>
      <dsp:txXfrm>
        <a:off x="0" y="1731227"/>
        <a:ext cx="2390147" cy="1434088"/>
      </dsp:txXfrm>
    </dsp:sp>
    <dsp:sp modelId="{2DE65664-2AEB-4D5E-9698-60C49C786D1E}">
      <dsp:nvSpPr>
        <dsp:cNvPr id="0" name=""/>
        <dsp:cNvSpPr/>
      </dsp:nvSpPr>
      <dsp:spPr>
        <a:xfrm>
          <a:off x="2629162" y="1731227"/>
          <a:ext cx="2390147" cy="143408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literacy &amp; numeracy development</a:t>
          </a:r>
          <a:endParaRPr lang="en-IE" sz="2400" kern="1200"/>
        </a:p>
      </dsp:txBody>
      <dsp:txXfrm>
        <a:off x="2629162" y="1731227"/>
        <a:ext cx="2390147" cy="1434088"/>
      </dsp:txXfrm>
    </dsp:sp>
    <dsp:sp modelId="{5D04B083-F307-47E6-A021-872AFE939E7D}">
      <dsp:nvSpPr>
        <dsp:cNvPr id="0" name=""/>
        <dsp:cNvSpPr/>
      </dsp:nvSpPr>
      <dsp:spPr>
        <a:xfrm>
          <a:off x="5258324" y="1731227"/>
          <a:ext cx="2390147" cy="14340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active teaching/learning methodologies</a:t>
          </a:r>
          <a:endParaRPr lang="en-IE" sz="2400" kern="1200"/>
        </a:p>
      </dsp:txBody>
      <dsp:txXfrm>
        <a:off x="5258324" y="1731227"/>
        <a:ext cx="2390147" cy="1434088"/>
      </dsp:txXfrm>
    </dsp:sp>
    <dsp:sp modelId="{137C2CAF-3809-4412-8C61-00039089C992}">
      <dsp:nvSpPr>
        <dsp:cNvPr id="0" name=""/>
        <dsp:cNvSpPr/>
      </dsp:nvSpPr>
      <dsp:spPr>
        <a:xfrm>
          <a:off x="4186391" y="3375262"/>
          <a:ext cx="2390147" cy="14340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reflection </a:t>
          </a:r>
          <a:endParaRPr lang="en-IE" sz="2400" kern="1200"/>
        </a:p>
      </dsp:txBody>
      <dsp:txXfrm>
        <a:off x="4186391" y="3375262"/>
        <a:ext cx="2390147" cy="1434088"/>
      </dsp:txXfrm>
    </dsp:sp>
    <dsp:sp modelId="{548FE0D8-BC08-4B29-9C06-38CAA927C30E}">
      <dsp:nvSpPr>
        <dsp:cNvPr id="0" name=""/>
        <dsp:cNvSpPr/>
      </dsp:nvSpPr>
      <dsp:spPr>
        <a:xfrm>
          <a:off x="1471733" y="3375262"/>
          <a:ext cx="2390147" cy="14340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community links</a:t>
          </a:r>
          <a:endParaRPr lang="en-IE" sz="2400" kern="1200"/>
        </a:p>
      </dsp:txBody>
      <dsp:txXfrm>
        <a:off x="1471733" y="3375262"/>
        <a:ext cx="2390147" cy="1434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58A2A-5EB7-4BD2-AFF4-83337475B8E3}" type="datetimeFigureOut">
              <a:rPr lang="en-GB" smtClean="0"/>
              <a:pPr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36827" y="9531737"/>
            <a:ext cx="1103941" cy="3502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E" dirty="0">
                <a:latin typeface="Arial"/>
                <a:cs typeface="Arial"/>
              </a:rPr>
              <a:t>© </a:t>
            </a:r>
            <a:r>
              <a:rPr lang="en-IE" dirty="0" err="1"/>
              <a:t>pdst</a:t>
            </a:r>
            <a:r>
              <a:rPr lang="en-IE" dirty="0"/>
              <a:t>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69050" y="9392142"/>
            <a:ext cx="128895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FF352-49AF-4692-94DE-31D3E591A30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PDST_Bilingual1_Tran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2708922" y="9381340"/>
            <a:ext cx="1470009" cy="50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819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D257D-94D2-4AD1-AA8C-EDE493DF3D02}" type="datetimeFigureOut">
              <a:rPr lang="en-GB" smtClean="0"/>
              <a:pPr/>
              <a:t>08/03/2023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IE" dirty="0"/>
              <a:t> 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36827" y="9531737"/>
            <a:ext cx="1031933" cy="3502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E" dirty="0">
                <a:latin typeface="Arial"/>
                <a:cs typeface="Arial"/>
              </a:rPr>
              <a:t>© </a:t>
            </a:r>
            <a:r>
              <a:rPr lang="en-IE" dirty="0" err="1"/>
              <a:t>pdst</a:t>
            </a:r>
            <a:r>
              <a:rPr lang="en-IE" dirty="0"/>
              <a:t> 2014</a:t>
            </a:r>
            <a:endParaRPr lang="en-GB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5569050" y="9392142"/>
            <a:ext cx="128895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rgbClr val="262262"/>
                </a:solidFill>
              </a:defRPr>
            </a:lvl1pPr>
          </a:lstStyle>
          <a:p>
            <a:fld id="{9AEFF352-49AF-4692-94DE-31D3E591A30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 descr="PDST_Bilingual1_Tran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2708922" y="9381340"/>
            <a:ext cx="1470009" cy="50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24744" y="4581970"/>
            <a:ext cx="4608512" cy="30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>
                <a:solidFill>
                  <a:srgbClr val="262262"/>
                </a:solidFill>
              </a:rPr>
              <a:t>Presentation Notes</a:t>
            </a:r>
            <a:endParaRPr lang="en-GB" sz="1400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4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FF352-49AF-4692-94DE-31D3E591A306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-sa/3.0/ie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ie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DST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-3141251" y="3139786"/>
            <a:ext cx="68643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b="1" i="1" spc="300" dirty="0" err="1">
                <a:solidFill>
                  <a:srgbClr val="C1D3E8"/>
                </a:solidFill>
                <a:latin typeface="Harlow Solid Italic" pitchFamily="82" charset="0"/>
              </a:rPr>
              <a:t>Fís</a:t>
            </a:r>
            <a:r>
              <a:rPr lang="en-IE" sz="3200" b="1" i="1" spc="300" dirty="0">
                <a:solidFill>
                  <a:srgbClr val="C1D3E8"/>
                </a:solidFill>
                <a:latin typeface="Harlow Solid Italic" pitchFamily="82" charset="0"/>
              </a:rPr>
              <a:t> </a:t>
            </a:r>
            <a:r>
              <a:rPr lang="en-IE" sz="3200" b="1" spc="300" dirty="0">
                <a:latin typeface="Harlow Solid Italic" pitchFamily="82" charset="0"/>
              </a:rPr>
              <a:t> </a:t>
            </a:r>
            <a:r>
              <a:rPr lang="en-IE" sz="3200" b="1" spc="300" dirty="0">
                <a:solidFill>
                  <a:srgbClr val="FFF295"/>
                </a:solidFill>
                <a:latin typeface="Harlow Solid Italic" pitchFamily="82" charset="0"/>
              </a:rPr>
              <a:t> </a:t>
            </a:r>
            <a:r>
              <a:rPr lang="en-IE" sz="3200" b="1" spc="300" dirty="0">
                <a:latin typeface="Harlow Solid Italic" pitchFamily="82" charset="0"/>
              </a:rPr>
              <a:t> </a:t>
            </a:r>
            <a:r>
              <a:rPr lang="en-IE" sz="3200" b="1" i="1" spc="300" dirty="0" err="1">
                <a:solidFill>
                  <a:srgbClr val="C1D3E8"/>
                </a:solidFill>
                <a:latin typeface="Harlow Solid Italic" pitchFamily="82" charset="0"/>
              </a:rPr>
              <a:t>Foghlaim</a:t>
            </a:r>
            <a:r>
              <a:rPr lang="en-IE" sz="3200" b="1" spc="300" dirty="0">
                <a:latin typeface="Harlow Solid Italic" pitchFamily="82" charset="0"/>
              </a:rPr>
              <a:t>     </a:t>
            </a:r>
            <a:r>
              <a:rPr lang="en-IE" sz="3200" b="1" i="1" spc="300" dirty="0" err="1">
                <a:solidFill>
                  <a:srgbClr val="C1D3E8"/>
                </a:solidFill>
                <a:latin typeface="Harlow Solid Italic" pitchFamily="82" charset="0"/>
              </a:rPr>
              <a:t>Forbairt</a:t>
            </a:r>
            <a:endParaRPr lang="en-IE" sz="3200" spc="300" dirty="0">
              <a:solidFill>
                <a:srgbClr val="C1D3E8"/>
              </a:solidFill>
              <a:latin typeface="Harlow Solid Italic" pitchFamily="82" charset="0"/>
            </a:endParaRPr>
          </a:p>
        </p:txBody>
      </p:sp>
      <p:pic>
        <p:nvPicPr>
          <p:cNvPr id="12" name="Picture 11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11845"/>
          <a:stretch/>
        </p:blipFill>
        <p:spPr bwMode="auto">
          <a:xfrm>
            <a:off x="2479069" y="1496090"/>
            <a:ext cx="5087865" cy="2334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2358705" y="3853806"/>
            <a:ext cx="5328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5400" b="1" spc="300" dirty="0">
                <a:solidFill>
                  <a:srgbClr val="418763"/>
                </a:solidFill>
              </a:rPr>
              <a:t>www.</a:t>
            </a:r>
            <a:r>
              <a:rPr lang="en-IE" sz="6000" b="1" spc="300" dirty="0">
                <a:solidFill>
                  <a:srgbClr val="262262"/>
                </a:solidFill>
              </a:rPr>
              <a:t>pdst.</a:t>
            </a:r>
            <a:r>
              <a:rPr lang="en-IE" sz="5400" b="1" spc="300" dirty="0">
                <a:solidFill>
                  <a:srgbClr val="418763"/>
                </a:solidFill>
              </a:rPr>
              <a:t>ie</a:t>
            </a:r>
            <a:endParaRPr lang="en-GB" sz="5400" b="1" spc="300" dirty="0">
              <a:solidFill>
                <a:srgbClr val="418763"/>
              </a:solidFill>
            </a:endParaRPr>
          </a:p>
        </p:txBody>
      </p:sp>
      <p:pic>
        <p:nvPicPr>
          <p:cNvPr id="14" name="Picture 2" descr="http://mirrors.creativecommons.org/presskit/buttons/88x31/png/by-sa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14" y="5285851"/>
            <a:ext cx="1143392" cy="40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4754906" y="5293298"/>
            <a:ext cx="18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/>
                <a:cs typeface="Arial"/>
              </a:rPr>
              <a:t>© </a:t>
            </a:r>
            <a:r>
              <a:rPr lang="en-IE" sz="1800" b="1" spc="300" dirty="0"/>
              <a:t>PDST 2014</a:t>
            </a:r>
            <a:endParaRPr lang="en-GB" sz="1800" b="1" spc="30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4486" y="5842337"/>
            <a:ext cx="6408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+mn-lt"/>
                <a:cs typeface="Arial"/>
              </a:rPr>
              <a:t>This work is made available under the terms of the Creative Commons Attribution Share Alike 3.0 Licence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http://creativecommons.org/licenses/by-sa/3.0/ie/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You may use and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re-use this material (not including images and logos) free of charge in any format or medium, under the terms of the Creative Commons Attribution Share Alike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Licence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37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39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993" y="260648"/>
            <a:ext cx="2879920" cy="1162050"/>
          </a:xfrm>
        </p:spPr>
        <p:txBody>
          <a:bodyPr anchor="b"/>
          <a:lstStyle>
            <a:lvl1pPr algn="l">
              <a:defRPr sz="2000" b="1">
                <a:solidFill>
                  <a:srgbClr val="41876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260648"/>
            <a:ext cx="4679702" cy="5853113"/>
          </a:xfrm>
        </p:spPr>
        <p:txBody>
          <a:bodyPr/>
          <a:lstStyle>
            <a:lvl1pPr>
              <a:defRPr sz="3200">
                <a:solidFill>
                  <a:srgbClr val="262262"/>
                </a:solidFill>
              </a:defRPr>
            </a:lvl1pPr>
            <a:lvl2pPr>
              <a:defRPr sz="2800">
                <a:solidFill>
                  <a:srgbClr val="262262"/>
                </a:solidFill>
              </a:defRPr>
            </a:lvl2pPr>
            <a:lvl3pPr>
              <a:buClr>
                <a:srgbClr val="418763"/>
              </a:buClr>
              <a:defRPr sz="2400">
                <a:solidFill>
                  <a:srgbClr val="262262"/>
                </a:solidFill>
              </a:defRPr>
            </a:lvl3pPr>
            <a:lvl4pPr>
              <a:buClr>
                <a:srgbClr val="418763"/>
              </a:buClr>
              <a:defRPr sz="2000">
                <a:solidFill>
                  <a:srgbClr val="262262"/>
                </a:solidFill>
              </a:defRPr>
            </a:lvl4pPr>
            <a:lvl5pPr>
              <a:buClr>
                <a:srgbClr val="418763"/>
              </a:buClr>
              <a:defRPr sz="2000">
                <a:solidFill>
                  <a:srgbClr val="26226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9993" y="1412776"/>
            <a:ext cx="2880320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41876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073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pic>
        <p:nvPicPr>
          <p:cNvPr id="12" name="Picture 11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26226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26226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1">
                <a:solidFill>
                  <a:srgbClr val="41876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1740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pic>
        <p:nvPicPr>
          <p:cNvPr id="12" name="Picture 11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971600" y="836712"/>
            <a:ext cx="1296144" cy="1256966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 i="1">
                <a:solidFill>
                  <a:srgbClr val="262262"/>
                </a:solidFill>
              </a:defRPr>
            </a:lvl1pPr>
            <a:lvl2pPr>
              <a:defRPr>
                <a:solidFill>
                  <a:srgbClr val="262262"/>
                </a:solidFill>
              </a:defRPr>
            </a:lvl2pPr>
            <a:lvl3pPr>
              <a:defRPr>
                <a:solidFill>
                  <a:srgbClr val="262262"/>
                </a:solidFill>
              </a:defRPr>
            </a:lvl3pPr>
            <a:lvl4pPr>
              <a:defRPr>
                <a:solidFill>
                  <a:srgbClr val="262262"/>
                </a:solidFill>
              </a:defRPr>
            </a:lvl4pPr>
            <a:lvl5pPr>
              <a:defRPr>
                <a:solidFill>
                  <a:srgbClr val="26226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7668344" y="4437112"/>
            <a:ext cx="1296144" cy="1256966"/>
          </a:xfrm>
          <a:blipFill dpi="0" rotWithShape="1">
            <a:blip r:embed="rId4" cstate="print"/>
            <a:srcRect/>
            <a:tile tx="0" ty="0" sx="100000" sy="100000" flip="none" algn="tl"/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 i="1">
                <a:solidFill>
                  <a:srgbClr val="262262"/>
                </a:solidFill>
              </a:defRPr>
            </a:lvl1pPr>
            <a:lvl2pPr>
              <a:defRPr>
                <a:solidFill>
                  <a:srgbClr val="262262"/>
                </a:solidFill>
              </a:defRPr>
            </a:lvl2pPr>
            <a:lvl3pPr>
              <a:defRPr>
                <a:solidFill>
                  <a:srgbClr val="262262"/>
                </a:solidFill>
              </a:defRPr>
            </a:lvl3pPr>
            <a:lvl4pPr>
              <a:defRPr>
                <a:solidFill>
                  <a:srgbClr val="262262"/>
                </a:solidFill>
              </a:defRPr>
            </a:lvl4pPr>
            <a:lvl5pPr>
              <a:defRPr>
                <a:solidFill>
                  <a:srgbClr val="26226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775720" y="1279884"/>
            <a:ext cx="6337325" cy="3877308"/>
          </a:xfrm>
        </p:spPr>
        <p:txBody>
          <a:bodyPr/>
          <a:lstStyle>
            <a:lvl1pPr marL="0" indent="0">
              <a:buNone/>
              <a:defRPr i="1">
                <a:solidFill>
                  <a:srgbClr val="262262"/>
                </a:solidFill>
              </a:defRPr>
            </a:lvl1pPr>
          </a:lstStyle>
          <a:p>
            <a:pPr lvl="0"/>
            <a:r>
              <a:rPr lang="en-IE" i="1" dirty="0"/>
              <a:t>Quotation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763688" y="5229200"/>
            <a:ext cx="4392612" cy="63341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>
                <a:solidFill>
                  <a:srgbClr val="418763"/>
                </a:solidFill>
              </a:defRPr>
            </a:lvl1pPr>
          </a:lstStyle>
          <a:p>
            <a:pPr lvl="0"/>
            <a:r>
              <a:rPr lang="en-IE" dirty="0"/>
              <a:t>Author/Reference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88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992" y="1600201"/>
            <a:ext cx="7792488" cy="449309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rgbClr val="262262"/>
                </a:solidFill>
              </a:defRPr>
            </a:lvl1pPr>
            <a:lvl2pPr>
              <a:buClr>
                <a:srgbClr val="262262"/>
              </a:buClr>
              <a:defRPr sz="1400">
                <a:solidFill>
                  <a:srgbClr val="262262"/>
                </a:solidFill>
              </a:defRPr>
            </a:lvl2pPr>
            <a:lvl3pPr>
              <a:buClr>
                <a:srgbClr val="418763"/>
              </a:buClr>
              <a:defRPr sz="2000">
                <a:solidFill>
                  <a:srgbClr val="262262"/>
                </a:solidFill>
              </a:defRPr>
            </a:lvl3pPr>
            <a:lvl4pPr>
              <a:buClr>
                <a:srgbClr val="418763"/>
              </a:buClr>
              <a:defRPr sz="2000">
                <a:solidFill>
                  <a:srgbClr val="262262"/>
                </a:solidFill>
              </a:defRPr>
            </a:lvl4pPr>
            <a:lvl5pPr>
              <a:buClr>
                <a:srgbClr val="418763"/>
              </a:buClr>
              <a:defRPr sz="2000">
                <a:solidFill>
                  <a:srgbClr val="26226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9992" y="274638"/>
            <a:ext cx="7792488" cy="1143000"/>
          </a:xfrm>
        </p:spPr>
        <p:txBody>
          <a:bodyPr/>
          <a:lstStyle>
            <a:lvl1pPr>
              <a:defRPr b="1">
                <a:solidFill>
                  <a:srgbClr val="262262"/>
                </a:solidFill>
              </a:defRPr>
            </a:lvl1pPr>
          </a:lstStyle>
          <a:p>
            <a:r>
              <a:rPr lang="en-US" dirty="0"/>
              <a:t>Credits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919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DST Conclu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11845"/>
          <a:stretch/>
        </p:blipFill>
        <p:spPr bwMode="auto">
          <a:xfrm>
            <a:off x="2509222" y="404664"/>
            <a:ext cx="5087865" cy="2334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2388860" y="2636912"/>
            <a:ext cx="5328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5400" b="1" spc="300" dirty="0">
                <a:solidFill>
                  <a:srgbClr val="418763"/>
                </a:solidFill>
              </a:rPr>
              <a:t>www.</a:t>
            </a:r>
            <a:r>
              <a:rPr lang="en-IE" sz="6000" b="1" spc="300" dirty="0">
                <a:solidFill>
                  <a:srgbClr val="262262"/>
                </a:solidFill>
              </a:rPr>
              <a:t>pdst.</a:t>
            </a:r>
            <a:r>
              <a:rPr lang="en-IE" sz="5400" b="1" spc="300" dirty="0">
                <a:solidFill>
                  <a:srgbClr val="418763"/>
                </a:solidFill>
              </a:rPr>
              <a:t>ie</a:t>
            </a:r>
            <a:endParaRPr lang="en-GB" sz="5400" b="1" spc="300" dirty="0">
              <a:solidFill>
                <a:srgbClr val="418763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95736" y="5968983"/>
            <a:ext cx="5832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spc="40" dirty="0">
                <a:solidFill>
                  <a:srgbClr val="262262"/>
                </a:solidFill>
              </a:rPr>
              <a:t>The PDST is funded by the Teacher Education Section (TES) </a:t>
            </a:r>
          </a:p>
          <a:p>
            <a:pPr algn="ctr"/>
            <a:r>
              <a:rPr lang="en-IE" sz="1400" b="1" spc="40" dirty="0">
                <a:solidFill>
                  <a:srgbClr val="262262"/>
                </a:solidFill>
              </a:rPr>
              <a:t>of the Department of Education and Skills (DES) and is managed </a:t>
            </a:r>
          </a:p>
          <a:p>
            <a:pPr algn="ctr"/>
            <a:r>
              <a:rPr lang="en-IE" sz="1400" b="1" spc="40" dirty="0">
                <a:solidFill>
                  <a:srgbClr val="262262"/>
                </a:solidFill>
              </a:rPr>
              <a:t>by Dublin West Education Centre</a:t>
            </a:r>
            <a:endParaRPr lang="en-GB" sz="1400" b="1" spc="40" dirty="0">
              <a:solidFill>
                <a:srgbClr val="262262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 rot="16200000">
            <a:off x="-3148744" y="3139788"/>
            <a:ext cx="68643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b="1" i="1" spc="300" dirty="0" err="1">
                <a:solidFill>
                  <a:srgbClr val="C1D3E8"/>
                </a:solidFill>
                <a:latin typeface="Harlow Solid Italic" pitchFamily="82" charset="0"/>
              </a:rPr>
              <a:t>Fís</a:t>
            </a:r>
            <a:r>
              <a:rPr lang="en-IE" sz="3200" b="1" i="1" spc="300" dirty="0">
                <a:solidFill>
                  <a:srgbClr val="C1D3E8"/>
                </a:solidFill>
                <a:latin typeface="Harlow Solid Italic" pitchFamily="82" charset="0"/>
              </a:rPr>
              <a:t> </a:t>
            </a:r>
            <a:r>
              <a:rPr lang="en-IE" sz="3200" b="1" spc="300" dirty="0">
                <a:latin typeface="Harlow Solid Italic" pitchFamily="82" charset="0"/>
              </a:rPr>
              <a:t> </a:t>
            </a:r>
            <a:r>
              <a:rPr lang="en-IE" sz="3200" b="1" spc="300" dirty="0">
                <a:solidFill>
                  <a:srgbClr val="FFF295"/>
                </a:solidFill>
                <a:latin typeface="Harlow Solid Italic" pitchFamily="82" charset="0"/>
              </a:rPr>
              <a:t> </a:t>
            </a:r>
            <a:r>
              <a:rPr lang="en-IE" sz="3200" b="1" spc="300" dirty="0">
                <a:latin typeface="Harlow Solid Italic" pitchFamily="82" charset="0"/>
              </a:rPr>
              <a:t> </a:t>
            </a:r>
            <a:r>
              <a:rPr lang="en-IE" sz="3200" b="1" i="1" spc="300" dirty="0" err="1">
                <a:solidFill>
                  <a:srgbClr val="C1D3E8"/>
                </a:solidFill>
                <a:latin typeface="Harlow Solid Italic" pitchFamily="82" charset="0"/>
              </a:rPr>
              <a:t>Foghlaim</a:t>
            </a:r>
            <a:r>
              <a:rPr lang="en-IE" sz="3200" b="1" spc="300" dirty="0">
                <a:latin typeface="Harlow Solid Italic" pitchFamily="82" charset="0"/>
              </a:rPr>
              <a:t>     </a:t>
            </a:r>
            <a:r>
              <a:rPr lang="en-IE" sz="3200" b="1" i="1" spc="300" dirty="0" err="1">
                <a:solidFill>
                  <a:srgbClr val="C1D3E8"/>
                </a:solidFill>
                <a:latin typeface="Harlow Solid Italic" pitchFamily="82" charset="0"/>
              </a:rPr>
              <a:t>Forbairt</a:t>
            </a:r>
            <a:endParaRPr lang="en-IE" sz="3200" spc="300" dirty="0">
              <a:solidFill>
                <a:srgbClr val="C1D3E8"/>
              </a:solidFill>
              <a:latin typeface="Harlow Solid Italic" pitchFamily="82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792204" y="4389574"/>
            <a:ext cx="6408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+mn-lt"/>
                <a:cs typeface="Arial"/>
              </a:rPr>
              <a:t>This work is made available under the terms of the Creative Commons Attribution Share Alike 3.0 Licence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http://creativecommons.org/licenses/by-sa/3.0/ie/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You may use and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re-use this material (not including images and logos) free of charge in any format or medium, under the terms of the Creative Commons Attribution Share Alike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Licence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mirrors.creativecommons.org/presskit/buttons/88x31/png/by-sa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24408"/>
            <a:ext cx="1143392" cy="40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4707280" y="3955228"/>
            <a:ext cx="18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/>
                <a:cs typeface="Arial"/>
              </a:rPr>
              <a:t>© </a:t>
            </a:r>
            <a:r>
              <a:rPr lang="en-IE" sz="1800" b="1" spc="300" dirty="0"/>
              <a:t>PDST 2014</a:t>
            </a:r>
            <a:endParaRPr lang="en-GB" sz="1800" b="1" spc="3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3" r="10828"/>
          <a:stretch/>
        </p:blipFill>
        <p:spPr>
          <a:xfrm>
            <a:off x="969005" y="5706445"/>
            <a:ext cx="1646397" cy="10156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451" y="5698546"/>
            <a:ext cx="1094285" cy="10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83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5413-98B6-464F-8F13-9B32F74B7541}" type="datetimeFigureOut">
              <a:rPr lang="en-GB" smtClean="0"/>
              <a:pPr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611E-4669-4635-B61D-4F9279BAF3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57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5413-98B6-464F-8F13-9B32F74B7541}" type="datetimeFigureOut">
              <a:rPr lang="en-GB" smtClean="0"/>
              <a:pPr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611E-4669-4635-B61D-4F9279BAF3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sh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" name="Picture 18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99992" y="1988840"/>
            <a:ext cx="4316659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rgbClr val="262262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99992" y="3579006"/>
            <a:ext cx="4320480" cy="852115"/>
          </a:xfrm>
        </p:spPr>
        <p:txBody>
          <a:bodyPr anchor="b">
            <a:normAutofit/>
          </a:bodyPr>
          <a:lstStyle>
            <a:lvl1pPr marL="0" indent="0">
              <a:buNone/>
              <a:defRPr sz="2800" b="1" i="1">
                <a:solidFill>
                  <a:srgbClr val="41876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PDST Facilitator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 rot="21348220">
            <a:off x="1232339" y="1515305"/>
            <a:ext cx="2934906" cy="3618496"/>
          </a:xfrm>
        </p:spPr>
        <p:txBody>
          <a:bodyPr/>
          <a:lstStyle>
            <a:lvl1pPr marL="0" indent="0">
              <a:buNone/>
              <a:defRPr>
                <a:solidFill>
                  <a:srgbClr val="262262"/>
                </a:solidFill>
              </a:defRPr>
            </a:lvl1pPr>
          </a:lstStyle>
          <a:p>
            <a:r>
              <a:rPr lang="en-IE" dirty="0"/>
              <a:t>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42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992" y="1600201"/>
            <a:ext cx="7792488" cy="4493096"/>
          </a:xfrm>
        </p:spPr>
        <p:txBody>
          <a:bodyPr/>
          <a:lstStyle>
            <a:lvl1pPr>
              <a:defRPr>
                <a:solidFill>
                  <a:srgbClr val="262262"/>
                </a:solidFill>
              </a:defRPr>
            </a:lvl1pPr>
            <a:lvl2pPr>
              <a:buClr>
                <a:srgbClr val="262262"/>
              </a:buClr>
              <a:defRPr>
                <a:solidFill>
                  <a:srgbClr val="262262"/>
                </a:solidFill>
              </a:defRPr>
            </a:lvl2pPr>
            <a:lvl3pPr>
              <a:buClr>
                <a:srgbClr val="418763"/>
              </a:buClr>
              <a:defRPr>
                <a:solidFill>
                  <a:srgbClr val="262262"/>
                </a:solidFill>
              </a:defRPr>
            </a:lvl3pPr>
            <a:lvl4pPr>
              <a:buClr>
                <a:srgbClr val="418763"/>
              </a:buClr>
              <a:defRPr>
                <a:solidFill>
                  <a:srgbClr val="262262"/>
                </a:solidFill>
              </a:defRPr>
            </a:lvl4pPr>
            <a:lvl5pPr>
              <a:buClr>
                <a:srgbClr val="418763"/>
              </a:buClr>
              <a:defRPr>
                <a:solidFill>
                  <a:srgbClr val="26226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992" y="274638"/>
            <a:ext cx="7792488" cy="1143000"/>
          </a:xfrm>
        </p:spPr>
        <p:txBody>
          <a:bodyPr/>
          <a:lstStyle>
            <a:lvl1pPr>
              <a:defRPr b="1">
                <a:solidFill>
                  <a:srgbClr val="41876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31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pic>
        <p:nvPicPr>
          <p:cNvPr id="12" name="Picture 11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099992" y="274638"/>
            <a:ext cx="7792488" cy="1143000"/>
          </a:xfrm>
        </p:spPr>
        <p:txBody>
          <a:bodyPr/>
          <a:lstStyle>
            <a:lvl1pPr>
              <a:defRPr b="1">
                <a:solidFill>
                  <a:srgbClr val="41876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10"/>
          </p:nvPr>
        </p:nvSpPr>
        <p:spPr>
          <a:xfrm>
            <a:off x="1099993" y="1628800"/>
            <a:ext cx="3760039" cy="4525963"/>
          </a:xfrm>
        </p:spPr>
        <p:txBody>
          <a:bodyPr/>
          <a:lstStyle>
            <a:lvl1pPr>
              <a:defRPr sz="2800">
                <a:solidFill>
                  <a:srgbClr val="262262"/>
                </a:solidFill>
              </a:defRPr>
            </a:lvl1pPr>
            <a:lvl2pPr>
              <a:defRPr sz="2400">
                <a:solidFill>
                  <a:srgbClr val="262262"/>
                </a:solidFill>
              </a:defRPr>
            </a:lvl2pPr>
            <a:lvl3pPr>
              <a:buClr>
                <a:srgbClr val="418763"/>
              </a:buClr>
              <a:defRPr sz="2000">
                <a:solidFill>
                  <a:srgbClr val="262262"/>
                </a:solidFill>
              </a:defRPr>
            </a:lvl3pPr>
            <a:lvl4pPr>
              <a:defRPr sz="1800">
                <a:solidFill>
                  <a:srgbClr val="262262"/>
                </a:solidFill>
              </a:defRPr>
            </a:lvl4pPr>
            <a:lvl5pPr>
              <a:buClr>
                <a:srgbClr val="418763"/>
              </a:buClr>
              <a:defRPr sz="1800">
                <a:solidFill>
                  <a:srgbClr val="26226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11"/>
          </p:nvPr>
        </p:nvSpPr>
        <p:spPr>
          <a:xfrm>
            <a:off x="5148064" y="1628800"/>
            <a:ext cx="3760039" cy="4525963"/>
          </a:xfrm>
        </p:spPr>
        <p:txBody>
          <a:bodyPr/>
          <a:lstStyle>
            <a:lvl1pPr>
              <a:defRPr sz="2800">
                <a:solidFill>
                  <a:srgbClr val="262262"/>
                </a:solidFill>
              </a:defRPr>
            </a:lvl1pPr>
            <a:lvl2pPr>
              <a:defRPr sz="2400">
                <a:solidFill>
                  <a:srgbClr val="262262"/>
                </a:solidFill>
              </a:defRPr>
            </a:lvl2pPr>
            <a:lvl3pPr>
              <a:buClr>
                <a:srgbClr val="418763"/>
              </a:buClr>
              <a:defRPr sz="2000">
                <a:solidFill>
                  <a:srgbClr val="262262"/>
                </a:solidFill>
              </a:defRPr>
            </a:lvl3pPr>
            <a:lvl4pPr>
              <a:buClr>
                <a:srgbClr val="418763"/>
              </a:buClr>
              <a:defRPr sz="1800">
                <a:solidFill>
                  <a:srgbClr val="262262"/>
                </a:solidFill>
              </a:defRPr>
            </a:lvl4pPr>
            <a:lvl5pPr>
              <a:buClr>
                <a:srgbClr val="418763"/>
              </a:buClr>
              <a:defRPr sz="1800">
                <a:solidFill>
                  <a:srgbClr val="26226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05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pic>
        <p:nvPicPr>
          <p:cNvPr id="14" name="Picture 13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53743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rgbClr val="418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099992" y="274638"/>
            <a:ext cx="7792488" cy="1143000"/>
          </a:xfrm>
        </p:spPr>
        <p:txBody>
          <a:bodyPr/>
          <a:lstStyle>
            <a:lvl1pPr>
              <a:defRPr b="1">
                <a:solidFill>
                  <a:srgbClr val="41876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10"/>
          </p:nvPr>
        </p:nvSpPr>
        <p:spPr>
          <a:xfrm>
            <a:off x="5148064" y="2204864"/>
            <a:ext cx="3760039" cy="3888432"/>
          </a:xfrm>
        </p:spPr>
        <p:txBody>
          <a:bodyPr/>
          <a:lstStyle>
            <a:lvl1pPr>
              <a:defRPr sz="2800">
                <a:solidFill>
                  <a:srgbClr val="262262"/>
                </a:solidFill>
              </a:defRPr>
            </a:lvl1pPr>
            <a:lvl2pPr>
              <a:defRPr sz="2400">
                <a:solidFill>
                  <a:srgbClr val="262262"/>
                </a:solidFill>
              </a:defRPr>
            </a:lvl2pPr>
            <a:lvl3pPr>
              <a:buClr>
                <a:srgbClr val="418763"/>
              </a:buClr>
              <a:defRPr sz="2000">
                <a:solidFill>
                  <a:srgbClr val="262262"/>
                </a:solidFill>
              </a:defRPr>
            </a:lvl3pPr>
            <a:lvl4pPr>
              <a:buClr>
                <a:srgbClr val="418763"/>
              </a:buClr>
              <a:defRPr sz="1800">
                <a:solidFill>
                  <a:srgbClr val="262262"/>
                </a:solidFill>
              </a:defRPr>
            </a:lvl4pPr>
            <a:lvl5pPr>
              <a:buClr>
                <a:srgbClr val="418763"/>
              </a:buClr>
              <a:defRPr sz="1800">
                <a:solidFill>
                  <a:srgbClr val="26226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43608" y="1556792"/>
            <a:ext cx="3753743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rgbClr val="418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2"/>
          </p:nvPr>
        </p:nvSpPr>
        <p:spPr>
          <a:xfrm>
            <a:off x="1043608" y="2204864"/>
            <a:ext cx="3760039" cy="3888432"/>
          </a:xfrm>
        </p:spPr>
        <p:txBody>
          <a:bodyPr/>
          <a:lstStyle>
            <a:lvl1pPr>
              <a:defRPr sz="2800">
                <a:solidFill>
                  <a:srgbClr val="262262"/>
                </a:solidFill>
              </a:defRPr>
            </a:lvl1pPr>
            <a:lvl2pPr>
              <a:defRPr sz="2400">
                <a:solidFill>
                  <a:srgbClr val="262262"/>
                </a:solidFill>
              </a:defRPr>
            </a:lvl2pPr>
            <a:lvl3pPr>
              <a:buClr>
                <a:srgbClr val="418763"/>
              </a:buClr>
              <a:defRPr sz="2000">
                <a:solidFill>
                  <a:srgbClr val="262262"/>
                </a:solidFill>
              </a:defRPr>
            </a:lvl3pPr>
            <a:lvl4pPr>
              <a:buClr>
                <a:srgbClr val="418763"/>
              </a:buClr>
              <a:defRPr sz="1800">
                <a:solidFill>
                  <a:srgbClr val="262262"/>
                </a:solidFill>
              </a:defRPr>
            </a:lvl4pPr>
            <a:lvl5pPr>
              <a:buClr>
                <a:srgbClr val="418763"/>
              </a:buClr>
              <a:defRPr sz="1800">
                <a:solidFill>
                  <a:srgbClr val="26226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08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992" y="274638"/>
            <a:ext cx="7792488" cy="1143000"/>
          </a:xfrm>
        </p:spPr>
        <p:txBody>
          <a:bodyPr/>
          <a:lstStyle>
            <a:lvl1pPr>
              <a:defRPr b="1">
                <a:solidFill>
                  <a:srgbClr val="41876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64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992" y="274638"/>
            <a:ext cx="7792488" cy="1143000"/>
          </a:xfrm>
        </p:spPr>
        <p:txBody>
          <a:bodyPr/>
          <a:lstStyle>
            <a:lvl1pPr>
              <a:defRPr b="1">
                <a:solidFill>
                  <a:srgbClr val="41876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quarter" idx="10" hasCustomPrompt="1"/>
          </p:nvPr>
        </p:nvSpPr>
        <p:spPr>
          <a:xfrm>
            <a:off x="1116013" y="1844675"/>
            <a:ext cx="7704137" cy="4183063"/>
          </a:xfrm>
        </p:spPr>
        <p:txBody>
          <a:bodyPr/>
          <a:lstStyle>
            <a:lvl1pPr>
              <a:defRPr>
                <a:solidFill>
                  <a:srgbClr val="262262"/>
                </a:solidFill>
              </a:defRPr>
            </a:lvl1pPr>
          </a:lstStyle>
          <a:p>
            <a:r>
              <a:rPr lang="en-IE" dirty="0"/>
              <a:t>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7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Smar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665432" y="0"/>
            <a:ext cx="214883" cy="6864350"/>
          </a:xfrm>
          <a:prstGeom prst="rect">
            <a:avLst/>
          </a:prstGeom>
          <a:solidFill>
            <a:srgbClr val="4187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-1463" y="0"/>
            <a:ext cx="541015" cy="6864350"/>
          </a:xfrm>
          <a:prstGeom prst="rect">
            <a:avLst/>
          </a:prstGeom>
          <a:solidFill>
            <a:srgbClr val="2622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 descr="PDST_Bilingual1_Trans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8130" r="8955" b="36450"/>
          <a:stretch/>
        </p:blipFill>
        <p:spPr bwMode="auto">
          <a:xfrm>
            <a:off x="6763122" y="6027846"/>
            <a:ext cx="2376264" cy="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 userDrawn="1"/>
        </p:nvSpPr>
        <p:spPr>
          <a:xfrm rot="16200000">
            <a:off x="-1119901" y="5132402"/>
            <a:ext cx="277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spc="300" baseline="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IE" sz="2400" b="1" spc="300" dirty="0">
                <a:solidFill>
                  <a:schemeClr val="bg1"/>
                </a:solidFill>
              </a:rPr>
              <a:t>www.</a:t>
            </a:r>
            <a:r>
              <a:rPr lang="en-IE" sz="2800" b="1" spc="300" dirty="0">
                <a:solidFill>
                  <a:schemeClr val="bg1"/>
                </a:solidFill>
              </a:rPr>
              <a:t>pdst.</a:t>
            </a:r>
            <a:r>
              <a:rPr lang="en-IE" sz="2400" b="1" spc="300" dirty="0">
                <a:solidFill>
                  <a:schemeClr val="bg1"/>
                </a:solidFill>
              </a:rPr>
              <a:t>ie</a:t>
            </a:r>
            <a:endParaRPr lang="en-GB" sz="2400" b="1" spc="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992" y="274638"/>
            <a:ext cx="7792488" cy="1143000"/>
          </a:xfrm>
        </p:spPr>
        <p:txBody>
          <a:bodyPr/>
          <a:lstStyle>
            <a:lvl1pPr>
              <a:defRPr b="1">
                <a:solidFill>
                  <a:srgbClr val="41876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0"/>
          </p:nvPr>
        </p:nvSpPr>
        <p:spPr>
          <a:xfrm>
            <a:off x="1116013" y="1557338"/>
            <a:ext cx="7777162" cy="4470400"/>
          </a:xfrm>
        </p:spPr>
        <p:txBody>
          <a:bodyPr/>
          <a:lstStyle>
            <a:lvl1pPr>
              <a:defRPr>
                <a:solidFill>
                  <a:srgbClr val="262262"/>
                </a:solidFill>
              </a:defRPr>
            </a:lvl1pPr>
          </a:lstStyle>
          <a:p>
            <a:r>
              <a:rPr lang="en-US"/>
              <a:t>Click icon to add SmartArt graphic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81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l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" y="0"/>
            <a:ext cx="9144000" cy="6864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5413-98B6-464F-8F13-9B32F74B7541}" type="datetimeFigureOut">
              <a:rPr lang="en-GB" smtClean="0"/>
              <a:pPr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611E-4669-4635-B61D-4F9279BAF3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63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62" r:id="rId7"/>
    <p:sldLayoutId id="2147483663" r:id="rId8"/>
    <p:sldLayoutId id="2147483661" r:id="rId9"/>
    <p:sldLayoutId id="2147483665" r:id="rId10"/>
    <p:sldLayoutId id="2147483656" r:id="rId11"/>
    <p:sldLayoutId id="2147483657" r:id="rId12"/>
    <p:sldLayoutId id="2147483660" r:id="rId13"/>
    <p:sldLayoutId id="2147483664" r:id="rId14"/>
    <p:sldLayoutId id="2147483655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msnew.pdst.ie/lca/moduledescriptors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953178"/>
              </p:ext>
            </p:extLst>
          </p:nvPr>
        </p:nvGraphicFramePr>
        <p:xfrm>
          <a:off x="1099992" y="1620862"/>
          <a:ext cx="7792488" cy="449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br>
              <a:rPr lang="en-GB" altLang="en-US" sz="4000" dirty="0">
                <a:latin typeface="+mn-lt"/>
              </a:rPr>
            </a:br>
            <a:r>
              <a:rPr lang="en-GB" altLang="en-US" sz="4000" dirty="0">
                <a:latin typeface="+mn-lt"/>
              </a:rPr>
              <a:t> What is the </a:t>
            </a:r>
            <a:br>
              <a:rPr lang="en-GB" altLang="en-US" sz="4000" dirty="0">
                <a:latin typeface="+mn-lt"/>
              </a:rPr>
            </a:br>
            <a:r>
              <a:rPr lang="en-GB" altLang="en-US" sz="4000" dirty="0">
                <a:latin typeface="+mn-lt"/>
              </a:rPr>
              <a:t>Leaving Certificate Applied?</a:t>
            </a:r>
            <a:br>
              <a:rPr lang="en-GB" altLang="en-US" sz="4000" dirty="0">
                <a:latin typeface="+mn-lt"/>
              </a:rPr>
            </a:br>
            <a:endParaRPr lang="en-IE" sz="4000" dirty="0">
              <a:latin typeface="+mn-lt"/>
            </a:endParaRPr>
          </a:p>
        </p:txBody>
      </p:sp>
      <p:pic>
        <p:nvPicPr>
          <p:cNvPr id="4" name="Picture 3" descr="LCA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12697" y="71414"/>
            <a:ext cx="2031335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7851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 Qualificatio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643050"/>
            <a:ext cx="7772882" cy="385765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Irish National Framework of Qualifications (NFQ)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76" y="1571612"/>
          <a:ext cx="7792488" cy="449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792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altLang="en-US" sz="4000" dirty="0">
                <a:latin typeface="+mn-lt"/>
              </a:rPr>
              <a:t>Who would benefit most from </a:t>
            </a:r>
            <a:br>
              <a:rPr lang="en-GB" altLang="en-US" sz="4000" dirty="0">
                <a:latin typeface="+mn-lt"/>
              </a:rPr>
            </a:br>
            <a:r>
              <a:rPr lang="en-GB" altLang="en-US" sz="4000" dirty="0">
                <a:latin typeface="+mn-lt"/>
              </a:rPr>
              <a:t>the Leaving Certificate Applied?</a:t>
            </a:r>
            <a:br>
              <a:rPr lang="en-GB" altLang="en-US" dirty="0">
                <a:latin typeface="+mn-lt"/>
              </a:rPr>
            </a:br>
            <a:endParaRPr lang="en-IE" dirty="0">
              <a:latin typeface="+mn-lt"/>
            </a:endParaRPr>
          </a:p>
        </p:txBody>
      </p:sp>
      <p:pic>
        <p:nvPicPr>
          <p:cNvPr id="5" name="Picture 4" descr="LCA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12697" y="71414"/>
            <a:ext cx="2031335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381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9992" y="1357298"/>
            <a:ext cx="7792488" cy="4857784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Prepares learners for the demanding transition to adult and </a:t>
            </a:r>
            <a:r>
              <a:rPr lang="en-GB" sz="3300" b="1" dirty="0">
                <a:solidFill>
                  <a:srgbClr val="418763"/>
                </a:solidFill>
              </a:rPr>
              <a:t>working life</a:t>
            </a:r>
            <a:r>
              <a:rPr lang="en-GB" sz="33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300" dirty="0"/>
              <a:t>Recognises </a:t>
            </a:r>
            <a:r>
              <a:rPr lang="en-GB" sz="3300" b="1" dirty="0">
                <a:solidFill>
                  <a:srgbClr val="418763"/>
                </a:solidFill>
              </a:rPr>
              <a:t>talents of all learners </a:t>
            </a:r>
            <a:r>
              <a:rPr lang="en-GB" sz="3300" dirty="0"/>
              <a:t>- programme responsive to aptitudes, abilities, needs and interests.</a:t>
            </a:r>
            <a:endParaRPr lang="en-IE" sz="3300" dirty="0"/>
          </a:p>
          <a:p>
            <a:pPr marL="514350" indent="-514350">
              <a:buFont typeface="+mj-lt"/>
              <a:buAutoNum type="arabicPeriod"/>
            </a:pPr>
            <a:r>
              <a:rPr lang="en-GB" sz="3300" dirty="0"/>
              <a:t>Provides opportunity to develop in terms of responsibility, </a:t>
            </a:r>
            <a:r>
              <a:rPr lang="en-GB" sz="3300" b="1" dirty="0">
                <a:solidFill>
                  <a:srgbClr val="418763"/>
                </a:solidFill>
              </a:rPr>
              <a:t>self-esteem</a:t>
            </a:r>
            <a:r>
              <a:rPr lang="en-GB" sz="3300" dirty="0"/>
              <a:t> and self-knowledge.</a:t>
            </a:r>
            <a:endParaRPr lang="en-IE" sz="3300" dirty="0"/>
          </a:p>
          <a:p>
            <a:pPr marL="514350" indent="-514350">
              <a:buFont typeface="+mj-lt"/>
              <a:buAutoNum type="arabicPeriod"/>
            </a:pPr>
            <a:r>
              <a:rPr lang="en-GB" sz="3300" dirty="0"/>
              <a:t>Develops </a:t>
            </a:r>
            <a:r>
              <a:rPr lang="en-GB" sz="3300" b="1" dirty="0">
                <a:solidFill>
                  <a:srgbClr val="418763"/>
                </a:solidFill>
              </a:rPr>
              <a:t>communication</a:t>
            </a:r>
            <a:r>
              <a:rPr lang="en-GB" sz="3300" dirty="0"/>
              <a:t> and </a:t>
            </a:r>
            <a:r>
              <a:rPr lang="en-GB" sz="3300" b="1" dirty="0">
                <a:solidFill>
                  <a:srgbClr val="418763"/>
                </a:solidFill>
              </a:rPr>
              <a:t>decision making </a:t>
            </a:r>
            <a:r>
              <a:rPr lang="en-GB" sz="3300" dirty="0"/>
              <a:t>skills.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Helps learners achieve a more </a:t>
            </a:r>
            <a:r>
              <a:rPr lang="en-GB" sz="3300" b="1" dirty="0">
                <a:solidFill>
                  <a:srgbClr val="418763"/>
                </a:solidFill>
              </a:rPr>
              <a:t>independent</a:t>
            </a:r>
            <a:r>
              <a:rPr lang="en-GB" sz="3300" dirty="0"/>
              <a:t> and enterprising approach to learning and to life.</a:t>
            </a:r>
            <a:endParaRPr lang="en-IE" sz="3300" dirty="0"/>
          </a:p>
          <a:p>
            <a:endParaRPr lang="en-IE" dirty="0"/>
          </a:p>
          <a:p>
            <a:pPr lvl="0"/>
            <a:endParaRPr lang="en-IE" dirty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dirty="0"/>
              <a:t>Rationale for LCA</a:t>
            </a:r>
          </a:p>
        </p:txBody>
      </p:sp>
      <p:pic>
        <p:nvPicPr>
          <p:cNvPr id="4" name="Picture 3" descr="LC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2697" y="71414"/>
            <a:ext cx="2031335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099992" y="1318538"/>
          <a:ext cx="76484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dirty="0"/>
              <a:t>Key Underlying Principles</a:t>
            </a:r>
          </a:p>
        </p:txBody>
      </p:sp>
      <p:pic>
        <p:nvPicPr>
          <p:cNvPr id="6" name="Picture 5" descr="LCA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12697" y="71414"/>
            <a:ext cx="2031335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909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992" y="274638"/>
            <a:ext cx="7792488" cy="725470"/>
          </a:xfrm>
        </p:spPr>
        <p:txBody>
          <a:bodyPr>
            <a:normAutofit fontScale="90000"/>
          </a:bodyPr>
          <a:lstStyle/>
          <a:p>
            <a:pPr algn="l"/>
            <a:r>
              <a:rPr lang="en-IE" dirty="0"/>
              <a:t>LCA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28662" y="1071547"/>
          <a:ext cx="8143932" cy="483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1569">
                <a:tc>
                  <a:txBody>
                    <a:bodyPr/>
                    <a:lstStyle/>
                    <a:p>
                      <a:r>
                        <a:rPr lang="en-IE" sz="2400" dirty="0">
                          <a:solidFill>
                            <a:srgbClr val="418763"/>
                          </a:solidFill>
                        </a:rPr>
                        <a:t>Vocational</a:t>
                      </a:r>
                      <a:r>
                        <a:rPr lang="en-IE" sz="2400" baseline="0" dirty="0">
                          <a:solidFill>
                            <a:srgbClr val="418763"/>
                          </a:solidFill>
                        </a:rPr>
                        <a:t> Preparation</a:t>
                      </a:r>
                      <a:endParaRPr lang="en-IE" sz="2400" dirty="0">
                        <a:solidFill>
                          <a:srgbClr val="41876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b="0" dirty="0">
                          <a:solidFill>
                            <a:srgbClr val="262262"/>
                          </a:solidFill>
                        </a:rPr>
                        <a:t>Vocational Preparation</a:t>
                      </a:r>
                      <a:r>
                        <a:rPr lang="en-IE" sz="2400" b="0" baseline="0" dirty="0">
                          <a:solidFill>
                            <a:srgbClr val="262262"/>
                          </a:solidFill>
                        </a:rPr>
                        <a:t> &amp; Guidance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b="0" baseline="0" dirty="0">
                          <a:solidFill>
                            <a:srgbClr val="262262"/>
                          </a:solidFill>
                        </a:rPr>
                        <a:t>English &amp; Communications</a:t>
                      </a:r>
                      <a:endParaRPr lang="en-IE" sz="2400" b="0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5650">
                <a:tc>
                  <a:txBody>
                    <a:bodyPr/>
                    <a:lstStyle/>
                    <a:p>
                      <a:r>
                        <a:rPr lang="en-IE" sz="2400" b="1" dirty="0">
                          <a:solidFill>
                            <a:srgbClr val="418763"/>
                          </a:solidFill>
                        </a:rPr>
                        <a:t>Vocational Education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dirty="0">
                          <a:solidFill>
                            <a:srgbClr val="262262"/>
                          </a:solidFill>
                        </a:rPr>
                        <a:t>Mathematical</a:t>
                      </a: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 Applications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Vocational </a:t>
                      </a:r>
                      <a:r>
                        <a:rPr lang="en-IE" sz="2400" baseline="0" dirty="0" err="1">
                          <a:solidFill>
                            <a:srgbClr val="262262"/>
                          </a:solidFill>
                        </a:rPr>
                        <a:t>Specialisms</a:t>
                      </a: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* </a:t>
                      </a:r>
                      <a:r>
                        <a:rPr lang="en-IE" sz="2000" i="1" baseline="0" dirty="0">
                          <a:solidFill>
                            <a:srgbClr val="262262"/>
                          </a:solidFill>
                        </a:rPr>
                        <a:t>(Choose 2 from 11 options)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Information Communication Technology</a:t>
                      </a:r>
                      <a:endParaRPr lang="en-IE" sz="2400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693">
                <a:tc>
                  <a:txBody>
                    <a:bodyPr/>
                    <a:lstStyle/>
                    <a:p>
                      <a:r>
                        <a:rPr lang="en-IE" sz="2400" b="1" dirty="0">
                          <a:solidFill>
                            <a:srgbClr val="418763"/>
                          </a:solidFill>
                        </a:rPr>
                        <a:t>General</a:t>
                      </a:r>
                      <a:r>
                        <a:rPr lang="en-IE" sz="2400" b="1" baseline="0" dirty="0">
                          <a:solidFill>
                            <a:srgbClr val="418763"/>
                          </a:solidFill>
                        </a:rPr>
                        <a:t> </a:t>
                      </a:r>
                    </a:p>
                    <a:p>
                      <a:r>
                        <a:rPr lang="en-IE" sz="2400" b="1" baseline="0" dirty="0">
                          <a:solidFill>
                            <a:srgbClr val="418763"/>
                          </a:solidFill>
                        </a:rPr>
                        <a:t>Education</a:t>
                      </a:r>
                      <a:endParaRPr lang="en-IE" sz="2400" b="1" dirty="0">
                        <a:solidFill>
                          <a:srgbClr val="41876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dirty="0">
                          <a:solidFill>
                            <a:srgbClr val="262262"/>
                          </a:solidFill>
                        </a:rPr>
                        <a:t>Arts</a:t>
                      </a: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 Education </a:t>
                      </a:r>
                      <a:r>
                        <a:rPr lang="en-IE" sz="2000" i="1" baseline="0" dirty="0">
                          <a:solidFill>
                            <a:srgbClr val="262262"/>
                          </a:solidFill>
                        </a:rPr>
                        <a:t>(Dance, Drama, Music, Visual Arts)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Social Education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Languages </a:t>
                      </a:r>
                      <a:r>
                        <a:rPr lang="en-IE" sz="2000" i="1" baseline="0" dirty="0">
                          <a:solidFill>
                            <a:srgbClr val="262262"/>
                          </a:solidFill>
                        </a:rPr>
                        <a:t>(</a:t>
                      </a:r>
                      <a:r>
                        <a:rPr lang="en-IE" sz="2000" i="1" baseline="0" dirty="0" err="1">
                          <a:solidFill>
                            <a:srgbClr val="262262"/>
                          </a:solidFill>
                        </a:rPr>
                        <a:t>Gaeilge</a:t>
                      </a:r>
                      <a:r>
                        <a:rPr lang="en-IE" sz="2000" i="1" baseline="0" dirty="0">
                          <a:solidFill>
                            <a:srgbClr val="262262"/>
                          </a:solidFill>
                        </a:rPr>
                        <a:t> and French/Italian/German/Spanish)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Leisure &amp; </a:t>
                      </a:r>
                      <a:r>
                        <a:rPr lang="en-IE" sz="2400" i="0" baseline="0" dirty="0">
                          <a:solidFill>
                            <a:srgbClr val="262262"/>
                          </a:solidFill>
                        </a:rPr>
                        <a:t>Recreation</a:t>
                      </a:r>
                      <a:r>
                        <a:rPr lang="en-IE" sz="2000" i="1" baseline="0" dirty="0">
                          <a:solidFill>
                            <a:srgbClr val="262262"/>
                          </a:solidFill>
                        </a:rPr>
                        <a:t> (including Physical Education)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Religious Education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2400" baseline="0" dirty="0">
                          <a:solidFill>
                            <a:srgbClr val="262262"/>
                          </a:solidFill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 descr="LC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2697" y="71414"/>
            <a:ext cx="2031335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8662" y="714356"/>
            <a:ext cx="7963818" cy="571504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dirty="0"/>
              <a:t>Engineering</a:t>
            </a:r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dirty="0"/>
              <a:t>Technology</a:t>
            </a:r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dirty="0"/>
              <a:t>Childcare/Community Care</a:t>
            </a:r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dirty="0"/>
              <a:t>Graphics and Construction Studies</a:t>
            </a:r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dirty="0"/>
              <a:t>Craft and Design</a:t>
            </a:r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dirty="0"/>
              <a:t>Agriculture/Horticulture</a:t>
            </a:r>
            <a:endParaRPr lang="en-GB" b="1" dirty="0"/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dirty="0"/>
              <a:t>Hotel Catering and Tourism</a:t>
            </a:r>
            <a:endParaRPr lang="en-GB" b="1" dirty="0"/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dirty="0"/>
              <a:t>Hair and Beauty</a:t>
            </a:r>
            <a:endParaRPr lang="en-GB" b="1" dirty="0"/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dirty="0"/>
              <a:t>Office Administration and Customer Care</a:t>
            </a:r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b="1" dirty="0"/>
              <a:t>Active Leisure Studies</a:t>
            </a:r>
          </a:p>
          <a:p>
            <a:pPr marL="514350" indent="-514350">
              <a:lnSpc>
                <a:spcPct val="135000"/>
              </a:lnSpc>
              <a:buClr>
                <a:srgbClr val="262262"/>
              </a:buClr>
              <a:buFont typeface="+mj-lt"/>
              <a:buAutoNum type="arabicPeriod"/>
            </a:pPr>
            <a:r>
              <a:rPr lang="en-GB" b="1" dirty="0"/>
              <a:t>Information and Communications Technology</a:t>
            </a:r>
          </a:p>
          <a:p>
            <a:pPr marL="514350" indent="-514350">
              <a:buFont typeface="+mj-lt"/>
              <a:buAutoNum type="arabicPeriod"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0100" y="60324"/>
            <a:ext cx="7792488" cy="725470"/>
          </a:xfrm>
        </p:spPr>
        <p:txBody>
          <a:bodyPr>
            <a:normAutofit fontScale="90000"/>
          </a:bodyPr>
          <a:lstStyle/>
          <a:p>
            <a:pPr algn="l"/>
            <a:br>
              <a:rPr lang="en-IE" sz="4000" dirty="0"/>
            </a:br>
            <a:r>
              <a:rPr lang="en-IE" sz="4000" dirty="0"/>
              <a:t>Vocational </a:t>
            </a:r>
            <a:r>
              <a:rPr lang="en-IE" sz="4000" dirty="0" err="1"/>
              <a:t>Specialisms</a:t>
            </a:r>
            <a:br>
              <a:rPr lang="en-IE" dirty="0"/>
            </a:br>
            <a:br>
              <a:rPr lang="en-IE" dirty="0"/>
            </a:br>
            <a:endParaRPr lang="en-IE" sz="3100" b="0" i="1" dirty="0"/>
          </a:p>
        </p:txBody>
      </p:sp>
      <p:pic>
        <p:nvPicPr>
          <p:cNvPr id="5" name="Picture 4" descr="LC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2697" y="71414"/>
            <a:ext cx="2031335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Vertical Scroll 6"/>
          <p:cNvSpPr/>
          <p:nvPr/>
        </p:nvSpPr>
        <p:spPr>
          <a:xfrm>
            <a:off x="6715140" y="1357298"/>
            <a:ext cx="1857388" cy="2857520"/>
          </a:xfrm>
          <a:prstGeom prst="verticalScroll">
            <a:avLst/>
          </a:prstGeom>
          <a:noFill/>
          <a:ln>
            <a:solidFill>
              <a:srgbClr val="418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rgbClr val="418763"/>
                </a:solidFill>
              </a:rPr>
              <a:t>Choose</a:t>
            </a:r>
          </a:p>
          <a:p>
            <a:pPr algn="ctr"/>
            <a:r>
              <a:rPr lang="en-IE" sz="2400" dirty="0">
                <a:solidFill>
                  <a:srgbClr val="418763"/>
                </a:solidFill>
              </a:rPr>
              <a:t>2</a:t>
            </a:r>
          </a:p>
          <a:p>
            <a:pPr algn="ctr"/>
            <a:r>
              <a:rPr lang="en-IE" sz="2400" dirty="0">
                <a:solidFill>
                  <a:srgbClr val="418763"/>
                </a:solidFill>
              </a:rPr>
              <a:t>From</a:t>
            </a:r>
          </a:p>
          <a:p>
            <a:pPr algn="ctr"/>
            <a:r>
              <a:rPr lang="en-IE" sz="2400" dirty="0">
                <a:solidFill>
                  <a:srgbClr val="418763"/>
                </a:solidFill>
              </a:rPr>
              <a:t>11</a:t>
            </a:r>
          </a:p>
          <a:p>
            <a:pPr algn="ctr"/>
            <a:r>
              <a:rPr lang="en-IE" sz="2400" dirty="0">
                <a:solidFill>
                  <a:srgbClr val="418763"/>
                </a:solidFill>
              </a:rPr>
              <a:t>Options</a:t>
            </a:r>
          </a:p>
          <a:p>
            <a:pPr algn="ctr"/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76" y="357166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hlinkClick r:id="rId3"/>
              </a:rPr>
              <a:t>www.pdst.ie/lca/moduledescriptors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5773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" y="0"/>
          <a:ext cx="9143999" cy="690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6571">
                <a:tc gridSpan="3">
                  <a:txBody>
                    <a:bodyPr/>
                    <a:lstStyle/>
                    <a:p>
                      <a:pPr algn="l"/>
                      <a:r>
                        <a:rPr lang="en-IE" sz="4000" dirty="0"/>
                        <a:t>LCA Modes of Assessment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262262"/>
                          </a:solidFill>
                        </a:rPr>
                        <a:t>Satisfactory completion of modules + 90% attendance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62262"/>
                          </a:solidFill>
                        </a:rPr>
                        <a:t>Evidence of completion of </a:t>
                      </a:r>
                      <a:r>
                        <a:rPr lang="en-GB" sz="1800" b="1" dirty="0">
                          <a:solidFill>
                            <a:srgbClr val="418763"/>
                          </a:solidFill>
                        </a:rPr>
                        <a:t>4 key assignments </a:t>
                      </a:r>
                      <a:r>
                        <a:rPr lang="en-GB" sz="1800" dirty="0">
                          <a:solidFill>
                            <a:srgbClr val="262262"/>
                          </a:solidFill>
                        </a:rPr>
                        <a:t>for each module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62262"/>
                          </a:solidFill>
                        </a:rPr>
                        <a:t>One credit per course</a:t>
                      </a:r>
                      <a:r>
                        <a:rPr lang="en-GB" sz="1800" baseline="0" dirty="0">
                          <a:solidFill>
                            <a:srgbClr val="262262"/>
                          </a:solidFill>
                        </a:rPr>
                        <a:t> </a:t>
                      </a:r>
                      <a:r>
                        <a:rPr lang="en-GB" sz="1800" dirty="0">
                          <a:solidFill>
                            <a:srgbClr val="262262"/>
                          </a:solidFill>
                        </a:rPr>
                        <a:t>module in which there is a final exam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62262"/>
                          </a:solidFill>
                        </a:rPr>
                        <a:t>Two credits per</a:t>
                      </a:r>
                      <a:r>
                        <a:rPr lang="en-GB" sz="1800" baseline="0" dirty="0">
                          <a:solidFill>
                            <a:srgbClr val="262262"/>
                          </a:solidFill>
                        </a:rPr>
                        <a:t> course</a:t>
                      </a:r>
                      <a:r>
                        <a:rPr lang="en-GB" sz="1800" dirty="0">
                          <a:solidFill>
                            <a:srgbClr val="262262"/>
                          </a:solidFill>
                        </a:rPr>
                        <a:t> module in</a:t>
                      </a:r>
                      <a:r>
                        <a:rPr lang="en-GB" sz="1800" baseline="0" dirty="0">
                          <a:solidFill>
                            <a:srgbClr val="262262"/>
                          </a:solidFill>
                        </a:rPr>
                        <a:t> which there is NO final exam </a:t>
                      </a:r>
                      <a:endParaRPr lang="en-GB" sz="1800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262262"/>
                          </a:solidFill>
                        </a:rPr>
                        <a:t>62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262262"/>
                          </a:solidFill>
                        </a:rPr>
                        <a:t>credits </a:t>
                      </a:r>
                      <a:endParaRPr lang="en-IE" sz="2400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400" dirty="0">
                          <a:solidFill>
                            <a:srgbClr val="262262"/>
                          </a:solidFill>
                        </a:rPr>
                        <a:t>31%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418763"/>
                          </a:solidFill>
                        </a:rPr>
                        <a:t>7 Student tasks </a:t>
                      </a:r>
                      <a:r>
                        <a:rPr lang="en-GB" sz="2400" b="1" baseline="0" dirty="0">
                          <a:solidFill>
                            <a:srgbClr val="418763"/>
                          </a:solidFill>
                        </a:rPr>
                        <a:t> </a:t>
                      </a:r>
                      <a:r>
                        <a:rPr lang="en-GB" sz="2400" baseline="0" dirty="0">
                          <a:solidFill>
                            <a:srgbClr val="262262"/>
                          </a:solidFill>
                        </a:rPr>
                        <a:t>@ </a:t>
                      </a:r>
                      <a:r>
                        <a:rPr lang="en-GB" sz="2400" dirty="0">
                          <a:solidFill>
                            <a:srgbClr val="262262"/>
                          </a:solidFill>
                        </a:rPr>
                        <a:t>10 credits each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rgbClr val="262262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262262"/>
                          </a:solidFill>
                        </a:rPr>
                        <a:t>70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262262"/>
                          </a:solidFill>
                        </a:rPr>
                        <a:t>credits </a:t>
                      </a:r>
                      <a:endParaRPr lang="en-IE" sz="2400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400" dirty="0">
                          <a:solidFill>
                            <a:srgbClr val="262262"/>
                          </a:solidFill>
                        </a:rPr>
                        <a:t>35%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418763"/>
                          </a:solidFill>
                        </a:rPr>
                        <a:t>Final examinations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rgbClr val="262262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rgbClr val="262262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2400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262262"/>
                          </a:solidFill>
                        </a:rPr>
                        <a:t>68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262262"/>
                          </a:solidFill>
                        </a:rPr>
                        <a:t>credits </a:t>
                      </a:r>
                      <a:endParaRPr lang="en-IE" sz="2400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400" dirty="0">
                          <a:solidFill>
                            <a:srgbClr val="262262"/>
                          </a:solidFill>
                        </a:rPr>
                        <a:t>34%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182">
                <a:tc>
                  <a:txBody>
                    <a:bodyPr/>
                    <a:lstStyle/>
                    <a:p>
                      <a:r>
                        <a:rPr lang="en-IE" sz="2400" dirty="0">
                          <a:solidFill>
                            <a:srgbClr val="262262"/>
                          </a:solidFill>
                        </a:rPr>
                        <a:t>Total</a:t>
                      </a:r>
                    </a:p>
                    <a:p>
                      <a:endParaRPr lang="en-IE" sz="1800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2400" dirty="0">
                          <a:solidFill>
                            <a:srgbClr val="262262"/>
                          </a:solidFill>
                        </a:rPr>
                        <a:t>200 </a:t>
                      </a:r>
                    </a:p>
                    <a:p>
                      <a:r>
                        <a:rPr lang="en-IE" sz="2400" dirty="0">
                          <a:solidFill>
                            <a:srgbClr val="262262"/>
                          </a:solidFill>
                        </a:rPr>
                        <a:t>credits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>
                          <a:solidFill>
                            <a:srgbClr val="262262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 descr="LC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0"/>
            <a:ext cx="2031335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406" y="3000372"/>
          <a:ext cx="71438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600" b="0" i="1" dirty="0">
                          <a:solidFill>
                            <a:srgbClr val="262262"/>
                          </a:solidFill>
                        </a:rPr>
                        <a:t>Vocational</a:t>
                      </a:r>
                      <a:r>
                        <a:rPr lang="en-IE" sz="1600" b="0" i="1" baseline="0" dirty="0">
                          <a:solidFill>
                            <a:srgbClr val="262262"/>
                          </a:solidFill>
                        </a:rPr>
                        <a:t> Preparation</a:t>
                      </a:r>
                      <a:endParaRPr lang="en-IE" sz="1600" b="0" i="1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0" i="1" dirty="0">
                          <a:solidFill>
                            <a:srgbClr val="262262"/>
                          </a:solidFill>
                        </a:rPr>
                        <a:t>Vocational Education (x2)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0" i="1" dirty="0">
                          <a:solidFill>
                            <a:srgbClr val="262262"/>
                          </a:solidFill>
                        </a:rPr>
                        <a:t>General Education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b="0" i="1" dirty="0">
                          <a:solidFill>
                            <a:srgbClr val="262262"/>
                          </a:solidFill>
                        </a:rPr>
                        <a:t>Contemporary</a:t>
                      </a:r>
                      <a:r>
                        <a:rPr lang="en-IE" sz="1600" b="0" i="1" baseline="0" dirty="0">
                          <a:solidFill>
                            <a:srgbClr val="262262"/>
                          </a:solidFill>
                        </a:rPr>
                        <a:t> Issue</a:t>
                      </a:r>
                      <a:endParaRPr lang="en-IE" sz="1600" b="0" i="1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0" i="1" dirty="0">
                          <a:solidFill>
                            <a:srgbClr val="262262"/>
                          </a:solidFill>
                        </a:rPr>
                        <a:t>Personal</a:t>
                      </a:r>
                      <a:r>
                        <a:rPr lang="en-IE" sz="1600" b="0" i="1" baseline="0" dirty="0">
                          <a:solidFill>
                            <a:srgbClr val="262262"/>
                          </a:solidFill>
                        </a:rPr>
                        <a:t> Reflection</a:t>
                      </a:r>
                      <a:endParaRPr lang="en-IE" sz="1600" b="0" i="1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0" i="1" dirty="0">
                          <a:solidFill>
                            <a:srgbClr val="262262"/>
                          </a:solidFill>
                        </a:rPr>
                        <a:t>Practical Achievement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1407" y="4286256"/>
          <a:ext cx="7143800" cy="113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355"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English &amp; Communication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Vocational </a:t>
                      </a:r>
                      <a:r>
                        <a:rPr lang="en-IE" sz="1600" b="1" dirty="0" err="1">
                          <a:solidFill>
                            <a:srgbClr val="262262"/>
                          </a:solidFill>
                          <a:latin typeface="+mn-lt"/>
                        </a:rPr>
                        <a:t>Specialisms</a:t>
                      </a:r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 (x2)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Languages (x2)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Social Education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262262"/>
                          </a:solidFill>
                          <a:latin typeface="+mn-lt"/>
                        </a:rPr>
                        <a:t>Mathematical</a:t>
                      </a:r>
                      <a:r>
                        <a:rPr lang="en-IE" sz="1600" b="1" baseline="0">
                          <a:solidFill>
                            <a:srgbClr val="262262"/>
                          </a:solidFill>
                          <a:latin typeface="+mn-lt"/>
                        </a:rPr>
                        <a:t> Applications</a:t>
                      </a:r>
                      <a:endParaRPr lang="en-IE" sz="1600" b="1" dirty="0">
                        <a:solidFill>
                          <a:srgbClr val="26226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215"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12 credits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12 credits each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6 credits each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10 credits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262262"/>
                          </a:solidFill>
                          <a:latin typeface="+mn-lt"/>
                        </a:rPr>
                        <a:t>10 credits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3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543">
                <a:tc>
                  <a:txBody>
                    <a:bodyPr/>
                    <a:lstStyle/>
                    <a:p>
                      <a:pPr algn="ctr"/>
                      <a:r>
                        <a:rPr lang="en-IE" sz="3600" dirty="0">
                          <a:solidFill>
                            <a:schemeClr val="bg1"/>
                          </a:solidFill>
                        </a:rPr>
                        <a:t>Task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7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chemeClr val="bg1"/>
                          </a:solidFill>
                        </a:rPr>
                        <a:t>Credit 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7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7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>
                          <a:solidFill>
                            <a:schemeClr val="bg1"/>
                          </a:solidFill>
                        </a:rPr>
                        <a:t>Completed in session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7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chemeClr val="bg1"/>
                          </a:solidFill>
                        </a:rPr>
                        <a:t>Assessed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20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E" b="1" dirty="0">
                          <a:solidFill>
                            <a:srgbClr val="262262"/>
                          </a:solidFill>
                        </a:rPr>
                        <a:t>General</a:t>
                      </a:r>
                      <a:r>
                        <a:rPr lang="en-IE" b="1" baseline="0" dirty="0">
                          <a:solidFill>
                            <a:srgbClr val="262262"/>
                          </a:solidFill>
                        </a:rPr>
                        <a:t> Education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IE" i="1" baseline="0" dirty="0">
                          <a:solidFill>
                            <a:srgbClr val="262262"/>
                          </a:solidFill>
                        </a:rPr>
                        <a:t>Originating in Arts Education, Leisure &amp; Recreation,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IE" i="1" baseline="0" dirty="0">
                          <a:solidFill>
                            <a:srgbClr val="262262"/>
                          </a:solidFill>
                        </a:rPr>
                        <a:t>Language or Social Education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Jan/Yr 1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205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rgbClr val="262262"/>
                          </a:solidFill>
                        </a:rPr>
                        <a:t>2. Vocational Preparation</a:t>
                      </a:r>
                    </a:p>
                    <a:p>
                      <a:r>
                        <a:rPr lang="en-IE" i="1" dirty="0">
                          <a:solidFill>
                            <a:srgbClr val="262262"/>
                          </a:solidFill>
                        </a:rPr>
                        <a:t>Originating</a:t>
                      </a:r>
                      <a:r>
                        <a:rPr lang="en-IE" i="1" baseline="0" dirty="0">
                          <a:solidFill>
                            <a:srgbClr val="262262"/>
                          </a:solidFill>
                        </a:rPr>
                        <a:t> in either Vocational Preparation &amp; Guidance or English &amp; Communication</a:t>
                      </a:r>
                      <a:endParaRPr lang="en-IE" i="1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>
                          <a:solidFill>
                            <a:srgbClr val="262262"/>
                          </a:solidFill>
                        </a:rPr>
                        <a:t>5</a:t>
                      </a:r>
                      <a:endParaRPr lang="en-IE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May/Yr 1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="1" dirty="0">
                          <a:solidFill>
                            <a:srgbClr val="262262"/>
                          </a:solidFill>
                        </a:rPr>
                        <a:t>3. Vocational Education</a:t>
                      </a:r>
                      <a:r>
                        <a:rPr lang="en-IE" b="1" baseline="0" dirty="0">
                          <a:solidFill>
                            <a:srgbClr val="262262"/>
                          </a:solidFill>
                        </a:rPr>
                        <a:t> - 1</a:t>
                      </a:r>
                      <a:r>
                        <a:rPr lang="en-IE" b="1" baseline="30000" dirty="0">
                          <a:solidFill>
                            <a:srgbClr val="262262"/>
                          </a:solidFill>
                        </a:rPr>
                        <a:t>st</a:t>
                      </a:r>
                      <a:r>
                        <a:rPr lang="en-IE" b="1" baseline="0" dirty="0">
                          <a:solidFill>
                            <a:srgbClr val="262262"/>
                          </a:solidFill>
                        </a:rPr>
                        <a:t> specialism</a:t>
                      </a:r>
                      <a:endParaRPr lang="en-IE" b="1" dirty="0">
                        <a:solidFill>
                          <a:srgbClr val="262262"/>
                        </a:solidFill>
                      </a:endParaRPr>
                    </a:p>
                    <a:p>
                      <a:r>
                        <a:rPr lang="en-IE" i="1" dirty="0">
                          <a:solidFill>
                            <a:srgbClr val="262262"/>
                          </a:solidFill>
                        </a:rPr>
                        <a:t>Originating</a:t>
                      </a:r>
                      <a:r>
                        <a:rPr lang="en-IE" i="1" baseline="0" dirty="0">
                          <a:solidFill>
                            <a:srgbClr val="262262"/>
                          </a:solidFill>
                        </a:rPr>
                        <a:t> in one Vocational Specialism</a:t>
                      </a:r>
                      <a:endParaRPr lang="en-IE" i="1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>
                          <a:solidFill>
                            <a:srgbClr val="262262"/>
                          </a:solidFill>
                        </a:rPr>
                        <a:t>5</a:t>
                      </a:r>
                      <a:endParaRPr lang="en-IE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May/Yr 1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543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rgbClr val="262262"/>
                          </a:solidFill>
                        </a:rPr>
                        <a:t>4. Vocational</a:t>
                      </a:r>
                      <a:r>
                        <a:rPr lang="en-IE" b="1" baseline="0" dirty="0">
                          <a:solidFill>
                            <a:srgbClr val="262262"/>
                          </a:solidFill>
                        </a:rPr>
                        <a:t> Education - 2</a:t>
                      </a:r>
                      <a:r>
                        <a:rPr lang="en-IE" b="1" baseline="30000" dirty="0">
                          <a:solidFill>
                            <a:srgbClr val="262262"/>
                          </a:solidFill>
                        </a:rPr>
                        <a:t>nd</a:t>
                      </a:r>
                      <a:r>
                        <a:rPr lang="en-IE" b="1" baseline="0" dirty="0">
                          <a:solidFill>
                            <a:srgbClr val="262262"/>
                          </a:solidFill>
                        </a:rPr>
                        <a:t> specialism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i="1" dirty="0">
                          <a:solidFill>
                            <a:srgbClr val="262262"/>
                          </a:solidFill>
                        </a:rPr>
                        <a:t>Originating</a:t>
                      </a:r>
                      <a:r>
                        <a:rPr lang="en-IE" i="1" baseline="0" dirty="0">
                          <a:solidFill>
                            <a:srgbClr val="262262"/>
                          </a:solidFill>
                        </a:rPr>
                        <a:t> in the second Vocational Specialism</a:t>
                      </a:r>
                      <a:endParaRPr lang="en-IE" i="1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>
                          <a:solidFill>
                            <a:srgbClr val="262262"/>
                          </a:solidFill>
                        </a:rPr>
                        <a:t>5</a:t>
                      </a:r>
                      <a:endParaRPr lang="en-IE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Jan/Yr 2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543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rgbClr val="262262"/>
                          </a:solidFill>
                        </a:rPr>
                        <a:t>5. Contemporary</a:t>
                      </a:r>
                      <a:r>
                        <a:rPr lang="en-IE" b="1" baseline="0" dirty="0">
                          <a:solidFill>
                            <a:srgbClr val="262262"/>
                          </a:solidFill>
                        </a:rPr>
                        <a:t> </a:t>
                      </a:r>
                      <a:r>
                        <a:rPr lang="en-IE" b="1" dirty="0">
                          <a:solidFill>
                            <a:srgbClr val="262262"/>
                          </a:solidFill>
                        </a:rPr>
                        <a:t>Issues</a:t>
                      </a:r>
                    </a:p>
                    <a:p>
                      <a:r>
                        <a:rPr lang="en-IE" b="0" i="1" dirty="0">
                          <a:solidFill>
                            <a:srgbClr val="262262"/>
                          </a:solidFill>
                        </a:rPr>
                        <a:t>Anchored in Social</a:t>
                      </a:r>
                      <a:r>
                        <a:rPr lang="en-IE" b="0" i="1" baseline="0" dirty="0">
                          <a:solidFill>
                            <a:srgbClr val="262262"/>
                          </a:solidFill>
                        </a:rPr>
                        <a:t> Education</a:t>
                      </a:r>
                      <a:endParaRPr lang="en-IE" b="0" i="1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>
                          <a:solidFill>
                            <a:srgbClr val="262262"/>
                          </a:solidFill>
                        </a:rPr>
                        <a:t>5</a:t>
                      </a:r>
                      <a:endParaRPr lang="en-IE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Jan/Yr 2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543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rgbClr val="262262"/>
                          </a:solidFill>
                        </a:rPr>
                        <a:t>6. Practical Achievement</a:t>
                      </a:r>
                    </a:p>
                    <a:p>
                      <a:r>
                        <a:rPr lang="en-IE" b="0" i="1" dirty="0">
                          <a:solidFill>
                            <a:srgbClr val="262262"/>
                          </a:solidFill>
                        </a:rPr>
                        <a:t>Generally</a:t>
                      </a:r>
                      <a:r>
                        <a:rPr lang="en-IE" b="0" i="1" baseline="0" dirty="0">
                          <a:solidFill>
                            <a:srgbClr val="262262"/>
                          </a:solidFill>
                        </a:rPr>
                        <a:t> out of school/centre</a:t>
                      </a:r>
                      <a:endParaRPr lang="en-IE" b="0" i="1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>
                          <a:solidFill>
                            <a:srgbClr val="262262"/>
                          </a:solidFill>
                        </a:rPr>
                        <a:t>5</a:t>
                      </a:r>
                      <a:endParaRPr lang="en-IE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Jan/Yr 2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2205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rgbClr val="262262"/>
                          </a:solidFill>
                        </a:rPr>
                        <a:t>7. Personal Reflection</a:t>
                      </a:r>
                    </a:p>
                    <a:p>
                      <a:r>
                        <a:rPr lang="en-IE" b="0" i="1" dirty="0">
                          <a:solidFill>
                            <a:srgbClr val="262262"/>
                          </a:solidFill>
                        </a:rPr>
                        <a:t>Statement</a:t>
                      </a:r>
                      <a:r>
                        <a:rPr lang="en-IE" b="0" i="1" baseline="0" dirty="0">
                          <a:solidFill>
                            <a:srgbClr val="262262"/>
                          </a:solidFill>
                        </a:rPr>
                        <a:t> 1 from year one will be stored and returned to SEC when statement two is complete</a:t>
                      </a:r>
                      <a:endParaRPr lang="en-IE" b="0" i="1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on-going</a:t>
                      </a:r>
                    </a:p>
                    <a:p>
                      <a:pPr algn="ctr"/>
                      <a:endParaRPr lang="en-IE" dirty="0">
                        <a:solidFill>
                          <a:srgbClr val="26226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rgbClr val="262262"/>
                          </a:solidFill>
                        </a:rPr>
                        <a:t>May/Yr 2</a:t>
                      </a:r>
                    </a:p>
                  </a:txBody>
                  <a:tcPr>
                    <a:lnL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8662" y="142852"/>
            <a:ext cx="6258090" cy="654032"/>
          </a:xfrm>
        </p:spPr>
        <p:txBody>
          <a:bodyPr>
            <a:normAutofit fontScale="90000"/>
          </a:bodyPr>
          <a:lstStyle/>
          <a:p>
            <a:r>
              <a:rPr lang="en-IE" dirty="0"/>
              <a:t>Summary of Tasks</a:t>
            </a:r>
          </a:p>
        </p:txBody>
      </p:sp>
      <p:pic>
        <p:nvPicPr>
          <p:cNvPr id="5" name="Picture 4" descr="LC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2665" y="0"/>
            <a:ext cx="2031335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42852"/>
            <a:ext cx="7792488" cy="1143000"/>
          </a:xfrm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 eaLnBrk="1" hangingPunct="1"/>
            <a:br>
              <a:rPr lang="en-GB" altLang="en-US" sz="2800" dirty="0"/>
            </a:br>
            <a:r>
              <a:rPr lang="en-GB" altLang="en-US" sz="4000" b="1" dirty="0"/>
              <a:t>Opening up New Options</a:t>
            </a:r>
            <a:br>
              <a:rPr lang="en-GB" altLang="en-US" sz="4000" b="1" dirty="0"/>
            </a:br>
            <a:endParaRPr lang="en-GB" altLang="en-US" sz="4000" b="1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28662" y="857232"/>
            <a:ext cx="6858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b="1" dirty="0">
                <a:solidFill>
                  <a:srgbClr val="418763"/>
                </a:solidFill>
                <a:latin typeface="+mj-lt"/>
              </a:rPr>
              <a:t>The Leaving Certificate Applied Route Map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90070" y="2095472"/>
            <a:ext cx="2224608" cy="3444020"/>
          </a:xfrm>
          <a:prstGeom prst="rect">
            <a:avLst/>
          </a:prstGeom>
          <a:solidFill>
            <a:srgbClr val="FF0000">
              <a:alpha val="73000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</a:rPr>
              <a:t>Leaving Certificate Applied</a:t>
            </a:r>
          </a:p>
          <a:p>
            <a:pPr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600" b="1" i="1" dirty="0">
                <a:solidFill>
                  <a:srgbClr val="000000"/>
                </a:solidFill>
              </a:rPr>
              <a:t>(QQI Level 4)</a:t>
            </a:r>
          </a:p>
          <a:p>
            <a:pPr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2400" b="1" dirty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GB" altLang="en-US" sz="1600" b="1" dirty="0">
                <a:solidFill>
                  <a:srgbClr val="000000"/>
                </a:solidFill>
              </a:rPr>
              <a:t>Vocational Preparation</a:t>
            </a:r>
          </a:p>
          <a:p>
            <a:pPr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GB" altLang="en-US" sz="1600" b="1" dirty="0">
                <a:solidFill>
                  <a:srgbClr val="000000"/>
                </a:solidFill>
              </a:rPr>
              <a:t>Vocational Education</a:t>
            </a:r>
          </a:p>
          <a:p>
            <a:pPr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GB" altLang="en-US" sz="1600" b="1" dirty="0">
                <a:solidFill>
                  <a:srgbClr val="000000"/>
                </a:solidFill>
              </a:rPr>
              <a:t>General Education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 sz="16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 sz="1600" dirty="0">
              <a:solidFill>
                <a:srgbClr val="00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429000" y="2095472"/>
            <a:ext cx="1857380" cy="218521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</a:rPr>
              <a:t>Further Education</a:t>
            </a:r>
            <a:endParaRPr lang="en-GB" altLang="en-US" sz="2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</a:rPr>
              <a:t>Post Leaving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</a:rPr>
              <a:t>Certificate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</a:rPr>
              <a:t>Course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600" b="1" i="1" dirty="0">
                <a:solidFill>
                  <a:srgbClr val="000000"/>
                </a:solidFill>
              </a:rPr>
              <a:t>(QQI Level 5 &amp; 6)</a:t>
            </a:r>
            <a:endParaRPr lang="en-GB" altLang="en-US" sz="2400" b="1" i="1" dirty="0">
              <a:solidFill>
                <a:srgbClr val="000000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429000" y="4914872"/>
            <a:ext cx="1752600" cy="77311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</a:rPr>
              <a:t>SOLAS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</a:rPr>
              <a:t>Apprenticeships</a:t>
            </a:r>
            <a:endParaRPr lang="en-GB" altLang="en-US" sz="2400" b="1" dirty="0">
              <a:solidFill>
                <a:srgbClr val="000000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572132" y="2643182"/>
            <a:ext cx="1857388" cy="240065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</a:rPr>
              <a:t>Further &amp; Higher Education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altLang="en-US" sz="1600" b="1" i="1" dirty="0">
                <a:solidFill>
                  <a:srgbClr val="000000"/>
                </a:solidFill>
              </a:rPr>
              <a:t>(QQI Level 7 &amp; 10)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20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2400" b="1" dirty="0">
              <a:solidFill>
                <a:srgbClr val="000000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772400" y="4305272"/>
            <a:ext cx="1054100" cy="113665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400" b="1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000" b="1">
                <a:solidFill>
                  <a:srgbClr val="000000"/>
                </a:solidFill>
              </a:rPr>
              <a:t>Careers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400" b="1">
              <a:solidFill>
                <a:srgbClr val="000000"/>
              </a:solidFill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791200" y="3009872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5486400" y="468627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876800" y="4610072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876800" y="4686272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5181600" y="5600672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8458200" y="544827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1524000" y="1714472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1524000" y="171447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8229600" y="1714472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85" name="Text Box 30"/>
          <p:cNvSpPr txBox="1">
            <a:spLocks noChangeArrowheads="1"/>
          </p:cNvSpPr>
          <p:nvPr/>
        </p:nvSpPr>
        <p:spPr bwMode="auto">
          <a:xfrm>
            <a:off x="0" y="5783235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214678" y="3143248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214678" y="521336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286380" y="314324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429520" y="442913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429520" y="485776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7429520" y="464344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376" idx="1"/>
          </p:cNvCxnSpPr>
          <p:nvPr/>
        </p:nvCxnSpPr>
        <p:spPr>
          <a:xfrm rot="5400000" flipH="1" flipV="1">
            <a:off x="6598475" y="4102875"/>
            <a:ext cx="4722" cy="22288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5379" idx="0"/>
          </p:cNvCxnSpPr>
          <p:nvPr/>
        </p:nvCxnSpPr>
        <p:spPr>
          <a:xfrm rot="5400000" flipH="1">
            <a:off x="4631946" y="4441418"/>
            <a:ext cx="471454" cy="182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martArt Placeholder 44"/>
          <p:cNvSpPr>
            <a:spLocks noGrp="1"/>
          </p:cNvSpPr>
          <p:nvPr>
            <p:ph type="dgm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272953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8053DCC15BFF4C885C08704380534B" ma:contentTypeVersion="8" ma:contentTypeDescription="Create a new document." ma:contentTypeScope="" ma:versionID="55a87ae9c21322a542dac96ab7c68193">
  <xsd:schema xmlns:xsd="http://www.w3.org/2001/XMLSchema" xmlns:xs="http://www.w3.org/2001/XMLSchema" xmlns:p="http://schemas.microsoft.com/office/2006/metadata/properties" xmlns:ns3="cd3b1f9f-5f65-4066-b1e3-6f6a5e169a46" xmlns:ns4="c69ac0a7-a540-49c7-8710-676bdc5a7143" targetNamespace="http://schemas.microsoft.com/office/2006/metadata/properties" ma:root="true" ma:fieldsID="f9dc0e549bb0f9d24b8333cd1ba3cf68" ns3:_="" ns4:_="">
    <xsd:import namespace="cd3b1f9f-5f65-4066-b1e3-6f6a5e169a46"/>
    <xsd:import namespace="c69ac0a7-a540-49c7-8710-676bdc5a71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1f9f-5f65-4066-b1e3-6f6a5e169a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ac0a7-a540-49c7-8710-676bdc5a71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302D9-90C5-4C45-815B-F409EF287FFD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c69ac0a7-a540-49c7-8710-676bdc5a7143"/>
    <ds:schemaRef ds:uri="http://schemas.openxmlformats.org/package/2006/metadata/core-properties"/>
    <ds:schemaRef ds:uri="http://www.w3.org/XML/1998/namespace"/>
    <ds:schemaRef ds:uri="cd3b1f9f-5f65-4066-b1e3-6f6a5e169a46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D18C669-2484-4CCB-9259-1CA56D233B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3b1f9f-5f65-4066-b1e3-6f6a5e169a46"/>
    <ds:schemaRef ds:uri="c69ac0a7-a540-49c7-8710-676bdc5a71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56B8BA-7067-4F2E-92F9-4B3A4672F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PDST PowerPoint Template Final</Template>
  <TotalTime>5840</TotalTime>
  <Words>648</Words>
  <Application>Microsoft Office PowerPoint</Application>
  <PresentationFormat>On-screen Show (4:3)</PresentationFormat>
  <Paragraphs>164</Paragraphs>
  <Slides>10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Harlow Solid Italic</vt:lpstr>
      <vt:lpstr>Times New Roman</vt:lpstr>
      <vt:lpstr>Office Theme</vt:lpstr>
      <vt:lpstr>  What is the  Leaving Certificate Applied? </vt:lpstr>
      <vt:lpstr>Who would benefit most from  the Leaving Certificate Applied? </vt:lpstr>
      <vt:lpstr>Rationale for LCA</vt:lpstr>
      <vt:lpstr>Key Underlying Principles</vt:lpstr>
      <vt:lpstr>LCA Curriculum</vt:lpstr>
      <vt:lpstr> Vocational Specialisms  </vt:lpstr>
      <vt:lpstr>PowerPoint Presentation</vt:lpstr>
      <vt:lpstr>Summary of Tasks</vt:lpstr>
      <vt:lpstr> Opening up New Options </vt:lpstr>
      <vt:lpstr>Irish National Framework of Qualifications (NFQ)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O'Flanagan</dc:creator>
  <cp:lastModifiedBy>Mr.Aherne</cp:lastModifiedBy>
  <cp:revision>481</cp:revision>
  <cp:lastPrinted>2015-03-22T17:14:56Z</cp:lastPrinted>
  <dcterms:created xsi:type="dcterms:W3CDTF">2014-09-10T10:49:44Z</dcterms:created>
  <dcterms:modified xsi:type="dcterms:W3CDTF">2023-03-08T09:10:14Z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0x010100F68053DCC15BFF4C885C08704380534B</vt:lpwstr>
  </property>
</Properties>
</file>