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Lst>
  <p:notesMasterIdLst>
    <p:notesMasterId r:id="rId128"/>
  </p:notesMasterIdLst>
  <p:handoutMasterIdLst>
    <p:handoutMasterId r:id="rId129"/>
  </p:handoutMasterIdLst>
  <p:sldIdLst>
    <p:sldId id="402" r:id="rId2"/>
    <p:sldId id="460" r:id="rId3"/>
    <p:sldId id="513" r:id="rId4"/>
    <p:sldId id="509" r:id="rId5"/>
    <p:sldId id="412" r:id="rId6"/>
    <p:sldId id="543" r:id="rId7"/>
    <p:sldId id="449" r:id="rId8"/>
    <p:sldId id="547" r:id="rId9"/>
    <p:sldId id="549" r:id="rId10"/>
    <p:sldId id="550" r:id="rId11"/>
    <p:sldId id="346" r:id="rId12"/>
    <p:sldId id="378" r:id="rId13"/>
    <p:sldId id="276" r:id="rId14"/>
    <p:sldId id="465" r:id="rId15"/>
    <p:sldId id="565" r:id="rId16"/>
    <p:sldId id="278" r:id="rId17"/>
    <p:sldId id="414" r:id="rId18"/>
    <p:sldId id="517" r:id="rId19"/>
    <p:sldId id="448" r:id="rId20"/>
    <p:sldId id="283" r:id="rId21"/>
    <p:sldId id="462" r:id="rId22"/>
    <p:sldId id="274" r:id="rId23"/>
    <p:sldId id="380" r:id="rId24"/>
    <p:sldId id="281" r:id="rId25"/>
    <p:sldId id="266" r:id="rId26"/>
    <p:sldId id="472" r:id="rId27"/>
    <p:sldId id="390" r:id="rId28"/>
    <p:sldId id="348" r:id="rId29"/>
    <p:sldId id="307" r:id="rId30"/>
    <p:sldId id="354" r:id="rId31"/>
    <p:sldId id="355" r:id="rId32"/>
    <p:sldId id="356" r:id="rId33"/>
    <p:sldId id="357" r:id="rId34"/>
    <p:sldId id="358" r:id="rId35"/>
    <p:sldId id="362" r:id="rId36"/>
    <p:sldId id="363" r:id="rId37"/>
    <p:sldId id="364" r:id="rId38"/>
    <p:sldId id="365" r:id="rId39"/>
    <p:sldId id="366" r:id="rId40"/>
    <p:sldId id="367" r:id="rId41"/>
    <p:sldId id="392" r:id="rId42"/>
    <p:sldId id="551" r:id="rId43"/>
    <p:sldId id="394" r:id="rId44"/>
    <p:sldId id="393" r:id="rId45"/>
    <p:sldId id="552" r:id="rId46"/>
    <p:sldId id="553" r:id="rId47"/>
    <p:sldId id="389" r:id="rId48"/>
    <p:sldId id="368" r:id="rId49"/>
    <p:sldId id="520" r:id="rId50"/>
    <p:sldId id="521" r:id="rId51"/>
    <p:sldId id="522" r:id="rId52"/>
    <p:sldId id="523" r:id="rId53"/>
    <p:sldId id="524" r:id="rId54"/>
    <p:sldId id="525" r:id="rId55"/>
    <p:sldId id="526" r:id="rId56"/>
    <p:sldId id="527" r:id="rId57"/>
    <p:sldId id="454" r:id="rId58"/>
    <p:sldId id="405" r:id="rId59"/>
    <p:sldId id="519" r:id="rId60"/>
    <p:sldId id="480" r:id="rId61"/>
    <p:sldId id="417" r:id="rId62"/>
    <p:sldId id="418" r:id="rId63"/>
    <p:sldId id="409" r:id="rId64"/>
    <p:sldId id="481" r:id="rId65"/>
    <p:sldId id="420" r:id="rId66"/>
    <p:sldId id="421" r:id="rId67"/>
    <p:sldId id="422" r:id="rId68"/>
    <p:sldId id="528" r:id="rId69"/>
    <p:sldId id="554" r:id="rId70"/>
    <p:sldId id="423" r:id="rId71"/>
    <p:sldId id="530" r:id="rId72"/>
    <p:sldId id="410" r:id="rId73"/>
    <p:sldId id="424" r:id="rId74"/>
    <p:sldId id="532" r:id="rId75"/>
    <p:sldId id="557" r:id="rId76"/>
    <p:sldId id="483" r:id="rId77"/>
    <p:sldId id="411" r:id="rId78"/>
    <p:sldId id="531" r:id="rId79"/>
    <p:sldId id="500" r:id="rId80"/>
    <p:sldId id="533" r:id="rId81"/>
    <p:sldId id="309" r:id="rId82"/>
    <p:sldId id="455" r:id="rId83"/>
    <p:sldId id="374" r:id="rId84"/>
    <p:sldId id="443" r:id="rId85"/>
    <p:sldId id="558" r:id="rId86"/>
    <p:sldId id="559" r:id="rId87"/>
    <p:sldId id="560" r:id="rId88"/>
    <p:sldId id="561" r:id="rId89"/>
    <p:sldId id="562" r:id="rId90"/>
    <p:sldId id="474" r:id="rId91"/>
    <p:sldId id="467" r:id="rId92"/>
    <p:sldId id="468" r:id="rId93"/>
    <p:sldId id="469" r:id="rId94"/>
    <p:sldId id="321" r:id="rId95"/>
    <p:sldId id="489" r:id="rId96"/>
    <p:sldId id="535" r:id="rId97"/>
    <p:sldId id="534" r:id="rId98"/>
    <p:sldId id="490" r:id="rId99"/>
    <p:sldId id="491" r:id="rId100"/>
    <p:sldId id="537" r:id="rId101"/>
    <p:sldId id="536" r:id="rId102"/>
    <p:sldId id="506" r:id="rId103"/>
    <p:sldId id="538" r:id="rId104"/>
    <p:sldId id="475" r:id="rId105"/>
    <p:sldId id="563" r:id="rId106"/>
    <p:sldId id="564" r:id="rId107"/>
    <p:sldId id="494" r:id="rId108"/>
    <p:sldId id="495" r:id="rId109"/>
    <p:sldId id="496" r:id="rId110"/>
    <p:sldId id="497" r:id="rId111"/>
    <p:sldId id="498" r:id="rId112"/>
    <p:sldId id="503" r:id="rId113"/>
    <p:sldId id="463" r:id="rId114"/>
    <p:sldId id="505" r:id="rId115"/>
    <p:sldId id="542" r:id="rId116"/>
    <p:sldId id="487" r:id="rId117"/>
    <p:sldId id="464" r:id="rId118"/>
    <p:sldId id="545" r:id="rId119"/>
    <p:sldId id="546" r:id="rId120"/>
    <p:sldId id="488" r:id="rId121"/>
    <p:sldId id="452" r:id="rId122"/>
    <p:sldId id="492" r:id="rId123"/>
    <p:sldId id="510" r:id="rId124"/>
    <p:sldId id="456" r:id="rId125"/>
    <p:sldId id="566" r:id="rId126"/>
    <p:sldId id="457" r:id="rId127"/>
  </p:sldIdLst>
  <p:sldSz cx="9144000" cy="6858000" type="screen4x3"/>
  <p:notesSz cx="6858000" cy="918051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BFC0FD"/>
    <a:srgbClr val="003300"/>
    <a:srgbClr val="CC0066"/>
    <a:srgbClr val="009900"/>
    <a:srgbClr val="FF33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5F1217-765A-4FD2-B673-49E3DADEB2AC}" v="1" dt="2021-05-17T14:47:20.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8" autoAdjust="0"/>
    <p:restoredTop sz="99394" autoAdjust="0"/>
  </p:normalViewPr>
  <p:slideViewPr>
    <p:cSldViewPr>
      <p:cViewPr varScale="1">
        <p:scale>
          <a:sx n="72" d="100"/>
          <a:sy n="72" d="100"/>
        </p:scale>
        <p:origin x="14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82" d="100"/>
          <a:sy n="82" d="100"/>
        </p:scale>
        <p:origin x="-2064" y="-102"/>
      </p:cViewPr>
      <p:guideLst>
        <p:guide orient="horz" pos="2891"/>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GB" altLang="en-US"/>
              <a:t>H.Fitzpatrick 2013</a:t>
            </a:r>
          </a:p>
        </p:txBody>
      </p:sp>
      <p:sp>
        <p:nvSpPr>
          <p:cNvPr id="135171"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8F12DDC-C863-4C94-B673-B3BF9CBC1CAC}" type="datetime1">
              <a:rPr lang="en-GB"/>
              <a:pPr>
                <a:defRPr/>
              </a:pPr>
              <a:t>17/05/2021</a:t>
            </a:fld>
            <a:endParaRPr lang="en-GB"/>
          </a:p>
        </p:txBody>
      </p:sp>
      <p:sp>
        <p:nvSpPr>
          <p:cNvPr id="135172" name="Rectangle 4"/>
          <p:cNvSpPr>
            <a:spLocks noGrp="1" noChangeArrowheads="1"/>
          </p:cNvSpPr>
          <p:nvPr>
            <p:ph type="ftr" sz="quarter" idx="2"/>
          </p:nvPr>
        </p:nvSpPr>
        <p:spPr bwMode="auto">
          <a:xfrm>
            <a:off x="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en-GB" altLang="en-US"/>
              <a:t>H.Fitzpatrick 2014</a:t>
            </a:r>
          </a:p>
        </p:txBody>
      </p:sp>
      <p:sp>
        <p:nvSpPr>
          <p:cNvPr id="135173" name="Rectangle 5"/>
          <p:cNvSpPr>
            <a:spLocks noGrp="1" noChangeArrowheads="1"/>
          </p:cNvSpPr>
          <p:nvPr>
            <p:ph type="sldNum" sz="quarter" idx="3"/>
          </p:nvPr>
        </p:nvSpPr>
        <p:spPr bwMode="auto">
          <a:xfrm>
            <a:off x="388620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6111497-D92E-47C0-8906-4A7E60EDDB4F}"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r>
              <a:rPr lang="en-US" altLang="en-US"/>
              <a:t>H.Fitzpatrick 2013</a:t>
            </a:r>
          </a:p>
        </p:txBody>
      </p:sp>
      <p:sp>
        <p:nvSpPr>
          <p:cNvPr id="32771"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F0B3ABC3-B2A7-401A-879B-4B4FF4C24E1B}" type="datetime1">
              <a:rPr lang="en-US"/>
              <a:pPr>
                <a:defRPr/>
              </a:pPr>
              <a:t>5/17/2021</a:t>
            </a:fld>
            <a:endParaRPr lang="en-US"/>
          </a:p>
        </p:txBody>
      </p:sp>
      <p:sp>
        <p:nvSpPr>
          <p:cNvPr id="87044"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r>
              <a:rPr lang="en-US" altLang="en-US"/>
              <a:t>H.Fitzpatrick 2014</a:t>
            </a:r>
          </a:p>
        </p:txBody>
      </p:sp>
      <p:sp>
        <p:nvSpPr>
          <p:cNvPr id="32775" name="Rectangle 7"/>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25F5B18F-1487-4F8B-A3C2-BF6FA61AED45}"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en-US" altLang="en-US"/>
              <a:t>H.Fitzpatrick 2014</a:t>
            </a: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lnSpc>
                <a:spcPct val="80000"/>
              </a:lnSpc>
            </a:pPr>
            <a:endParaRPr lang="en-IE" altLang="en-US" sz="1100"/>
          </a:p>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a:noFill/>
        </p:spPr>
        <p:txBody>
          <a:bodyPr/>
          <a:lstStyle/>
          <a:p>
            <a:r>
              <a:rPr lang="en-US" altLang="en-US"/>
              <a:t>H.Fitzpatrick 2014</a:t>
            </a:r>
          </a:p>
        </p:txBody>
      </p:sp>
      <p:sp>
        <p:nvSpPr>
          <p:cNvPr id="97283"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999C7AE3-2C43-4E7B-AC24-C24E0792B019}"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30</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97284"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97285"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p>
            <a:r>
              <a:rPr lang="en-US" altLang="en-US"/>
              <a:t>H.Fitzpatrick 2014</a:t>
            </a:r>
          </a:p>
        </p:txBody>
      </p:sp>
      <p:sp>
        <p:nvSpPr>
          <p:cNvPr id="98307"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0EA6F72B-6C89-4C21-B0DC-8C736009A5CD}"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31</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98308"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98309"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p>
            <a:r>
              <a:rPr lang="en-US" altLang="en-US"/>
              <a:t>H.Fitzpatrick 2014</a:t>
            </a:r>
          </a:p>
        </p:txBody>
      </p:sp>
      <p:sp>
        <p:nvSpPr>
          <p:cNvPr id="99331"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6E300E93-C593-4285-A1EA-E4D7843C61F5}"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32</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99332"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99333"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p>
            <a:r>
              <a:rPr lang="en-US" altLang="en-US"/>
              <a:t>H.Fitzpatrick 2014</a:t>
            </a:r>
          </a:p>
        </p:txBody>
      </p:sp>
      <p:sp>
        <p:nvSpPr>
          <p:cNvPr id="100355"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62752EE3-2DFF-45C5-94E7-ECBAFF66BAB0}"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33</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100356"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100357"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a:noFill/>
        </p:spPr>
        <p:txBody>
          <a:bodyPr/>
          <a:lstStyle/>
          <a:p>
            <a:r>
              <a:rPr lang="en-US" altLang="en-US"/>
              <a:t>H.Fitzpatrick 2014</a:t>
            </a:r>
          </a:p>
        </p:txBody>
      </p:sp>
      <p:sp>
        <p:nvSpPr>
          <p:cNvPr id="101379"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5D909970-C639-41C2-8281-C49DB6EC23F6}"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34</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101380"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101381"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r>
              <a:rPr lang="en-US" altLang="en-US"/>
              <a:t>H.Fitzpatrick 2014</a:t>
            </a:r>
          </a:p>
        </p:txBody>
      </p:sp>
      <p:sp>
        <p:nvSpPr>
          <p:cNvPr id="102403"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681117DE-8507-4BA4-AE38-AD6051BA9FC5}"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35</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102404"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102405"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p:spPr>
        <p:txBody>
          <a:bodyPr/>
          <a:lstStyle/>
          <a:p>
            <a:r>
              <a:rPr lang="en-US" altLang="en-US"/>
              <a:t>H.Fitzpatrick 2014</a:t>
            </a:r>
          </a:p>
        </p:txBody>
      </p:sp>
      <p:sp>
        <p:nvSpPr>
          <p:cNvPr id="103427"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C433B601-955C-49F9-B299-5D806F238A3A}"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36</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103428"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103429"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p>
            <a:r>
              <a:rPr lang="en-US" altLang="en-US"/>
              <a:t>H.Fitzpatrick 2014</a:t>
            </a:r>
          </a:p>
        </p:txBody>
      </p:sp>
      <p:sp>
        <p:nvSpPr>
          <p:cNvPr id="104451"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72926B3C-A20E-49F0-855F-4A85B9854331}"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37</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104452"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104453"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p:spPr>
        <p:txBody>
          <a:bodyPr/>
          <a:lstStyle/>
          <a:p>
            <a:r>
              <a:rPr lang="en-US" altLang="en-US"/>
              <a:t>H.Fitzpatrick 2014</a:t>
            </a:r>
          </a:p>
        </p:txBody>
      </p:sp>
      <p:sp>
        <p:nvSpPr>
          <p:cNvPr id="105475"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3D45F363-ED46-4236-8055-8B7608D000EF}"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38</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105476"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105477"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p>
            <a:r>
              <a:rPr lang="en-US" altLang="en-US"/>
              <a:t>H.Fitzpatrick 2014</a:t>
            </a:r>
          </a:p>
        </p:txBody>
      </p:sp>
      <p:sp>
        <p:nvSpPr>
          <p:cNvPr id="106499"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0E2C4B40-7B6E-4202-9BBD-E3568F214F63}"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39</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106500"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106501"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p>
            <a:r>
              <a:rPr lang="en-US" altLang="en-US"/>
              <a:t>H.Fitzpatrick 2014</a:t>
            </a: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lnSpc>
                <a:spcPct val="90000"/>
              </a:lnSpc>
            </a:pPr>
            <a:endParaRPr lang="en-IE" altLang="en-US" sz="1000"/>
          </a:p>
          <a:p>
            <a:pPr eaLnBrk="1" hangingPunct="1">
              <a:lnSpc>
                <a:spcPct val="90000"/>
              </a:lnSpc>
            </a:pPr>
            <a:endParaRPr lang="en-IE" altLang="en-US" sz="1000"/>
          </a:p>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a:noFill/>
        </p:spPr>
        <p:txBody>
          <a:bodyPr/>
          <a:lstStyle/>
          <a:p>
            <a:r>
              <a:rPr lang="en-US" altLang="en-US"/>
              <a:t>H.Fitzpatrick 2014</a:t>
            </a:r>
          </a:p>
        </p:txBody>
      </p:sp>
      <p:sp>
        <p:nvSpPr>
          <p:cNvPr id="107523"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2E3ED43E-84A8-41BD-9AC8-E90BC2340505}"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40</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107524"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107525"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a:noFill/>
        </p:spPr>
        <p:txBody>
          <a:bodyPr/>
          <a:lstStyle/>
          <a:p>
            <a:r>
              <a:rPr lang="en-US" altLang="en-US"/>
              <a:t>H.Fitzpatrick 2014</a:t>
            </a:r>
          </a:p>
        </p:txBody>
      </p:sp>
      <p:sp>
        <p:nvSpPr>
          <p:cNvPr id="108547"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733CB587-F906-4B32-A33E-81397DBAE228}"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48</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108548"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108549"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ftr" sz="quarter" idx="4"/>
          </p:nvPr>
        </p:nvSpPr>
        <p:spPr>
          <a:noFill/>
        </p:spPr>
        <p:txBody>
          <a:bodyPr/>
          <a:lstStyle/>
          <a:p>
            <a:r>
              <a:rPr lang="en-US" altLang="en-US"/>
              <a:t>H.Fitzpatrick 2014</a:t>
            </a: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r>
              <a:rPr lang="en-US" altLang="en-US"/>
              <a:t>H.Fitzpatrick 2014</a:t>
            </a: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p>
            <a:r>
              <a:rPr lang="en-US" altLang="en-US"/>
              <a:t>H.Fitzpatrick 2014</a:t>
            </a: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lnSpc>
                <a:spcPct val="90000"/>
              </a:lnSpc>
            </a:pPr>
            <a:endParaRPr lang="en-IE" altLang="en-US" sz="1000"/>
          </a:p>
          <a:p>
            <a:pPr eaLnBrk="1" hangingPunct="1">
              <a:lnSpc>
                <a:spcPct val="90000"/>
              </a:lnSpc>
            </a:pPr>
            <a:endParaRPr lang="en-IE" altLang="en-US" sz="1000"/>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p>
            <a:r>
              <a:rPr lang="en-US" altLang="en-US"/>
              <a:t>H.Fitzpatrick 2014</a:t>
            </a:r>
          </a:p>
        </p:txBody>
      </p:sp>
      <p:sp>
        <p:nvSpPr>
          <p:cNvPr id="91139" name="Rectangle 7"/>
          <p:cNvSpPr txBox="1">
            <a:spLocks noGrp="1" noChangeArrowheads="1"/>
          </p:cNvSpPr>
          <p:nvPr/>
        </p:nvSpPr>
        <p:spPr bwMode="auto">
          <a:xfrm>
            <a:off x="3884613" y="8720138"/>
            <a:ext cx="2971800" cy="458787"/>
          </a:xfrm>
          <a:prstGeom prst="rect">
            <a:avLst/>
          </a:prstGeom>
          <a:noFill/>
          <a:ln w="9525">
            <a:noFill/>
            <a:miter lim="800000"/>
            <a:headEnd/>
            <a:tailEnd/>
          </a:ln>
        </p:spPr>
        <p:txBody>
          <a:bodyPr anchor="b"/>
          <a:lstStyle/>
          <a:p>
            <a:pPr algn="r"/>
            <a:fld id="{8619F5C7-7A88-4497-9C71-5D74E5041F90}" type="slidenum">
              <a:rPr lang="en-US" altLang="en-US" sz="1200">
                <a:latin typeface="Times New Roman" pitchFamily="18" charset="0"/>
              </a:rPr>
              <a:pPr algn="r"/>
              <a:t>13</a:t>
            </a:fld>
            <a:endParaRPr lang="en-US" altLang="en-US" sz="1200">
              <a:latin typeface="Times New Roman" pitchFamily="18"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p:spPr>
        <p:txBody>
          <a:bodyPr/>
          <a:lstStyle/>
          <a:p>
            <a:r>
              <a:rPr lang="en-US" altLang="en-US"/>
              <a:t>H.Fitzpatrick 2014</a:t>
            </a:r>
          </a:p>
        </p:txBody>
      </p:sp>
      <p:sp>
        <p:nvSpPr>
          <p:cNvPr id="92163" name="Rectangle 7"/>
          <p:cNvSpPr txBox="1">
            <a:spLocks noGrp="1" noChangeArrowheads="1"/>
          </p:cNvSpPr>
          <p:nvPr/>
        </p:nvSpPr>
        <p:spPr bwMode="auto">
          <a:xfrm>
            <a:off x="3884613" y="8720138"/>
            <a:ext cx="2971800" cy="458787"/>
          </a:xfrm>
          <a:prstGeom prst="rect">
            <a:avLst/>
          </a:prstGeom>
          <a:noFill/>
          <a:ln w="9525">
            <a:noFill/>
            <a:miter lim="800000"/>
            <a:headEnd/>
            <a:tailEnd/>
          </a:ln>
        </p:spPr>
        <p:txBody>
          <a:bodyPr anchor="b"/>
          <a:lstStyle/>
          <a:p>
            <a:pPr algn="r"/>
            <a:fld id="{04EE1840-C0D7-4C00-981D-9424D7F0D34A}" type="slidenum">
              <a:rPr lang="en-US" altLang="en-US" sz="1200">
                <a:latin typeface="Times New Roman" pitchFamily="18" charset="0"/>
              </a:rPr>
              <a:pPr algn="r"/>
              <a:t>16</a:t>
            </a:fld>
            <a:endParaRPr lang="en-US" altLang="en-US" sz="1200">
              <a:latin typeface="Times New Roman" pitchFamily="18"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p>
            <a:r>
              <a:rPr lang="en-US" altLang="en-US"/>
              <a:t>H.Fitzpatrick 2014</a:t>
            </a:r>
          </a:p>
        </p:txBody>
      </p:sp>
      <p:sp>
        <p:nvSpPr>
          <p:cNvPr id="93187" name="Rectangle 7"/>
          <p:cNvSpPr txBox="1">
            <a:spLocks noGrp="1" noChangeArrowheads="1"/>
          </p:cNvSpPr>
          <p:nvPr/>
        </p:nvSpPr>
        <p:spPr bwMode="auto">
          <a:xfrm>
            <a:off x="3884613" y="8720138"/>
            <a:ext cx="2971800" cy="458787"/>
          </a:xfrm>
          <a:prstGeom prst="rect">
            <a:avLst/>
          </a:prstGeom>
          <a:noFill/>
          <a:ln w="9525">
            <a:noFill/>
            <a:miter lim="800000"/>
            <a:headEnd/>
            <a:tailEnd/>
          </a:ln>
        </p:spPr>
        <p:txBody>
          <a:bodyPr anchor="b"/>
          <a:lstStyle/>
          <a:p>
            <a:pPr algn="r"/>
            <a:fld id="{C343A7BE-9688-4D47-BBCA-8DF906EE92C7}" type="slidenum">
              <a:rPr lang="en-US" altLang="en-US" sz="1200">
                <a:latin typeface="Times New Roman" pitchFamily="18" charset="0"/>
              </a:rPr>
              <a:pPr algn="r"/>
              <a:t>18</a:t>
            </a:fld>
            <a:endParaRPr lang="en-US" altLang="en-US" sz="1200">
              <a:latin typeface="Times New Roman" pitchFamily="18"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p:spPr>
        <p:txBody>
          <a:bodyPr/>
          <a:lstStyle/>
          <a:p>
            <a:r>
              <a:rPr lang="en-US" altLang="en-US"/>
              <a:t>H.Fitzpatrick 2014</a:t>
            </a:r>
          </a:p>
        </p:txBody>
      </p:sp>
      <p:sp>
        <p:nvSpPr>
          <p:cNvPr id="94211" name="Rectangle 7"/>
          <p:cNvSpPr txBox="1">
            <a:spLocks noGrp="1" noChangeArrowheads="1"/>
          </p:cNvSpPr>
          <p:nvPr/>
        </p:nvSpPr>
        <p:spPr bwMode="auto">
          <a:xfrm>
            <a:off x="3884613" y="8720138"/>
            <a:ext cx="2971800" cy="458787"/>
          </a:xfrm>
          <a:prstGeom prst="rect">
            <a:avLst/>
          </a:prstGeom>
          <a:noFill/>
          <a:ln w="9525">
            <a:noFill/>
            <a:miter lim="800000"/>
            <a:headEnd/>
            <a:tailEnd/>
          </a:ln>
        </p:spPr>
        <p:txBody>
          <a:bodyPr anchor="b"/>
          <a:lstStyle/>
          <a:p>
            <a:pPr algn="r"/>
            <a:fld id="{9969CE88-4092-42F3-B9A2-60EFBBDE8861}" type="slidenum">
              <a:rPr lang="en-US" altLang="en-US" sz="1200">
                <a:latin typeface="Times New Roman" pitchFamily="18" charset="0"/>
              </a:rPr>
              <a:pPr algn="r"/>
              <a:t>24</a:t>
            </a:fld>
            <a:endParaRPr lang="en-US" altLang="en-US" sz="1200">
              <a:latin typeface="Times New Roman" pitchFamily="18"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a:noFill/>
        </p:spPr>
        <p:txBody>
          <a:bodyPr/>
          <a:lstStyle/>
          <a:p>
            <a:r>
              <a:rPr lang="en-US" altLang="en-US"/>
              <a:t>H.Fitzpatrick 2014</a:t>
            </a:r>
          </a:p>
        </p:txBody>
      </p:sp>
      <p:sp>
        <p:nvSpPr>
          <p:cNvPr id="95235" name="Rectangle 6"/>
          <p:cNvSpPr txBox="1">
            <a:spLocks noGrp="1" noChangeArrowheads="1"/>
          </p:cNvSpPr>
          <p:nvPr/>
        </p:nvSpPr>
        <p:spPr bwMode="auto">
          <a:xfrm>
            <a:off x="3881438" y="8721725"/>
            <a:ext cx="2974975" cy="457200"/>
          </a:xfrm>
          <a:prstGeom prst="rect">
            <a:avLst/>
          </a:prstGeom>
          <a:noFill/>
          <a:ln w="9525">
            <a:noFill/>
            <a:round/>
            <a:headEnd/>
            <a:tailEnd/>
          </a:ln>
        </p:spPr>
        <p:txBody>
          <a:bodyPr lIns="0" tIns="0" rIns="0" bIns="0" anchor="b"/>
          <a:lstStyle/>
          <a:p>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fld id="{D344ACD8-8B4A-4267-B64F-BD3AFFB2837E}" type="slidenum">
              <a:rPr lang="en-IE" altLang="en-US" sz="1200">
                <a:solidFill>
                  <a:srgbClr val="000000"/>
                </a:solidFill>
                <a:latin typeface="Times New Roman" pitchFamily="18" charset="0"/>
                <a:ea typeface="Arial Unicode MS" pitchFamily="34" charset="-128"/>
                <a:cs typeface="Arial Unicode MS" pitchFamily="34" charset="-128"/>
              </a:rPr>
              <a:pPr algn="r" defTabSz="395288" eaLnBrk="1">
                <a:lnSpc>
                  <a:spcPct val="93000"/>
                </a:lnSpc>
                <a:buClr>
                  <a:srgbClr val="000000"/>
                </a:buClr>
                <a:buSzPct val="100000"/>
                <a:buFont typeface="Times New Roman" pitchFamily="18" charset="0"/>
                <a:buNone/>
                <a:tabLst>
                  <a:tab pos="636588" algn="l"/>
                  <a:tab pos="1271588" algn="l"/>
                  <a:tab pos="1908175" algn="l"/>
                  <a:tab pos="2544763" algn="l"/>
                </a:tabLst>
              </a:pPr>
              <a:t>28</a:t>
            </a:fld>
            <a:endParaRPr lang="en-IE" altLang="en-US" sz="1200">
              <a:solidFill>
                <a:srgbClr val="000000"/>
              </a:solidFill>
              <a:latin typeface="Times New Roman" pitchFamily="18" charset="0"/>
              <a:ea typeface="Arial Unicode MS" pitchFamily="34" charset="-128"/>
              <a:cs typeface="Arial Unicode MS" pitchFamily="34" charset="-128"/>
            </a:endParaRPr>
          </a:p>
        </p:txBody>
      </p:sp>
      <p:sp>
        <p:nvSpPr>
          <p:cNvPr id="95236" name="Text Box 1"/>
          <p:cNvSpPr>
            <a:spLocks noGrp="1" noRot="1" noChangeAspect="1" noChangeArrowheads="1" noTextEdit="1"/>
          </p:cNvSpPr>
          <p:nvPr>
            <p:ph type="sldImg"/>
          </p:nvPr>
        </p:nvSpPr>
        <p:spPr>
          <a:xfrm>
            <a:off x="1133475" y="698500"/>
            <a:ext cx="4589463" cy="3441700"/>
          </a:xfrm>
          <a:solidFill>
            <a:srgbClr val="FFFFFF"/>
          </a:solidFill>
          <a:ln/>
        </p:spPr>
      </p:sp>
      <p:sp>
        <p:nvSpPr>
          <p:cNvPr id="95237" name="Text Box 2"/>
          <p:cNvSpPr>
            <a:spLocks noGrp="1" noChangeArrowheads="1"/>
          </p:cNvSpPr>
          <p:nvPr>
            <p:ph type="body" idx="1"/>
          </p:nvPr>
        </p:nvSpPr>
        <p:spPr>
          <a:noFill/>
          <a:ln/>
        </p:spPr>
        <p:txBody>
          <a:bodyPr wrap="none" lIns="0" tIns="0" rIns="0" bIns="0"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p:spPr>
        <p:txBody>
          <a:bodyPr/>
          <a:lstStyle/>
          <a:p>
            <a:r>
              <a:rPr lang="en-US" altLang="en-US"/>
              <a:t>H.Fitzpatrick 2014</a:t>
            </a:r>
          </a:p>
        </p:txBody>
      </p:sp>
      <p:sp>
        <p:nvSpPr>
          <p:cNvPr id="96259" name="Text Box 2"/>
          <p:cNvSpPr txBox="1">
            <a:spLocks noChangeArrowheads="1"/>
          </p:cNvSpPr>
          <p:nvPr/>
        </p:nvSpPr>
        <p:spPr bwMode="auto">
          <a:xfrm>
            <a:off x="990600" y="304800"/>
            <a:ext cx="4876800" cy="3671888"/>
          </a:xfrm>
          <a:prstGeom prst="rect">
            <a:avLst/>
          </a:prstGeom>
          <a:solidFill>
            <a:srgbClr val="FFFFFF"/>
          </a:solidFill>
          <a:ln w="9360">
            <a:solidFill>
              <a:srgbClr val="000000"/>
            </a:solidFill>
            <a:miter lim="800000"/>
            <a:headEnd/>
            <a:tailEnd/>
          </a:ln>
        </p:spPr>
        <p:txBody>
          <a:bodyPr wrap="none" anchor="ctr"/>
          <a:lstStyle/>
          <a:p>
            <a:pPr eaLnBrk="1" hangingPunct="1"/>
            <a:endParaRPr lang="en-IE" altLang="en-US" sz="1800"/>
          </a:p>
        </p:txBody>
      </p:sp>
      <p:sp>
        <p:nvSpPr>
          <p:cNvPr id="96260" name="Text Box 3"/>
          <p:cNvSpPr>
            <a:spLocks noGrp="1" noChangeArrowheads="1"/>
          </p:cNvSpPr>
          <p:nvPr>
            <p:ph type="body"/>
          </p:nvPr>
        </p:nvSpPr>
        <p:spPr>
          <a:xfrm>
            <a:off x="503238" y="4333875"/>
            <a:ext cx="5856287" cy="415925"/>
          </a:xfrm>
          <a:noFill/>
          <a:ln/>
        </p:spPr>
        <p:txBody>
          <a:bodyPr lIns="0" tIns="0" rIns="0" bIns="0"/>
          <a:lstStyle/>
          <a:p>
            <a:pPr defTabSz="449263" eaLnBrk="1" hangingPunct="1">
              <a:lnSpc>
                <a:spcPct val="95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IE"/>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p:spPr>
          <p:txBody>
            <a:bodyPr/>
            <a:lstStyle/>
            <a:p>
              <a:pPr>
                <a:defRPr/>
              </a:pPr>
              <a:endParaRPr lang="en-IE"/>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IE"/>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p:spPr>
          <p:txBody>
            <a:bodyPr/>
            <a:lstStyle/>
            <a:p>
              <a:pPr>
                <a:defRPr/>
              </a:pPr>
              <a:endParaRPr lang="en-IE"/>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IE"/>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a:defRPr/>
                </a:pPr>
                <a:endParaRPr lang="en-IE"/>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a:defRPr/>
                </a:pPr>
                <a:endParaRPr lang="en-IE"/>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a:defRPr/>
                </a:pPr>
                <a:endParaRPr lang="en-IE"/>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a:defRPr/>
                </a:pPr>
                <a:endParaRPr lang="en-IE"/>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p:spPr>
          <p:txBody>
            <a:bodyPr/>
            <a:lstStyle/>
            <a:p>
              <a:pPr>
                <a:defRPr/>
              </a:pPr>
              <a:endParaRPr lang="en-IE"/>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a:defRPr/>
              </a:pPr>
              <a:endParaRPr lang="en-IE"/>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a:defRPr/>
              </a:pPr>
              <a:endParaRPr lang="en-IE"/>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a:defRPr/>
              </a:pPr>
              <a:endParaRPr lang="en-IE"/>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a:defRPr/>
              </a:pPr>
              <a:endParaRPr lang="en-IE"/>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a:defRPr/>
              </a:pPr>
              <a:endParaRPr lang="en-IE"/>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a:defRPr/>
              </a:pPr>
              <a:endParaRPr lang="en-IE"/>
            </a:p>
          </p:txBody>
        </p:sp>
      </p:grpSp>
      <p:sp>
        <p:nvSpPr>
          <p:cNvPr id="248854" name="Rectangle 22"/>
          <p:cNvSpPr>
            <a:spLocks noGrp="1" noChangeArrowheads="1"/>
          </p:cNvSpPr>
          <p:nvPr>
            <p:ph type="ctrTitle" sz="quarter"/>
          </p:nvPr>
        </p:nvSpPr>
        <p:spPr>
          <a:xfrm>
            <a:off x="457200" y="1447800"/>
            <a:ext cx="8229600" cy="1736725"/>
          </a:xfrm>
        </p:spPr>
        <p:txBody>
          <a:bodyPr/>
          <a:lstStyle>
            <a:lvl1pPr>
              <a:defRPr/>
            </a:lvl1pPr>
          </a:lstStyle>
          <a:p>
            <a:pPr lvl="0"/>
            <a:r>
              <a:rPr lang="en-US" altLang="en-US" noProof="0"/>
              <a:t>Click to edit Master title style</a:t>
            </a:r>
          </a:p>
        </p:txBody>
      </p:sp>
      <p:sp>
        <p:nvSpPr>
          <p:cNvPr id="24885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pPr lvl="0"/>
            <a:r>
              <a:rPr lang="en-US" altLang="en-US" noProof="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18C7152D-56EE-44BC-AE2E-5FB6CE48ED06}" type="datetime1">
              <a:rPr lang="en-US" altLang="en-US" smtClean="0"/>
              <a:t>5/17/2021</a:t>
            </a:fld>
            <a:endParaRPr lang="en-US" altLang="en-US"/>
          </a:p>
        </p:txBody>
      </p:sp>
      <p:sp>
        <p:nvSpPr>
          <p:cNvPr id="25" name="Rectangle 25"/>
          <p:cNvSpPr>
            <a:spLocks noGrp="1" noChangeArrowheads="1"/>
          </p:cNvSpPr>
          <p:nvPr>
            <p:ph type="sldNum" sz="quarter" idx="11"/>
          </p:nvPr>
        </p:nvSpPr>
        <p:spPr/>
        <p:txBody>
          <a:bodyPr/>
          <a:lstStyle>
            <a:lvl1pPr>
              <a:defRPr/>
            </a:lvl1pPr>
          </a:lstStyle>
          <a:p>
            <a:pPr>
              <a:defRPr/>
            </a:pPr>
            <a:fld id="{94545E9D-8A28-4C18-9D16-44E4C6CEBFCA}" type="slidenum">
              <a:rPr lang="en-US" altLang="en-US"/>
              <a:pPr>
                <a:defRPr/>
              </a:pPr>
              <a:t>‹#›</a:t>
            </a:fld>
            <a:endParaRPr lang="en-US" altLang="en-US"/>
          </a:p>
        </p:txBody>
      </p:sp>
      <p:sp>
        <p:nvSpPr>
          <p:cNvPr id="26" name="Rectangle 26"/>
          <p:cNvSpPr>
            <a:spLocks noGrp="1" noChangeArrowheads="1"/>
          </p:cNvSpPr>
          <p:nvPr>
            <p:ph type="ftr" sz="quarter" idx="12"/>
          </p:nvPr>
        </p:nvSpPr>
        <p:spPr/>
        <p:txBody>
          <a:bodyPr/>
          <a:lstStyle>
            <a:lvl1pPr>
              <a:defRPr/>
            </a:lvl1pPr>
          </a:lstStyle>
          <a:p>
            <a:pPr>
              <a:defRPr/>
            </a:pPr>
            <a:r>
              <a:rPr lang="en-US" altLang="en-US"/>
              <a:t>H.Fitzpatrick CAO 2021</a:t>
            </a:r>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24"/>
          <p:cNvSpPr>
            <a:spLocks noGrp="1" noChangeArrowheads="1"/>
          </p:cNvSpPr>
          <p:nvPr>
            <p:ph type="dt" sz="half" idx="10"/>
          </p:nvPr>
        </p:nvSpPr>
        <p:spPr>
          <a:ln/>
        </p:spPr>
        <p:txBody>
          <a:bodyPr/>
          <a:lstStyle>
            <a:lvl1pPr>
              <a:defRPr/>
            </a:lvl1pPr>
          </a:lstStyle>
          <a:p>
            <a:pPr>
              <a:defRPr/>
            </a:pPr>
            <a:fld id="{FA614B51-607D-4145-B990-D457D76F06EA}" type="datetime1">
              <a:rPr lang="en-US" altLang="en-US" smtClean="0"/>
              <a:t>5/17/2021</a:t>
            </a:fld>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2CD7B01A-6ADA-4C88-A9AB-2085287B5DDE}"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24"/>
          <p:cNvSpPr>
            <a:spLocks noGrp="1" noChangeArrowheads="1"/>
          </p:cNvSpPr>
          <p:nvPr>
            <p:ph type="dt" sz="half" idx="10"/>
          </p:nvPr>
        </p:nvSpPr>
        <p:spPr>
          <a:ln/>
        </p:spPr>
        <p:txBody>
          <a:bodyPr/>
          <a:lstStyle>
            <a:lvl1pPr>
              <a:defRPr/>
            </a:lvl1pPr>
          </a:lstStyle>
          <a:p>
            <a:pPr>
              <a:defRPr/>
            </a:pPr>
            <a:fld id="{430475FF-1E1E-4A9C-98AD-B3EBA62A6837}" type="datetime1">
              <a:rPr lang="en-US" altLang="en-US" smtClean="0"/>
              <a:t>5/17/2021</a:t>
            </a:fld>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0F688995-761C-486A-8CAF-7C2EDE6F2AEE}"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457200" y="1600200"/>
            <a:ext cx="8229600" cy="4495800"/>
          </a:xfrm>
        </p:spPr>
        <p:txBody>
          <a:bodyPr/>
          <a:lstStyle/>
          <a:p>
            <a:pPr lvl="0"/>
            <a:endParaRPr lang="en-IE" noProof="0"/>
          </a:p>
        </p:txBody>
      </p:sp>
      <p:sp>
        <p:nvSpPr>
          <p:cNvPr id="4" name="Rectangle 24"/>
          <p:cNvSpPr>
            <a:spLocks noGrp="1" noChangeArrowheads="1"/>
          </p:cNvSpPr>
          <p:nvPr>
            <p:ph type="dt" sz="half" idx="10"/>
          </p:nvPr>
        </p:nvSpPr>
        <p:spPr>
          <a:ln/>
        </p:spPr>
        <p:txBody>
          <a:bodyPr/>
          <a:lstStyle>
            <a:lvl1pPr>
              <a:defRPr/>
            </a:lvl1pPr>
          </a:lstStyle>
          <a:p>
            <a:pPr>
              <a:defRPr/>
            </a:pPr>
            <a:fld id="{6BDC8784-5981-474E-B472-DF9A55D158F3}" type="datetime1">
              <a:rPr lang="en-US" altLang="en-US" smtClean="0"/>
              <a:t>5/17/2021</a:t>
            </a:fld>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774B2ADC-E9DB-4F0B-9F2F-D7EF30AD3B3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24"/>
          <p:cNvSpPr>
            <a:spLocks noGrp="1" noChangeArrowheads="1"/>
          </p:cNvSpPr>
          <p:nvPr>
            <p:ph type="dt" sz="half" idx="10"/>
          </p:nvPr>
        </p:nvSpPr>
        <p:spPr>
          <a:ln/>
        </p:spPr>
        <p:txBody>
          <a:bodyPr/>
          <a:lstStyle>
            <a:lvl1pPr>
              <a:defRPr/>
            </a:lvl1pPr>
          </a:lstStyle>
          <a:p>
            <a:pPr>
              <a:defRPr/>
            </a:pPr>
            <a:fld id="{DFE11363-8B71-46C4-892C-78AE6C4E4C95}" type="datetime1">
              <a:rPr lang="en-US" altLang="en-US" smtClean="0"/>
              <a:t>5/17/2021</a:t>
            </a:fld>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41A1946-8614-417C-ADEA-6F000A1DE05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EDEBD7F9-FBEA-49C3-ABA0-8676A6E23C46}" type="datetime1">
              <a:rPr lang="en-US" altLang="en-US" smtClean="0"/>
              <a:t>5/17/2021</a:t>
            </a:fld>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79AFB05A-6C62-45EE-B925-234CA6551C5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24"/>
          <p:cNvSpPr>
            <a:spLocks noGrp="1" noChangeArrowheads="1"/>
          </p:cNvSpPr>
          <p:nvPr>
            <p:ph type="dt" sz="half" idx="10"/>
          </p:nvPr>
        </p:nvSpPr>
        <p:spPr>
          <a:ln/>
        </p:spPr>
        <p:txBody>
          <a:bodyPr/>
          <a:lstStyle>
            <a:lvl1pPr>
              <a:defRPr/>
            </a:lvl1pPr>
          </a:lstStyle>
          <a:p>
            <a:pPr>
              <a:defRPr/>
            </a:pPr>
            <a:fld id="{51655F3A-DCEC-43CF-A2DC-9CC5FC6DD687}" type="datetime1">
              <a:rPr lang="en-US" altLang="en-US" smtClean="0"/>
              <a:t>5/17/2021</a:t>
            </a:fld>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B41DD649-7E02-4C08-86C0-D85932529F20}"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24"/>
          <p:cNvSpPr>
            <a:spLocks noGrp="1" noChangeArrowheads="1"/>
          </p:cNvSpPr>
          <p:nvPr>
            <p:ph type="dt" sz="half" idx="10"/>
          </p:nvPr>
        </p:nvSpPr>
        <p:spPr>
          <a:ln/>
        </p:spPr>
        <p:txBody>
          <a:bodyPr/>
          <a:lstStyle>
            <a:lvl1pPr>
              <a:defRPr/>
            </a:lvl1pPr>
          </a:lstStyle>
          <a:p>
            <a:pPr>
              <a:defRPr/>
            </a:pPr>
            <a:fld id="{E6C401D0-066C-4FB3-B1BA-FE9F8152C599}" type="datetime1">
              <a:rPr lang="en-US" altLang="en-US" smtClean="0"/>
              <a:t>5/17/2021</a:t>
            </a:fld>
            <a:endParaRPr lang="en-US" altLang="en-US"/>
          </a:p>
        </p:txBody>
      </p:sp>
      <p:sp>
        <p:nvSpPr>
          <p:cNvPr id="8"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13E38ED4-16B3-4C95-A7AD-F5FC90F9FA1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24"/>
          <p:cNvSpPr>
            <a:spLocks noGrp="1" noChangeArrowheads="1"/>
          </p:cNvSpPr>
          <p:nvPr>
            <p:ph type="dt" sz="half" idx="10"/>
          </p:nvPr>
        </p:nvSpPr>
        <p:spPr>
          <a:ln/>
        </p:spPr>
        <p:txBody>
          <a:bodyPr/>
          <a:lstStyle>
            <a:lvl1pPr>
              <a:defRPr/>
            </a:lvl1pPr>
          </a:lstStyle>
          <a:p>
            <a:pPr>
              <a:defRPr/>
            </a:pPr>
            <a:fld id="{4CF01BA8-DFAD-4EDB-A0C1-EFD04BC30CCD}" type="datetime1">
              <a:rPr lang="en-US" altLang="en-US" smtClean="0"/>
              <a:t>5/17/2021</a:t>
            </a:fld>
            <a:endParaRPr lang="en-US" altLang="en-US"/>
          </a:p>
        </p:txBody>
      </p:sp>
      <p:sp>
        <p:nvSpPr>
          <p:cNvPr id="4"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BE9256C4-545C-43B4-A57B-6C1C1420A04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B8B7D19E-CBF5-4B90-AC5A-50829415A5DE}" type="datetime1">
              <a:rPr lang="en-US" altLang="en-US" smtClean="0"/>
              <a:t>5/17/2021</a:t>
            </a:fld>
            <a:endParaRPr lang="en-US" altLang="en-US"/>
          </a:p>
        </p:txBody>
      </p:sp>
      <p:sp>
        <p:nvSpPr>
          <p:cNvPr id="3"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DBA5CC2E-27DE-4944-BEAC-8B8CA246560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200E3E50-4C8D-4B79-9C19-D20FE604F071}" type="datetime1">
              <a:rPr lang="en-US" altLang="en-US" smtClean="0"/>
              <a:t>5/17/2021</a:t>
            </a:fld>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CAE04C20-89FF-401C-A523-C4294F7E191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C1F173F2-D1A2-414C-AFDE-F4D01A781603}" type="datetime1">
              <a:rPr lang="en-US" altLang="en-US" smtClean="0"/>
              <a:t>5/17/2021</a:t>
            </a:fld>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en-US"/>
              <a:t>H.Fitzpatrick CAO 2021</a:t>
            </a:r>
            <a:endParaRPr lang="en-US" alt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ACB61B39-9FE0-443D-AD20-B120DA6A1EF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33F51"/>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IE"/>
            </a:p>
          </p:txBody>
        </p:sp>
        <p:sp>
          <p:nvSpPr>
            <p:cNvPr id="247812"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p:spPr>
          <p:txBody>
            <a:bodyPr/>
            <a:lstStyle/>
            <a:p>
              <a:pPr>
                <a:defRPr/>
              </a:pPr>
              <a:endParaRPr lang="en-IE"/>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IE"/>
          </a:p>
        </p:txBody>
      </p:sp>
      <p:grpSp>
        <p:nvGrpSpPr>
          <p:cNvPr id="1028" name="Group 6"/>
          <p:cNvGrpSpPr>
            <a:grpSpLocks/>
          </p:cNvGrpSpPr>
          <p:nvPr/>
        </p:nvGrpSpPr>
        <p:grpSpPr bwMode="auto">
          <a:xfrm>
            <a:off x="0" y="6019800"/>
            <a:ext cx="7848600" cy="857250"/>
            <a:chOff x="0" y="3792"/>
            <a:chExt cx="4944" cy="540"/>
          </a:xfrm>
        </p:grpSpPr>
        <p:sp>
          <p:nvSpPr>
            <p:cNvPr id="247815"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p:spPr>
          <p:txBody>
            <a:bodyPr/>
            <a:lstStyle/>
            <a:p>
              <a:pPr>
                <a:defRPr/>
              </a:pPr>
              <a:endParaRPr lang="en-IE"/>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IE"/>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a:defRPr/>
                </a:pPr>
                <a:endParaRPr lang="en-IE"/>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a:defRPr/>
                </a:pPr>
                <a:endParaRPr lang="en-IE"/>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a:defRPr/>
                </a:pPr>
                <a:endParaRPr lang="en-IE"/>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a:defRPr/>
                </a:pPr>
                <a:endParaRPr lang="en-IE"/>
              </a:p>
            </p:txBody>
          </p:sp>
        </p:grpSp>
        <p:sp>
          <p:nvSpPr>
            <p:cNvPr id="247822"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p:spPr>
          <p:txBody>
            <a:bodyPr/>
            <a:lstStyle/>
            <a:p>
              <a:pPr>
                <a:defRPr/>
              </a:pPr>
              <a:endParaRPr lang="en-IE"/>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a:defRPr/>
              </a:pPr>
              <a:endParaRPr lang="en-IE"/>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a:defRPr/>
              </a:pPr>
              <a:endParaRPr lang="en-IE"/>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a:defRPr/>
              </a:pPr>
              <a:endParaRPr lang="en-IE"/>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a:defRPr/>
              </a:pPr>
              <a:endParaRPr lang="en-IE"/>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a:defRPr/>
              </a:pPr>
              <a:endParaRPr lang="en-IE"/>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a:defRPr/>
              </a:pPr>
              <a:endParaRPr lang="en-IE"/>
            </a:p>
          </p:txBody>
        </p:sp>
      </p:grpSp>
      <p:sp>
        <p:nvSpPr>
          <p:cNvPr id="247830" name="Rectangle 22"/>
          <p:cNvSpPr>
            <a:spLocks noGrp="1" noChangeArrowheads="1"/>
          </p:cNvSpPr>
          <p:nvPr>
            <p:ph type="title"/>
          </p:nvPr>
        </p:nvSpPr>
        <p:spPr bwMode="auto">
          <a:xfrm>
            <a:off x="457200" y="228600"/>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478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7832" name="Rectangle 24"/>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fld id="{5E06446E-E6E7-492D-BAEA-B1B074C06B71}" type="datetime1">
              <a:rPr lang="en-US" altLang="en-US" smtClean="0"/>
              <a:t>5/17/2021</a:t>
            </a:fld>
            <a:endParaRPr lang="en-US" altLang="en-US"/>
          </a:p>
        </p:txBody>
      </p:sp>
      <p:sp>
        <p:nvSpPr>
          <p:cNvPr id="247833" name="Rectangle 2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r>
              <a:rPr lang="en-US" altLang="en-US"/>
              <a:t>H.Fitzpatrick CAO 2021</a:t>
            </a:r>
            <a:endParaRPr lang="en-US" altLang="en-US" dirty="0"/>
          </a:p>
        </p:txBody>
      </p:sp>
      <p:sp>
        <p:nvSpPr>
          <p:cNvPr id="247834" name="Rectangle 26"/>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E8686E93-0492-4D42-B4FB-198163E75B1C}"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077"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7830"/>
                                        </p:tgtEl>
                                        <p:attrNameLst>
                                          <p:attrName>style.visibility</p:attrName>
                                        </p:attrNameLst>
                                      </p:cBhvr>
                                      <p:to>
                                        <p:strVal val="visible"/>
                                      </p:to>
                                    </p:set>
                                    <p:animEffect transition="in" filter="fade">
                                      <p:cBhvr>
                                        <p:cTn id="7" dur="2000"/>
                                        <p:tgtEl>
                                          <p:spTgt spid="247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7831">
                                            <p:txEl>
                                              <p:pRg st="0" end="0"/>
                                            </p:txEl>
                                          </p:spTgt>
                                        </p:tgtEl>
                                        <p:attrNameLst>
                                          <p:attrName>style.visibility</p:attrName>
                                        </p:attrNameLst>
                                      </p:cBhvr>
                                      <p:to>
                                        <p:strVal val="visible"/>
                                      </p:to>
                                    </p:set>
                                    <p:animEffect transition="in" filter="fade">
                                      <p:cBhvr>
                                        <p:cTn id="12" dur="2000"/>
                                        <p:tgtEl>
                                          <p:spTgt spid="24783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7831">
                                            <p:txEl>
                                              <p:pRg st="1" end="1"/>
                                            </p:txEl>
                                          </p:spTgt>
                                        </p:tgtEl>
                                        <p:attrNameLst>
                                          <p:attrName>style.visibility</p:attrName>
                                        </p:attrNameLst>
                                      </p:cBhvr>
                                      <p:to>
                                        <p:strVal val="visible"/>
                                      </p:to>
                                    </p:set>
                                    <p:animEffect transition="in" filter="fade">
                                      <p:cBhvr>
                                        <p:cTn id="15" dur="2000"/>
                                        <p:tgtEl>
                                          <p:spTgt spid="24783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7831">
                                            <p:txEl>
                                              <p:pRg st="2" end="2"/>
                                            </p:txEl>
                                          </p:spTgt>
                                        </p:tgtEl>
                                        <p:attrNameLst>
                                          <p:attrName>style.visibility</p:attrName>
                                        </p:attrNameLst>
                                      </p:cBhvr>
                                      <p:to>
                                        <p:strVal val="visible"/>
                                      </p:to>
                                    </p:set>
                                    <p:animEffect transition="in" filter="fade">
                                      <p:cBhvr>
                                        <p:cTn id="18" dur="2000"/>
                                        <p:tgtEl>
                                          <p:spTgt spid="24783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7831">
                                            <p:txEl>
                                              <p:pRg st="3" end="3"/>
                                            </p:txEl>
                                          </p:spTgt>
                                        </p:tgtEl>
                                        <p:attrNameLst>
                                          <p:attrName>style.visibility</p:attrName>
                                        </p:attrNameLst>
                                      </p:cBhvr>
                                      <p:to>
                                        <p:strVal val="visible"/>
                                      </p:to>
                                    </p:set>
                                    <p:animEffect transition="in" filter="fade">
                                      <p:cBhvr>
                                        <p:cTn id="21" dur="2000"/>
                                        <p:tgtEl>
                                          <p:spTgt spid="24783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7831">
                                            <p:txEl>
                                              <p:pRg st="4" end="4"/>
                                            </p:txEl>
                                          </p:spTgt>
                                        </p:tgtEl>
                                        <p:attrNameLst>
                                          <p:attrName>style.visibility</p:attrName>
                                        </p:attrNameLst>
                                      </p:cBhvr>
                                      <p:to>
                                        <p:strVal val="visible"/>
                                      </p:to>
                                    </p:set>
                                    <p:animEffect transition="in" filter="fade">
                                      <p:cBhvr>
                                        <p:cTn id="24" dur="2000"/>
                                        <p:tgtEl>
                                          <p:spTgt spid="2478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0" grpId="0"/>
      <p:bldP spid="247831" grpId="0" build="p">
        <p:tmplLst>
          <p:tmpl lvl="1">
            <p:tnLst>
              <p:par>
                <p:cTn presetID="10" presetClass="entr" presetSubtype="0" fill="hold" nodeType="clickEffect">
                  <p:stCondLst>
                    <p:cond delay="0"/>
                  </p:stCondLst>
                  <p:childTnLst>
                    <p:set>
                      <p:cBhvr>
                        <p:cTn dur="1" fill="hold">
                          <p:stCondLst>
                            <p:cond delay="0"/>
                          </p:stCondLst>
                        </p:cTn>
                        <p:tgtEl>
                          <p:spTgt spid="247831"/>
                        </p:tgtEl>
                        <p:attrNameLst>
                          <p:attrName>style.visibility</p:attrName>
                        </p:attrNameLst>
                      </p:cBhvr>
                      <p:to>
                        <p:strVal val="visible"/>
                      </p:to>
                    </p:set>
                    <p:animEffect transition="in" filter="fade">
                      <p:cBhvr>
                        <p:cTn dur="2000"/>
                        <p:tgtEl>
                          <p:spTgt spid="24783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7831"/>
                        </p:tgtEl>
                        <p:attrNameLst>
                          <p:attrName>style.visibility</p:attrName>
                        </p:attrNameLst>
                      </p:cBhvr>
                      <p:to>
                        <p:strVal val="visible"/>
                      </p:to>
                    </p:set>
                    <p:animEffect transition="in" filter="fade">
                      <p:cBhvr>
                        <p:cTn dur="2000"/>
                        <p:tgtEl>
                          <p:spTgt spid="24783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47831"/>
                        </p:tgtEl>
                        <p:attrNameLst>
                          <p:attrName>style.visibility</p:attrName>
                        </p:attrNameLst>
                      </p:cBhvr>
                      <p:to>
                        <p:strVal val="visible"/>
                      </p:to>
                    </p:set>
                    <p:animEffect transition="in" filter="fade">
                      <p:cBhvr>
                        <p:cTn dur="2000"/>
                        <p:tgtEl>
                          <p:spTgt spid="24783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47831"/>
                        </p:tgtEl>
                        <p:attrNameLst>
                          <p:attrName>style.visibility</p:attrName>
                        </p:attrNameLst>
                      </p:cBhvr>
                      <p:to>
                        <p:strVal val="visible"/>
                      </p:to>
                    </p:set>
                    <p:animEffect transition="in" filter="fade">
                      <p:cBhvr>
                        <p:cTn dur="2000"/>
                        <p:tgtEl>
                          <p:spTgt spid="24783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47831"/>
                        </p:tgtEl>
                        <p:attrNameLst>
                          <p:attrName>style.visibility</p:attrName>
                        </p:attrNameLst>
                      </p:cBhvr>
                      <p:to>
                        <p:strVal val="visible"/>
                      </p:to>
                    </p:set>
                    <p:animEffect transition="in" filter="fade">
                      <p:cBhvr>
                        <p:cTn dur="2000"/>
                        <p:tgtEl>
                          <p:spTgt spid="247831"/>
                        </p:tgtEl>
                      </p:cBhvr>
                    </p:animEffect>
                  </p:childTnLst>
                </p:cTn>
              </p:par>
            </p:tnLst>
          </p:tmpl>
        </p:tmplLst>
      </p:bldP>
    </p:bldLst>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cao.ie/"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eunicas.ie/"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p:txBody>
          <a:bodyPr/>
          <a:lstStyle/>
          <a:p>
            <a:pPr>
              <a:defRPr/>
            </a:pPr>
            <a:r>
              <a:rPr lang="en-IE"/>
              <a:t>CAO 2021:</a:t>
            </a:r>
            <a:endParaRPr lang="en-IE" dirty="0"/>
          </a:p>
        </p:txBody>
      </p:sp>
      <p:sp>
        <p:nvSpPr>
          <p:cNvPr id="3075" name="Subtitle 3"/>
          <p:cNvSpPr>
            <a:spLocks noGrp="1"/>
          </p:cNvSpPr>
          <p:nvPr>
            <p:ph type="subTitle" sz="quarter" idx="1"/>
          </p:nvPr>
        </p:nvSpPr>
        <p:spPr/>
        <p:txBody>
          <a:bodyPr/>
          <a:lstStyle/>
          <a:p>
            <a:r>
              <a:rPr lang="en-IE"/>
              <a:t>Third Level Applications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sp>
        <p:nvSpPr>
          <p:cNvPr id="10243"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4A093CFD-7D75-460F-83B8-6BB932E8CE78}" type="slidenum">
              <a:rPr lang="en-US" altLang="en-US" sz="1200"/>
              <a:pPr algn="r" eaLnBrk="1" hangingPunct="1"/>
              <a:t>10</a:t>
            </a:fld>
            <a:endParaRPr lang="en-US" altLang="en-US" sz="1200"/>
          </a:p>
        </p:txBody>
      </p:sp>
      <p:sp>
        <p:nvSpPr>
          <p:cNvPr id="270339" name="Title 1"/>
          <p:cNvSpPr>
            <a:spLocks noGrp="1"/>
          </p:cNvSpPr>
          <p:nvPr>
            <p:ph type="title" idx="4294967295"/>
          </p:nvPr>
        </p:nvSpPr>
        <p:spPr>
          <a:xfrm>
            <a:off x="0" y="122238"/>
            <a:ext cx="7543800" cy="636587"/>
          </a:xfrm>
        </p:spPr>
        <p:txBody>
          <a:bodyPr/>
          <a:lstStyle/>
          <a:p>
            <a:pPr eaLnBrk="1" hangingPunct="1">
              <a:defRPr/>
            </a:pPr>
            <a:r>
              <a:rPr lang="en-IE" altLang="en-US" sz="4000" b="1">
                <a:solidFill>
                  <a:srgbClr val="C00000"/>
                </a:solidFill>
              </a:rPr>
              <a:t>Continued CAO Dates: </a:t>
            </a:r>
            <a:endParaRPr lang="en-US" altLang="en-US" sz="4000" b="1">
              <a:solidFill>
                <a:srgbClr val="C00000"/>
              </a:solidFill>
            </a:endParaRPr>
          </a:p>
        </p:txBody>
      </p:sp>
      <p:sp>
        <p:nvSpPr>
          <p:cNvPr id="7173" name="Content Placeholder 2"/>
          <p:cNvSpPr>
            <a:spLocks noGrp="1"/>
          </p:cNvSpPr>
          <p:nvPr>
            <p:ph idx="4294967295"/>
          </p:nvPr>
        </p:nvSpPr>
        <p:spPr>
          <a:xfrm>
            <a:off x="0" y="1719263"/>
            <a:ext cx="8229600" cy="4411662"/>
          </a:xfrm>
        </p:spPr>
        <p:txBody>
          <a:bodyPr/>
          <a:lstStyle/>
          <a:p>
            <a:pPr eaLnBrk="1" hangingPunct="1">
              <a:lnSpc>
                <a:spcPct val="90000"/>
              </a:lnSpc>
            </a:pPr>
            <a:endParaRPr lang="en-IE" altLang="en-US" sz="2400"/>
          </a:p>
          <a:p>
            <a:pPr eaLnBrk="1" hangingPunct="1">
              <a:lnSpc>
                <a:spcPct val="90000"/>
              </a:lnSpc>
            </a:pPr>
            <a:endParaRPr lang="en-US" altLang="en-US" sz="2400"/>
          </a:p>
        </p:txBody>
      </p:sp>
      <p:graphicFrame>
        <p:nvGraphicFramePr>
          <p:cNvPr id="270362" name="Group 26"/>
          <p:cNvGraphicFramePr>
            <a:graphicFrameLocks noGrp="1"/>
          </p:cNvGraphicFramePr>
          <p:nvPr/>
        </p:nvGraphicFramePr>
        <p:xfrm>
          <a:off x="533400" y="1600200"/>
          <a:ext cx="7848600" cy="2335213"/>
        </p:xfrm>
        <a:graphic>
          <a:graphicData uri="http://schemas.openxmlformats.org/drawingml/2006/table">
            <a:tbl>
              <a:tblPr/>
              <a:tblGrid>
                <a:gridCol w="253365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tblGrid>
              <a:tr h="758825">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GB" altLang="en-US" sz="2000" b="1" i="0" u="none" strike="noStrike" cap="none" normalizeH="0" baseline="0" dirty="0">
                          <a:ln>
                            <a:noFill/>
                          </a:ln>
                          <a:solidFill>
                            <a:schemeClr val="tx1"/>
                          </a:solidFill>
                          <a:effectLst/>
                          <a:latin typeface="Arial" charset="0"/>
                        </a:rPr>
                        <a:t>Early September</a:t>
                      </a:r>
                      <a:endParaRPr kumimoji="0" lang="en-US" alt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90000"/>
                        </a:lnSpc>
                        <a:spcBef>
                          <a:spcPct val="20000"/>
                        </a:spcBef>
                        <a:spcAft>
                          <a:spcPct val="0"/>
                        </a:spcAft>
                        <a:buClr>
                          <a:schemeClr val="tx2"/>
                        </a:buClr>
                        <a:buSzPct val="70000"/>
                        <a:buFontTx/>
                        <a:buNone/>
                        <a:tabLst/>
                      </a:pPr>
                      <a:r>
                        <a:rPr kumimoji="0" lang="en-IE" altLang="en-US" sz="2000" b="1" i="0" u="none" strike="noStrike" cap="none" normalizeH="0" baseline="0">
                          <a:ln>
                            <a:noFill/>
                          </a:ln>
                          <a:solidFill>
                            <a:schemeClr val="tx1"/>
                          </a:solidFill>
                          <a:effectLst/>
                          <a:latin typeface="Arial" charset="0"/>
                        </a:rPr>
                        <a:t>HEI’s registration begins</a:t>
                      </a:r>
                      <a:endParaRPr kumimoji="0" lang="en-US" altLang="en-US" sz="20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3750">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Early October</a:t>
                      </a:r>
                      <a:endParaRPr kumimoji="0" lang="en-US" alt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Results of LC Appeals released……</a:t>
                      </a:r>
                      <a:endParaRPr kumimoji="0" lang="en-US" alt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2638">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TBC</a:t>
                      </a:r>
                      <a:endParaRPr kumimoji="0" lang="en-US" alt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90000"/>
                        </a:lnSpc>
                        <a:spcBef>
                          <a:spcPct val="20000"/>
                        </a:spcBef>
                        <a:spcAft>
                          <a:spcPct val="0"/>
                        </a:spcAft>
                        <a:buClr>
                          <a:schemeClr val="tx2"/>
                        </a:buClr>
                        <a:buSzPct val="70000"/>
                        <a:buFontTx/>
                        <a:buNone/>
                        <a:tabLst/>
                      </a:pPr>
                      <a:r>
                        <a:rPr kumimoji="0" lang="en-IE" altLang="en-US" sz="2000" b="1" i="0" u="none" strike="noStrike" cap="none" normalizeH="0" baseline="0">
                          <a:ln>
                            <a:noFill/>
                          </a:ln>
                          <a:solidFill>
                            <a:schemeClr val="tx1"/>
                          </a:solidFill>
                          <a:effectLst/>
                          <a:latin typeface="Arial" charset="0"/>
                        </a:rPr>
                        <a:t>Offer season ends</a:t>
                      </a:r>
                      <a:endParaRPr kumimoji="0" lang="en-US" altLang="en-US" sz="20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fade">
                                      <p:cBhvr>
                                        <p:cTn id="7" dur="2000"/>
                                        <p:tgtEl>
                                          <p:spTgt spid="270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fade">
                                      <p:cBhvr>
                                        <p:cTn id="12" dur="2000"/>
                                        <p:tgtEl>
                                          <p:spTgt spid="7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p:bldP spid="717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9A90-5AC5-4C75-AE73-074344AFE549}"/>
              </a:ext>
            </a:extLst>
          </p:cNvPr>
          <p:cNvSpPr>
            <a:spLocks noGrp="1"/>
          </p:cNvSpPr>
          <p:nvPr>
            <p:ph type="title"/>
          </p:nvPr>
        </p:nvSpPr>
        <p:spPr/>
        <p:txBody>
          <a:bodyPr/>
          <a:lstStyle/>
          <a:p>
            <a:r>
              <a:rPr lang="en-US" dirty="0">
                <a:cs typeface="Arial"/>
              </a:rPr>
              <a:t>Examples of New Apprenticeships:</a:t>
            </a:r>
            <a:endParaRPr lang="en-US" dirty="0"/>
          </a:p>
        </p:txBody>
      </p:sp>
      <p:sp>
        <p:nvSpPr>
          <p:cNvPr id="3" name="Content Placeholder 2">
            <a:extLst>
              <a:ext uri="{FF2B5EF4-FFF2-40B4-BE49-F238E27FC236}">
                <a16:creationId xmlns:a16="http://schemas.microsoft.com/office/drawing/2014/main" id="{E463DC75-A4BB-481B-93AF-383DD40F9CD1}"/>
              </a:ext>
            </a:extLst>
          </p:cNvPr>
          <p:cNvSpPr>
            <a:spLocks noGrp="1"/>
          </p:cNvSpPr>
          <p:nvPr>
            <p:ph idx="1"/>
          </p:nvPr>
        </p:nvSpPr>
        <p:spPr/>
        <p:txBody>
          <a:bodyPr/>
          <a:lstStyle/>
          <a:p>
            <a:r>
              <a:rPr lang="en-US" sz="2800" b="1" dirty="0">
                <a:solidFill>
                  <a:srgbClr val="FF0000"/>
                </a:solidFill>
                <a:cs typeface="Arial"/>
              </a:rPr>
              <a:t>Engineering:</a:t>
            </a:r>
            <a:r>
              <a:rPr lang="en-US" sz="2800" b="1" dirty="0">
                <a:cs typeface="Arial"/>
              </a:rPr>
              <a:t> Manufacturing Technology, Manufacturing Engineering (</a:t>
            </a:r>
            <a:r>
              <a:rPr lang="en-US" sz="2800" b="1" dirty="0" err="1">
                <a:cs typeface="Arial"/>
              </a:rPr>
              <a:t>eg</a:t>
            </a:r>
            <a:r>
              <a:rPr lang="en-US" sz="2800" b="1" dirty="0">
                <a:cs typeface="Arial"/>
              </a:rPr>
              <a:t>. Johnson and Johnson, Takumi Precision Engineering )</a:t>
            </a:r>
          </a:p>
          <a:p>
            <a:r>
              <a:rPr lang="en-US" sz="2800" b="1" dirty="0">
                <a:solidFill>
                  <a:srgbClr val="FF0000"/>
                </a:solidFill>
                <a:cs typeface="Arial"/>
              </a:rPr>
              <a:t>Finance: </a:t>
            </a:r>
            <a:r>
              <a:rPr lang="en-US" sz="2800" b="1" dirty="0">
                <a:cs typeface="Arial"/>
              </a:rPr>
              <a:t>Accounting Technician, Insurance Practice, International Financial Services Associate (Grant Thornton, Limerick)</a:t>
            </a:r>
          </a:p>
          <a:p>
            <a:endParaRPr lang="en-US" sz="2800" b="1" dirty="0">
              <a:cs typeface="Arial"/>
            </a:endParaRPr>
          </a:p>
          <a:p>
            <a:r>
              <a:rPr lang="en-US" sz="2800" b="1" i="1" dirty="0">
                <a:cs typeface="Arial"/>
              </a:rPr>
              <a:t>Qualifications in levels 6,7 and 8</a:t>
            </a:r>
          </a:p>
        </p:txBody>
      </p:sp>
      <p:sp>
        <p:nvSpPr>
          <p:cNvPr id="4" name="Footer Placeholder 3">
            <a:extLst>
              <a:ext uri="{FF2B5EF4-FFF2-40B4-BE49-F238E27FC236}">
                <a16:creationId xmlns:a16="http://schemas.microsoft.com/office/drawing/2014/main" id="{DD9E25B2-A8D7-4A48-8A93-05B12F6D4AEB}"/>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33282267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7384-03E4-45F9-A035-6AAD709166A0}"/>
              </a:ext>
            </a:extLst>
          </p:cNvPr>
          <p:cNvSpPr>
            <a:spLocks noGrp="1"/>
          </p:cNvSpPr>
          <p:nvPr>
            <p:ph type="title"/>
          </p:nvPr>
        </p:nvSpPr>
        <p:spPr/>
        <p:txBody>
          <a:bodyPr/>
          <a:lstStyle/>
          <a:p>
            <a:r>
              <a:rPr lang="en-US" dirty="0">
                <a:cs typeface="Arial"/>
              </a:rPr>
              <a:t>Example of New Type of Apprenticeship:</a:t>
            </a:r>
            <a:endParaRPr lang="en-US" dirty="0"/>
          </a:p>
        </p:txBody>
      </p:sp>
      <p:sp>
        <p:nvSpPr>
          <p:cNvPr id="3" name="Content Placeholder 2">
            <a:extLst>
              <a:ext uri="{FF2B5EF4-FFF2-40B4-BE49-F238E27FC236}">
                <a16:creationId xmlns:a16="http://schemas.microsoft.com/office/drawing/2014/main" id="{68C8925D-D673-4B95-BBA0-2D8C36E83C37}"/>
              </a:ext>
            </a:extLst>
          </p:cNvPr>
          <p:cNvSpPr>
            <a:spLocks noGrp="1"/>
          </p:cNvSpPr>
          <p:nvPr>
            <p:ph idx="1"/>
          </p:nvPr>
        </p:nvSpPr>
        <p:spPr>
          <a:xfrm>
            <a:off x="337410" y="1320689"/>
            <a:ext cx="8229600" cy="5004909"/>
          </a:xfrm>
        </p:spPr>
        <p:txBody>
          <a:bodyPr/>
          <a:lstStyle/>
          <a:p>
            <a:r>
              <a:rPr lang="en-US" sz="2200" b="1" dirty="0">
                <a:cs typeface="Arial"/>
              </a:rPr>
              <a:t>The Insurance Practitioner Apprenticeship is an ‘earn and learn’ degree </a:t>
            </a:r>
            <a:r>
              <a:rPr lang="en-US" sz="2200" b="1" dirty="0" err="1">
                <a:cs typeface="Arial"/>
              </a:rPr>
              <a:t>programme</a:t>
            </a:r>
            <a:r>
              <a:rPr lang="en-US" sz="2200" b="1" dirty="0">
                <a:cs typeface="Arial"/>
              </a:rPr>
              <a:t> that combines on-the-job training with academic study.</a:t>
            </a:r>
          </a:p>
          <a:p>
            <a:r>
              <a:rPr lang="en-US" sz="2200" b="1" dirty="0">
                <a:cs typeface="Arial"/>
              </a:rPr>
              <a:t>Developed by The Insurance Institute and representatives from across the industry, this three-year </a:t>
            </a:r>
            <a:r>
              <a:rPr lang="en-US" sz="2200" b="1" dirty="0" err="1">
                <a:cs typeface="Arial"/>
              </a:rPr>
              <a:t>programme</a:t>
            </a:r>
            <a:r>
              <a:rPr lang="en-US" sz="2200" b="1" dirty="0">
                <a:cs typeface="Arial"/>
              </a:rPr>
              <a:t> leads to a BA (Hons) in Insurance Practice from IT </a:t>
            </a:r>
            <a:r>
              <a:rPr lang="en-US" sz="2200" b="1" dirty="0" err="1">
                <a:cs typeface="Arial"/>
              </a:rPr>
              <a:t>Sligo</a:t>
            </a:r>
            <a:r>
              <a:rPr lang="en-US" sz="2200" b="1" dirty="0">
                <a:cs typeface="Arial"/>
              </a:rPr>
              <a:t> – a qualification future employers will crave.</a:t>
            </a:r>
          </a:p>
          <a:p>
            <a:r>
              <a:rPr lang="en-US" sz="2200" b="1" dirty="0">
                <a:cs typeface="Arial"/>
              </a:rPr>
              <a:t>Will learn the skills, knowledge and </a:t>
            </a:r>
            <a:r>
              <a:rPr lang="en-US" sz="2200" b="1" dirty="0" err="1">
                <a:cs typeface="Arial"/>
              </a:rPr>
              <a:t>behaviours</a:t>
            </a:r>
            <a:r>
              <a:rPr lang="en-US" sz="2200" b="1" dirty="0">
                <a:cs typeface="Arial"/>
              </a:rPr>
              <a:t> necessary for a successful career in insurance and beyond, as well as also earning a salary as you study.</a:t>
            </a:r>
          </a:p>
          <a:p>
            <a:r>
              <a:rPr lang="en-IE" sz="2200" b="1" dirty="0">
                <a:ea typeface="+mn-lt"/>
                <a:cs typeface="+mn-lt"/>
              </a:rPr>
              <a:t>It involves four days per week on-the-job training, and one day per week off-the-job and online.</a:t>
            </a:r>
            <a:r>
              <a:rPr lang="en-US" sz="2200" b="1" dirty="0">
                <a:cs typeface="Arial"/>
              </a:rPr>
              <a:t> </a:t>
            </a:r>
          </a:p>
          <a:p>
            <a:r>
              <a:rPr lang="en-US" sz="2200" b="1" dirty="0">
                <a:cs typeface="Arial"/>
              </a:rPr>
              <a:t>Register interest online</a:t>
            </a:r>
          </a:p>
        </p:txBody>
      </p:sp>
      <p:sp>
        <p:nvSpPr>
          <p:cNvPr id="4" name="Footer Placeholder 3">
            <a:extLst>
              <a:ext uri="{FF2B5EF4-FFF2-40B4-BE49-F238E27FC236}">
                <a16:creationId xmlns:a16="http://schemas.microsoft.com/office/drawing/2014/main" id="{B8E5A83F-A7D6-40D7-B4C8-36A7F2B3911A}"/>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1335786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Examples of New Apprenticeships...</a:t>
            </a:r>
          </a:p>
        </p:txBody>
      </p:sp>
      <p:sp>
        <p:nvSpPr>
          <p:cNvPr id="3" name="Content Placeholder 2"/>
          <p:cNvSpPr>
            <a:spLocks noGrp="1"/>
          </p:cNvSpPr>
          <p:nvPr>
            <p:ph idx="1"/>
          </p:nvPr>
        </p:nvSpPr>
        <p:spPr/>
        <p:txBody>
          <a:bodyPr/>
          <a:lstStyle/>
          <a:p>
            <a:r>
              <a:rPr lang="en-IE" sz="2400" b="1" dirty="0"/>
              <a:t>The Apprenticeship in Industrial Electrical Engineering has been specifically designed as a progression programme for qualified electricians who wish to upskill and to acquire advanced knowledge to move into engineering roles in Industry. </a:t>
            </a:r>
            <a:endParaRPr lang="en-IE" b="1" dirty="0"/>
          </a:p>
          <a:p>
            <a:r>
              <a:rPr lang="en-IE" sz="2400" b="1" dirty="0"/>
              <a:t>The apprenticeship is a 2 year programme, with an approved employer. </a:t>
            </a:r>
          </a:p>
          <a:p>
            <a:r>
              <a:rPr lang="en-IE" sz="2400" b="1" dirty="0"/>
              <a:t>70% of the time is spent on the job and the remaining 30% of the time is spent in Limerick Institute of Technology (LIT). </a:t>
            </a:r>
            <a:endParaRPr lang="en-IE" sz="2400" b="1" dirty="0">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C69E-CEAC-461E-8CC4-26C67A53947E}"/>
              </a:ext>
            </a:extLst>
          </p:cNvPr>
          <p:cNvSpPr>
            <a:spLocks noGrp="1"/>
          </p:cNvSpPr>
          <p:nvPr>
            <p:ph type="title"/>
          </p:nvPr>
        </p:nvSpPr>
        <p:spPr/>
        <p:txBody>
          <a:bodyPr/>
          <a:lstStyle/>
          <a:p>
            <a:r>
              <a:rPr lang="en-US" dirty="0">
                <a:cs typeface="Arial"/>
              </a:rPr>
              <a:t>More information:</a:t>
            </a:r>
            <a:endParaRPr lang="en-US" dirty="0"/>
          </a:p>
        </p:txBody>
      </p:sp>
      <p:sp>
        <p:nvSpPr>
          <p:cNvPr id="3" name="Content Placeholder 2">
            <a:extLst>
              <a:ext uri="{FF2B5EF4-FFF2-40B4-BE49-F238E27FC236}">
                <a16:creationId xmlns:a16="http://schemas.microsoft.com/office/drawing/2014/main" id="{756F3AF5-5C42-4F45-900E-877154F37F17}"/>
              </a:ext>
            </a:extLst>
          </p:cNvPr>
          <p:cNvSpPr>
            <a:spLocks noGrp="1"/>
          </p:cNvSpPr>
          <p:nvPr>
            <p:ph idx="1"/>
          </p:nvPr>
        </p:nvSpPr>
        <p:spPr/>
        <p:txBody>
          <a:bodyPr/>
          <a:lstStyle/>
          <a:p>
            <a:r>
              <a:rPr lang="en-US" dirty="0">
                <a:solidFill>
                  <a:srgbClr val="C00000"/>
                </a:solidFill>
                <a:cs typeface="Arial"/>
              </a:rPr>
              <a:t>www.apprenticeship.ie</a:t>
            </a:r>
          </a:p>
          <a:p>
            <a:r>
              <a:rPr lang="en-US" dirty="0">
                <a:cs typeface="Arial"/>
              </a:rPr>
              <a:t>Download App: Midwest Apprenticeship App (google and then download)</a:t>
            </a:r>
          </a:p>
        </p:txBody>
      </p:sp>
      <p:sp>
        <p:nvSpPr>
          <p:cNvPr id="4" name="Footer Placeholder 3">
            <a:extLst>
              <a:ext uri="{FF2B5EF4-FFF2-40B4-BE49-F238E27FC236}">
                <a16:creationId xmlns:a16="http://schemas.microsoft.com/office/drawing/2014/main" id="{CB3BF511-C47A-40C8-8C45-DDC7E2792359}"/>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6828759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81602" name="Rectangle 2"/>
          <p:cNvSpPr>
            <a:spLocks noGrp="1" noChangeArrowheads="1"/>
          </p:cNvSpPr>
          <p:nvPr>
            <p:ph type="title"/>
          </p:nvPr>
        </p:nvSpPr>
        <p:spPr/>
        <p:txBody>
          <a:bodyPr/>
          <a:lstStyle/>
          <a:p>
            <a:pPr eaLnBrk="1" hangingPunct="1">
              <a:buFont typeface="Wingdings" pitchFamily="2" charset="2"/>
              <a:buChar char="v"/>
              <a:defRPr/>
            </a:pPr>
            <a:r>
              <a:rPr lang="en-GB" altLang="en-US" dirty="0">
                <a:solidFill>
                  <a:srgbClr val="CC3300"/>
                </a:solidFill>
              </a:rPr>
              <a:t>PLC Entry:</a:t>
            </a:r>
            <a:endParaRPr lang="en-US" altLang="en-US" dirty="0">
              <a:solidFill>
                <a:srgbClr val="CC3300"/>
              </a:solidFill>
            </a:endParaRPr>
          </a:p>
        </p:txBody>
      </p:sp>
      <p:sp>
        <p:nvSpPr>
          <p:cNvPr id="75780" name="Rectangle 3"/>
          <p:cNvSpPr>
            <a:spLocks noGrp="1" noChangeArrowheads="1"/>
          </p:cNvSpPr>
          <p:nvPr>
            <p:ph type="body" idx="1"/>
          </p:nvPr>
        </p:nvSpPr>
        <p:spPr/>
        <p:txBody>
          <a:bodyPr/>
          <a:lstStyle/>
          <a:p>
            <a:pPr eaLnBrk="1" hangingPunct="1"/>
            <a:r>
              <a:rPr lang="en-IE" altLang="en-US" dirty="0"/>
              <a:t>PLC courses are one year courses that many students use to gain entry to third level</a:t>
            </a:r>
          </a:p>
          <a:p>
            <a:pPr eaLnBrk="1" hangingPunct="1"/>
            <a:r>
              <a:rPr lang="en-IE" altLang="en-US" dirty="0"/>
              <a:t>This qualification is a level 5 – the same as the Leaving Certificate </a:t>
            </a:r>
          </a:p>
          <a:p>
            <a:pPr eaLnBrk="1" hangingPunct="1"/>
            <a:r>
              <a:rPr lang="en-IE" altLang="en-US" dirty="0"/>
              <a:t>If students remain on for a second year they will gain a Level 6</a:t>
            </a:r>
          </a:p>
          <a:p>
            <a:pPr eaLnBrk="1" hangingPunct="1">
              <a:buFontTx/>
              <a:buNone/>
            </a:pPr>
            <a:endParaRPr lang="en-IE" altLang="en-US" dirty="0"/>
          </a:p>
          <a:p>
            <a:pPr eaLnBrk="1" hangingPunct="1"/>
            <a:endParaRPr lang="en-IE" altLang="en-US" dirty="0"/>
          </a:p>
          <a:p>
            <a:pPr eaLnBrk="1" hangingPunct="1"/>
            <a:endParaRPr lang="en-US"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Reasons students do a PLC?</a:t>
            </a:r>
          </a:p>
        </p:txBody>
      </p:sp>
      <p:sp>
        <p:nvSpPr>
          <p:cNvPr id="3" name="Content Placeholder 2"/>
          <p:cNvSpPr>
            <a:spLocks noGrp="1"/>
          </p:cNvSpPr>
          <p:nvPr>
            <p:ph idx="1"/>
          </p:nvPr>
        </p:nvSpPr>
        <p:spPr/>
        <p:txBody>
          <a:bodyPr/>
          <a:lstStyle/>
          <a:p>
            <a:pPr marL="514350" indent="-514350">
              <a:buAutoNum type="arabicPeriod"/>
            </a:pPr>
            <a:r>
              <a:rPr lang="en-IE" dirty="0"/>
              <a:t>To gain a qualification in a specific area </a:t>
            </a:r>
            <a:r>
              <a:rPr lang="en-IE" dirty="0" err="1"/>
              <a:t>eg</a:t>
            </a:r>
            <a:r>
              <a:rPr lang="en-IE" dirty="0"/>
              <a:t>. Beauty Therapy, Dental Secretary, Pharmacist Assistant</a:t>
            </a:r>
          </a:p>
          <a:p>
            <a:pPr marL="514350" indent="-514350">
              <a:buFontTx/>
              <a:buAutoNum type="arabicPeriod"/>
            </a:pPr>
            <a:r>
              <a:rPr lang="en-IE" dirty="0"/>
              <a:t>To use the PLC as a stepping stone to gain entry to a college course the following year </a:t>
            </a:r>
          </a:p>
          <a:p>
            <a:pPr marL="514350" indent="-514350">
              <a:buAutoNum type="arabicPeriod"/>
            </a:pPr>
            <a:r>
              <a:rPr lang="en-IE" dirty="0"/>
              <a:t> To explore an area of interest and see if suits before going into Third Level system</a:t>
            </a:r>
          </a:p>
          <a:p>
            <a:endParaRPr lang="en-IE" dirty="0"/>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C3300"/>
                </a:solidFill>
              </a:rPr>
              <a:t>Two systems of entry with PLCs:</a:t>
            </a:r>
            <a:endParaRPr lang="en-IE" dirty="0"/>
          </a:p>
        </p:txBody>
      </p:sp>
      <p:sp>
        <p:nvSpPr>
          <p:cNvPr id="4" name="Content Placeholder 3"/>
          <p:cNvSpPr>
            <a:spLocks noGrp="1"/>
          </p:cNvSpPr>
          <p:nvPr>
            <p:ph idx="1"/>
          </p:nvPr>
        </p:nvSpPr>
        <p:spPr/>
        <p:txBody>
          <a:bodyPr/>
          <a:lstStyle/>
          <a:p>
            <a:r>
              <a:rPr lang="en-IE" sz="4400" dirty="0"/>
              <a:t>1. Quota System</a:t>
            </a:r>
          </a:p>
          <a:p>
            <a:r>
              <a:rPr lang="en-IE" sz="4400" dirty="0"/>
              <a:t>2.Points System</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pPr eaLnBrk="1" hangingPunct="1">
              <a:defRPr/>
            </a:pPr>
            <a:r>
              <a:rPr lang="en-US" dirty="0">
                <a:solidFill>
                  <a:srgbClr val="CC3300"/>
                </a:solidFill>
              </a:rPr>
              <a:t>1. Quota System:</a:t>
            </a:r>
          </a:p>
        </p:txBody>
      </p:sp>
      <p:sp>
        <p:nvSpPr>
          <p:cNvPr id="124931" name="Rectangle 3"/>
          <p:cNvSpPr>
            <a:spLocks noGrp="1" noChangeArrowheads="1"/>
          </p:cNvSpPr>
          <p:nvPr>
            <p:ph idx="4294967295"/>
          </p:nvPr>
        </p:nvSpPr>
        <p:spPr/>
        <p:txBody>
          <a:bodyPr/>
          <a:lstStyle/>
          <a:p>
            <a:pPr eaLnBrk="1" hangingPunct="1">
              <a:lnSpc>
                <a:spcPct val="90000"/>
              </a:lnSpc>
            </a:pPr>
            <a:endParaRPr lang="en-US" sz="2100" dirty="0"/>
          </a:p>
          <a:p>
            <a:pPr eaLnBrk="1" hangingPunct="1">
              <a:lnSpc>
                <a:spcPct val="90000"/>
              </a:lnSpc>
            </a:pPr>
            <a:r>
              <a:rPr lang="en-US" sz="2400" b="1" dirty="0"/>
              <a:t>1. </a:t>
            </a:r>
            <a:r>
              <a:rPr lang="en-US" sz="2800" b="1" dirty="0"/>
              <a:t>Some </a:t>
            </a:r>
            <a:r>
              <a:rPr lang="en-US" sz="2800" b="1" i="1" dirty="0">
                <a:solidFill>
                  <a:srgbClr val="C00000"/>
                </a:solidFill>
              </a:rPr>
              <a:t>universities and popular courses such as nursing</a:t>
            </a:r>
            <a:r>
              <a:rPr lang="en-US" sz="2800" b="1" dirty="0">
                <a:solidFill>
                  <a:srgbClr val="C00000"/>
                </a:solidFill>
              </a:rPr>
              <a:t> reserve small quotas</a:t>
            </a:r>
            <a:r>
              <a:rPr lang="en-US" sz="2800" b="1" dirty="0"/>
              <a:t> of places on some </a:t>
            </a:r>
            <a:r>
              <a:rPr lang="en-US" sz="2800" b="1" dirty="0" err="1"/>
              <a:t>programmes</a:t>
            </a:r>
            <a:r>
              <a:rPr lang="en-US" sz="2800" b="1" dirty="0"/>
              <a:t> for FETAC applicants, who are presenting with FETAC Level 5 awards in courses with modules RELATING in content to the course they are applying to.</a:t>
            </a:r>
            <a:endParaRPr lang="en-US" sz="2800" b="1" dirty="0">
              <a:cs typeface="Arial"/>
            </a:endParaRP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2000"/>
                                        <p:tgtEl>
                                          <p:spTgt spid="1249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fade">
                                      <p:cBhvr>
                                        <p:cTn id="12" dur="2000"/>
                                        <p:tgtEl>
                                          <p:spTgt spid="124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931">
                                            <p:txEl>
                                              <p:pRg st="1" end="1"/>
                                            </p:txEl>
                                          </p:spTgt>
                                        </p:tgtEl>
                                        <p:attrNameLst>
                                          <p:attrName>style.visibility</p:attrName>
                                        </p:attrNameLst>
                                      </p:cBhvr>
                                      <p:to>
                                        <p:strVal val="visible"/>
                                      </p:to>
                                    </p:set>
                                    <p:animEffect transition="in" filter="fade">
                                      <p:cBhvr>
                                        <p:cTn id="17" dur="1000">
                                          <p:stCondLst>
                                            <p:cond delay="0"/>
                                          </p:stCondLst>
                                        </p:cTn>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1" grpId="0" build="p"/>
      <p:bldP spid="124931" grpI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a:spLocks noGrp="1" noChangeArrowheads="1"/>
          </p:cNvSpPr>
          <p:nvPr>
            <p:ph type="ftr" sz="quarter" idx="10"/>
          </p:nvPr>
        </p:nvSpPr>
        <p:spPr/>
        <p:txBody>
          <a:bodyPr/>
          <a:lstStyle/>
          <a:p>
            <a:pPr>
              <a:defRPr/>
            </a:pPr>
            <a:r>
              <a:rPr lang="en-GB"/>
              <a:t>H.Fitzpatrick CAO 2021</a:t>
            </a:r>
            <a:endParaRPr lang="en-GB" dirty="0"/>
          </a:p>
        </p:txBody>
      </p:sp>
      <p:sp>
        <p:nvSpPr>
          <p:cNvPr id="4" name="Footer Placeholder 4"/>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a:effectLst>
                <a:outerShdw blurRad="38100" dist="38100" dir="2700000" algn="tl">
                  <a:srgbClr val="000000"/>
                </a:outerShdw>
              </a:effectLst>
            </a:endParaRPr>
          </a:p>
        </p:txBody>
      </p:sp>
      <p:sp>
        <p:nvSpPr>
          <p:cNvPr id="191490" name="Rectangle 2"/>
          <p:cNvSpPr>
            <a:spLocks noGrp="1" noChangeArrowheads="1"/>
          </p:cNvSpPr>
          <p:nvPr>
            <p:ph type="title"/>
          </p:nvPr>
        </p:nvSpPr>
        <p:spPr/>
        <p:txBody>
          <a:bodyPr/>
          <a:lstStyle/>
          <a:p>
            <a:pPr eaLnBrk="1" hangingPunct="1">
              <a:defRPr/>
            </a:pPr>
            <a:r>
              <a:rPr lang="en-GB" dirty="0">
                <a:solidFill>
                  <a:srgbClr val="CC3300"/>
                </a:solidFill>
              </a:rPr>
              <a:t>Quota System:</a:t>
            </a:r>
            <a:endParaRPr lang="en-US" dirty="0">
              <a:solidFill>
                <a:srgbClr val="CC3300"/>
              </a:solidFill>
            </a:endParaRPr>
          </a:p>
        </p:txBody>
      </p:sp>
      <p:sp>
        <p:nvSpPr>
          <p:cNvPr id="73733" name="Rectangle 3"/>
          <p:cNvSpPr>
            <a:spLocks noGrp="1" noChangeArrowheads="1"/>
          </p:cNvSpPr>
          <p:nvPr>
            <p:ph type="body" idx="1"/>
          </p:nvPr>
        </p:nvSpPr>
        <p:spPr/>
        <p:txBody>
          <a:bodyPr/>
          <a:lstStyle/>
          <a:p>
            <a:pPr eaLnBrk="1" hangingPunct="1">
              <a:lnSpc>
                <a:spcPct val="80000"/>
              </a:lnSpc>
            </a:pPr>
            <a:r>
              <a:rPr lang="en-US" dirty="0"/>
              <a:t>When quotas apply, FETAC applicants compete with other FETAC applicants for the places in question.</a:t>
            </a:r>
            <a:endParaRPr lang="en-US" dirty="0">
              <a:cs typeface="Arial"/>
            </a:endParaRPr>
          </a:p>
          <a:p>
            <a:pPr marL="0" indent="0">
              <a:lnSpc>
                <a:spcPct val="80000"/>
              </a:lnSpc>
              <a:buNone/>
            </a:pPr>
            <a:endParaRPr lang="en-US" dirty="0">
              <a:cs typeface="Arial"/>
            </a:endParaRPr>
          </a:p>
          <a:p>
            <a:pPr>
              <a:lnSpc>
                <a:spcPct val="80000"/>
              </a:lnSpc>
            </a:pPr>
            <a:r>
              <a:rPr lang="en-US" dirty="0">
                <a:cs typeface="Arial"/>
              </a:rPr>
              <a:t>Students must get certain grades in PLC </a:t>
            </a:r>
            <a:r>
              <a:rPr lang="en-US" dirty="0" err="1">
                <a:cs typeface="Arial"/>
              </a:rPr>
              <a:t>eg.</a:t>
            </a:r>
            <a:r>
              <a:rPr lang="en-US" dirty="0">
                <a:cs typeface="Arial"/>
              </a:rPr>
              <a:t> Distinctions in certain modules</a:t>
            </a:r>
          </a:p>
          <a:p>
            <a:pPr>
              <a:lnSpc>
                <a:spcPct val="80000"/>
              </a:lnSpc>
            </a:pPr>
            <a:endParaRPr lang="en-US" dirty="0"/>
          </a:p>
          <a:p>
            <a:pPr eaLnBrk="1" hangingPunct="1"/>
            <a:r>
              <a:rPr lang="en-GB" dirty="0"/>
              <a:t>This entry is can be very competitive and students are not guaranteed entry</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Grp="1" noChangeArrowheads="1"/>
          </p:cNvSpPr>
          <p:nvPr>
            <p:ph type="ftr" sz="quarter" idx="10"/>
          </p:nvPr>
        </p:nvSpPr>
        <p:spPr/>
        <p:txBody>
          <a:bodyPr/>
          <a:lstStyle/>
          <a:p>
            <a:pPr>
              <a:defRPr/>
            </a:pPr>
            <a:r>
              <a:rPr lang="en-GB"/>
              <a:t>H.Fitzpatrick CAO 2021</a:t>
            </a:r>
            <a:endParaRPr lang="en-GB" dirty="0"/>
          </a:p>
        </p:txBody>
      </p:sp>
      <p:sp>
        <p:nvSpPr>
          <p:cNvPr id="74755" name="Rectangle 2"/>
          <p:cNvSpPr>
            <a:spLocks noGrp="1" noChangeArrowheads="1"/>
          </p:cNvSpPr>
          <p:nvPr>
            <p:ph type="title"/>
          </p:nvPr>
        </p:nvSpPr>
        <p:spPr>
          <a:noFill/>
        </p:spPr>
        <p:txBody>
          <a:bodyPr/>
          <a:lstStyle/>
          <a:p>
            <a:r>
              <a:rPr lang="en-IE" dirty="0">
                <a:solidFill>
                  <a:srgbClr val="C00000"/>
                </a:solidFill>
                <a:effectLst/>
              </a:rPr>
              <a:t>2</a:t>
            </a:r>
            <a:r>
              <a:rPr lang="en-IE" b="1" dirty="0">
                <a:solidFill>
                  <a:srgbClr val="C00000"/>
                </a:solidFill>
                <a:effectLst/>
              </a:rPr>
              <a:t>. Points Scheme:</a:t>
            </a:r>
            <a:endParaRPr lang="en-GB" b="1" dirty="0">
              <a:solidFill>
                <a:srgbClr val="C00000"/>
              </a:solidFill>
              <a:effectLst/>
            </a:endParaRPr>
          </a:p>
        </p:txBody>
      </p:sp>
      <p:sp>
        <p:nvSpPr>
          <p:cNvPr id="74756" name="Rectangle 3"/>
          <p:cNvSpPr>
            <a:spLocks noGrp="1" noChangeArrowheads="1"/>
          </p:cNvSpPr>
          <p:nvPr>
            <p:ph type="body" idx="1"/>
          </p:nvPr>
        </p:nvSpPr>
        <p:spPr/>
        <p:txBody>
          <a:bodyPr/>
          <a:lstStyle/>
          <a:p>
            <a:r>
              <a:rPr lang="en-GB" sz="2800" b="1" dirty="0"/>
              <a:t>In this system PLC graduates compete for college places with Leaving Certificate students based on points. </a:t>
            </a:r>
          </a:p>
          <a:p>
            <a:r>
              <a:rPr lang="en-GB" sz="2800" b="1" dirty="0"/>
              <a:t>PLC students (level 5) students can achieve a maximum of 400 points. </a:t>
            </a:r>
          </a:p>
          <a:p>
            <a:r>
              <a:rPr lang="en-IE" sz="2800" b="1" dirty="0"/>
              <a:t>This system is used by the ITs NOT the universities</a:t>
            </a:r>
            <a:endParaRPr lang="en-GB" sz="2800" b="1" dirty="0"/>
          </a:p>
          <a:p>
            <a:r>
              <a:rPr lang="en-GB" sz="2800" b="1" dirty="0"/>
              <a:t>Application for these programmes is through the CAO system</a:t>
            </a:r>
            <a:endParaRPr lang="en-GB"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br>
              <a:rPr lang="en-GB" altLang="en-US" sz="4000" b="1">
                <a:solidFill>
                  <a:srgbClr val="FF0000"/>
                </a:solidFill>
              </a:rPr>
            </a:br>
            <a:r>
              <a:rPr lang="en-GB" altLang="en-US" sz="4000" b="1">
                <a:solidFill>
                  <a:srgbClr val="FF0000"/>
                </a:solidFill>
              </a:rPr>
              <a:t>4 Important things to understand when applying to the CAO:</a:t>
            </a:r>
            <a:br>
              <a:rPr lang="en-GB" altLang="en-US" sz="4000" b="1">
                <a:solidFill>
                  <a:srgbClr val="FF0000"/>
                </a:solidFill>
              </a:rPr>
            </a:br>
            <a:endParaRPr lang="en-US" altLang="en-US" sz="4000" b="1">
              <a:solidFill>
                <a:srgbClr val="FF0000"/>
              </a:solidFill>
            </a:endParaRPr>
          </a:p>
        </p:txBody>
      </p:sp>
      <p:sp>
        <p:nvSpPr>
          <p:cNvPr id="11267" name="Rectangle 3"/>
          <p:cNvSpPr>
            <a:spLocks noGrp="1" noChangeArrowheads="1"/>
          </p:cNvSpPr>
          <p:nvPr>
            <p:ph type="body" idx="1"/>
          </p:nvPr>
        </p:nvSpPr>
        <p:spPr>
          <a:xfrm>
            <a:off x="357188" y="1785938"/>
            <a:ext cx="8229600" cy="4495800"/>
          </a:xfrm>
        </p:spPr>
        <p:txBody>
          <a:bodyPr/>
          <a:lstStyle/>
          <a:p>
            <a:pPr eaLnBrk="1" hangingPunct="1">
              <a:lnSpc>
                <a:spcPct val="90000"/>
              </a:lnSpc>
              <a:buFont typeface="Wingdings" pitchFamily="2" charset="2"/>
              <a:buNone/>
            </a:pPr>
            <a:endParaRPr lang="en-GB" altLang="en-US" b="1" dirty="0">
              <a:solidFill>
                <a:srgbClr val="0033CC"/>
              </a:solidFill>
            </a:endParaRPr>
          </a:p>
          <a:p>
            <a:pPr eaLnBrk="1" hangingPunct="1">
              <a:lnSpc>
                <a:spcPct val="90000"/>
              </a:lnSpc>
              <a:buFont typeface="Wingdings" pitchFamily="2" charset="2"/>
              <a:buNone/>
            </a:pPr>
            <a:r>
              <a:rPr lang="en-GB" altLang="en-US" b="1" dirty="0">
                <a:solidFill>
                  <a:srgbClr val="000000"/>
                </a:solidFill>
              </a:rPr>
              <a:t>1. Matriculation and course requirements</a:t>
            </a:r>
            <a:endParaRPr lang="en-GB" altLang="en-US" b="1" dirty="0">
              <a:solidFill>
                <a:srgbClr val="FFFFFF"/>
              </a:solidFill>
            </a:endParaRPr>
          </a:p>
          <a:p>
            <a:pPr eaLnBrk="1" hangingPunct="1">
              <a:lnSpc>
                <a:spcPct val="90000"/>
              </a:lnSpc>
              <a:buNone/>
            </a:pPr>
            <a:endParaRPr lang="en-GB" altLang="en-US" b="1" dirty="0"/>
          </a:p>
          <a:p>
            <a:pPr eaLnBrk="1" hangingPunct="1">
              <a:lnSpc>
                <a:spcPct val="90000"/>
              </a:lnSpc>
              <a:buNone/>
            </a:pPr>
            <a:r>
              <a:rPr lang="en-GB" altLang="en-US" b="1" dirty="0"/>
              <a:t>2.  </a:t>
            </a:r>
            <a:r>
              <a:rPr lang="en-GB" altLang="en-US" b="1" dirty="0">
                <a:solidFill>
                  <a:srgbClr val="FFFFFF"/>
                </a:solidFill>
              </a:rPr>
              <a:t>Points system</a:t>
            </a:r>
            <a:endParaRPr lang="en-GB" altLang="en-US" b="1" dirty="0">
              <a:solidFill>
                <a:srgbClr val="000000"/>
              </a:solidFill>
            </a:endParaRPr>
          </a:p>
          <a:p>
            <a:pPr eaLnBrk="1" hangingPunct="1">
              <a:lnSpc>
                <a:spcPct val="90000"/>
              </a:lnSpc>
              <a:buFont typeface="Wingdings" pitchFamily="2" charset="2"/>
              <a:buChar char="Ø"/>
            </a:pPr>
            <a:endParaRPr lang="en-GB" altLang="en-US" b="1" dirty="0">
              <a:solidFill>
                <a:srgbClr val="FFFFFF"/>
              </a:solidFill>
            </a:endParaRPr>
          </a:p>
          <a:p>
            <a:pPr eaLnBrk="1" hangingPunct="1">
              <a:lnSpc>
                <a:spcPct val="90000"/>
              </a:lnSpc>
              <a:buFont typeface="Wingdings" pitchFamily="2" charset="2"/>
              <a:buNone/>
            </a:pPr>
            <a:r>
              <a:rPr lang="en-GB" altLang="en-US" b="1" dirty="0">
                <a:solidFill>
                  <a:srgbClr val="CC0066"/>
                </a:solidFill>
              </a:rPr>
              <a:t>3. Levels of Qualifications</a:t>
            </a:r>
          </a:p>
          <a:p>
            <a:pPr eaLnBrk="1" hangingPunct="1">
              <a:lnSpc>
                <a:spcPct val="90000"/>
              </a:lnSpc>
              <a:buFont typeface="Wingdings" pitchFamily="2" charset="2"/>
              <a:buNone/>
            </a:pPr>
            <a:endParaRPr lang="en-GB" altLang="en-US" b="1" dirty="0">
              <a:solidFill>
                <a:srgbClr val="CC0066"/>
              </a:solidFill>
            </a:endParaRPr>
          </a:p>
          <a:p>
            <a:pPr eaLnBrk="1" hangingPunct="1">
              <a:lnSpc>
                <a:spcPct val="90000"/>
              </a:lnSpc>
              <a:buFont typeface="Wingdings" pitchFamily="2" charset="2"/>
              <a:buNone/>
            </a:pPr>
            <a:r>
              <a:rPr lang="en-GB" altLang="en-US" b="1" dirty="0">
                <a:solidFill>
                  <a:srgbClr val="003300"/>
                </a:solidFill>
              </a:rPr>
              <a:t>4. Genuine Order of Preference</a:t>
            </a:r>
            <a:endParaRPr lang="en-GB" altLang="en-US" b="1" dirty="0">
              <a:solidFill>
                <a:srgbClr val="003300"/>
              </a:solidFill>
              <a:cs typeface="Arial"/>
            </a:endParaRPr>
          </a:p>
          <a:p>
            <a:pPr eaLnBrk="1" hangingPunct="1">
              <a:lnSpc>
                <a:spcPct val="90000"/>
              </a:lnSpc>
              <a:buFontTx/>
              <a:buNone/>
            </a:pPr>
            <a:endParaRPr lang="en-US" altLang="en-US" b="1" dirty="0">
              <a:solidFill>
                <a:srgbClr val="003300"/>
              </a:solidFil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eaLnBrk="1" hangingPunct="1">
              <a:defRPr/>
            </a:pPr>
            <a:r>
              <a:rPr lang="en-IE">
                <a:solidFill>
                  <a:srgbClr val="CC3300"/>
                </a:solidFill>
              </a:rPr>
              <a:t>NOTE:</a:t>
            </a:r>
            <a:endParaRPr lang="en-GB">
              <a:solidFill>
                <a:srgbClr val="CC3300"/>
              </a:solidFill>
            </a:endParaRPr>
          </a:p>
        </p:txBody>
      </p:sp>
      <p:sp>
        <p:nvSpPr>
          <p:cNvPr id="67587" name="Rectangle 3"/>
          <p:cNvSpPr>
            <a:spLocks noGrp="1" noChangeArrowheads="1"/>
          </p:cNvSpPr>
          <p:nvPr>
            <p:ph idx="4294967295"/>
          </p:nvPr>
        </p:nvSpPr>
        <p:spPr/>
        <p:txBody>
          <a:bodyPr/>
          <a:lstStyle/>
          <a:p>
            <a:pPr eaLnBrk="1" hangingPunct="1">
              <a:lnSpc>
                <a:spcPct val="90000"/>
              </a:lnSpc>
            </a:pPr>
            <a:endParaRPr lang="en-US" sz="2100"/>
          </a:p>
          <a:p>
            <a:pPr eaLnBrk="1" hangingPunct="1">
              <a:lnSpc>
                <a:spcPct val="90000"/>
              </a:lnSpc>
            </a:pPr>
            <a:endParaRPr lang="en-US" sz="2100"/>
          </a:p>
          <a:p>
            <a:pPr eaLnBrk="1" hangingPunct="1">
              <a:lnSpc>
                <a:spcPct val="90000"/>
              </a:lnSpc>
            </a:pPr>
            <a:r>
              <a:rPr lang="en-US" sz="2800" b="1" dirty="0"/>
              <a:t>Not all courses in the universities accept a FETAC qualification as an entry requirement </a:t>
            </a:r>
            <a:r>
              <a:rPr lang="en-US" sz="2800" b="1" dirty="0" err="1"/>
              <a:t>eg.</a:t>
            </a:r>
            <a:r>
              <a:rPr lang="en-US" sz="2800" b="1" dirty="0"/>
              <a:t> No FETAC entry for Medicine</a:t>
            </a:r>
            <a:endParaRPr lang="en-US" sz="2800" b="1" dirty="0">
              <a:cs typeface="Arial"/>
            </a:endParaRPr>
          </a:p>
          <a:p>
            <a:pPr eaLnBrk="1" hangingPunct="1">
              <a:lnSpc>
                <a:spcPct val="90000"/>
              </a:lnSpc>
            </a:pPr>
            <a:endParaRPr lang="en-US" sz="2800" b="1"/>
          </a:p>
          <a:p>
            <a:pPr eaLnBrk="1" hangingPunct="1">
              <a:lnSpc>
                <a:spcPct val="90000"/>
              </a:lnSpc>
            </a:pPr>
            <a:r>
              <a:rPr lang="en-US" sz="2800" b="1" dirty="0"/>
              <a:t>It is listed clearly in websites such as </a:t>
            </a:r>
            <a:r>
              <a:rPr lang="en-US" sz="2800" b="1" dirty="0" err="1"/>
              <a:t>Careersportal</a:t>
            </a:r>
            <a:r>
              <a:rPr lang="en-US" sz="2800" b="1" dirty="0"/>
              <a:t> or the prospectuses whether a FETAC entry route is available or not.</a:t>
            </a:r>
            <a:endParaRPr lang="en-US" sz="2800" b="1" dirty="0">
              <a:cs typeface="Arial"/>
            </a:endParaRPr>
          </a:p>
          <a:p>
            <a:pPr eaLnBrk="1" hangingPunct="1">
              <a:lnSpc>
                <a:spcPct val="90000"/>
              </a:lnSpc>
            </a:pPr>
            <a:endParaRPr lang="en-US" sz="2800" b="1"/>
          </a:p>
          <a:p>
            <a:pPr eaLnBrk="1" hangingPunct="1">
              <a:lnSpc>
                <a:spcPct val="90000"/>
              </a:lnSpc>
              <a:buFontTx/>
              <a:buNone/>
            </a:pPr>
            <a:endParaRPr lang="en-US" sz="2800" b="1"/>
          </a:p>
          <a:p>
            <a:pPr eaLnBrk="1" hangingPunct="1">
              <a:lnSpc>
                <a:spcPct val="90000"/>
              </a:lnSpc>
            </a:pPr>
            <a:endParaRPr lang="en-US" sz="2100"/>
          </a:p>
          <a:p>
            <a:pPr eaLnBrk="1" hangingPunct="1"/>
            <a:endParaRPr lang="en-GB"/>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fade">
                                      <p:cBhvr>
                                        <p:cTn id="12" dur="2000"/>
                                        <p:tgtEl>
                                          <p:spTgt spid="675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7">
                                            <p:txEl>
                                              <p:pRg st="4" end="4"/>
                                            </p:txEl>
                                          </p:spTgt>
                                        </p:tgtEl>
                                        <p:attrNameLst>
                                          <p:attrName>style.visibility</p:attrName>
                                        </p:attrNameLst>
                                      </p:cBhvr>
                                      <p:to>
                                        <p:strVal val="visible"/>
                                      </p:to>
                                    </p:set>
                                    <p:animEffect transition="in" filter="fade">
                                      <p:cBhvr>
                                        <p:cTn id="17" dur="2000"/>
                                        <p:tgtEl>
                                          <p:spTgt spid="67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67587" grpId="0" build="p"/>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eaLnBrk="1" hangingPunct="1">
              <a:defRPr/>
            </a:pPr>
            <a:r>
              <a:rPr lang="en-US">
                <a:solidFill>
                  <a:srgbClr val="FF0000"/>
                </a:solidFill>
              </a:rPr>
              <a:t>Examples of popular PLC colleges:</a:t>
            </a:r>
          </a:p>
        </p:txBody>
      </p:sp>
      <p:sp>
        <p:nvSpPr>
          <p:cNvPr id="68611" name="Rectangle 3"/>
          <p:cNvSpPr>
            <a:spLocks noGrp="1" noChangeArrowheads="1"/>
          </p:cNvSpPr>
          <p:nvPr>
            <p:ph idx="4294967295"/>
          </p:nvPr>
        </p:nvSpPr>
        <p:spPr/>
        <p:txBody>
          <a:bodyPr/>
          <a:lstStyle/>
          <a:p>
            <a:pPr eaLnBrk="1" hangingPunct="1"/>
            <a:endParaRPr lang="en-IE"/>
          </a:p>
          <a:p>
            <a:pPr eaLnBrk="1" hangingPunct="1">
              <a:buFontTx/>
              <a:buNone/>
            </a:pPr>
            <a:endParaRPr lang="en-IE"/>
          </a:p>
          <a:p>
            <a:pPr eaLnBrk="1" hangingPunct="1">
              <a:buFontTx/>
              <a:buNone/>
            </a:pPr>
            <a:endParaRPr lang="en-IE"/>
          </a:p>
        </p:txBody>
      </p:sp>
      <p:sp>
        <p:nvSpPr>
          <p:cNvPr id="76805" name="Rectangle 4"/>
          <p:cNvSpPr>
            <a:spLocks noChangeArrowheads="1"/>
          </p:cNvSpPr>
          <p:nvPr/>
        </p:nvSpPr>
        <p:spPr bwMode="auto">
          <a:xfrm>
            <a:off x="609600" y="1676400"/>
            <a:ext cx="7391400" cy="3924151"/>
          </a:xfrm>
          <a:prstGeom prst="rect">
            <a:avLst/>
          </a:prstGeom>
          <a:noFill/>
          <a:ln w="9525">
            <a:noFill/>
            <a:miter lim="800000"/>
            <a:headEnd/>
            <a:tailEnd/>
          </a:ln>
        </p:spPr>
        <p:txBody>
          <a:bodyPr anchor="t">
            <a:spAutoFit/>
          </a:bodyPr>
          <a:lstStyle/>
          <a:p>
            <a:pPr eaLnBrk="1" hangingPunct="1">
              <a:spcBef>
                <a:spcPct val="50000"/>
              </a:spcBef>
              <a:buClr>
                <a:schemeClr val="tx2"/>
              </a:buClr>
              <a:buSzPct val="70000"/>
              <a:buFont typeface="Wingdings" pitchFamily="2" charset="2"/>
              <a:buChar char="v"/>
            </a:pPr>
            <a:r>
              <a:rPr lang="en-IE" sz="3000" b="1" dirty="0"/>
              <a:t>Limerick College of Further Education</a:t>
            </a:r>
            <a:endParaRPr lang="en-IE" sz="3000" b="1" dirty="0">
              <a:cs typeface="Arial"/>
            </a:endParaRPr>
          </a:p>
          <a:p>
            <a:pPr eaLnBrk="1" hangingPunct="1">
              <a:spcBef>
                <a:spcPct val="50000"/>
              </a:spcBef>
              <a:buClr>
                <a:schemeClr val="tx2"/>
              </a:buClr>
              <a:buSzPct val="70000"/>
              <a:buFont typeface="Wingdings" pitchFamily="2" charset="2"/>
              <a:buChar char="v"/>
            </a:pPr>
            <a:r>
              <a:rPr lang="en-IE" sz="3000" b="1" dirty="0"/>
              <a:t>Central College Limerick</a:t>
            </a:r>
            <a:endParaRPr lang="en-IE" sz="3000" b="1" dirty="0">
              <a:cs typeface="Arial"/>
            </a:endParaRPr>
          </a:p>
          <a:p>
            <a:pPr eaLnBrk="1" hangingPunct="1">
              <a:spcBef>
                <a:spcPct val="50000"/>
              </a:spcBef>
              <a:buClr>
                <a:schemeClr val="tx2"/>
              </a:buClr>
              <a:buSzPct val="70000"/>
              <a:buFont typeface="Wingdings" pitchFamily="2" charset="2"/>
              <a:buChar char="v"/>
            </a:pPr>
            <a:r>
              <a:rPr lang="en-IE" sz="3000" b="1" dirty="0"/>
              <a:t>Galway Technical Institute</a:t>
            </a:r>
            <a:endParaRPr lang="en-IE" sz="3000" b="1" dirty="0">
              <a:cs typeface="Arial"/>
            </a:endParaRPr>
          </a:p>
          <a:p>
            <a:pPr eaLnBrk="1" hangingPunct="1">
              <a:spcBef>
                <a:spcPct val="50000"/>
              </a:spcBef>
              <a:buClr>
                <a:schemeClr val="tx2"/>
              </a:buClr>
              <a:buSzPct val="70000"/>
              <a:buFont typeface="Wingdings" pitchFamily="2" charset="2"/>
              <a:buChar char="v"/>
            </a:pPr>
            <a:r>
              <a:rPr lang="en-IE" sz="3000" b="1" dirty="0"/>
              <a:t>St Patrick’s Comp Shannon</a:t>
            </a:r>
            <a:endParaRPr lang="en-IE" sz="3000" b="1" dirty="0">
              <a:cs typeface="Arial"/>
            </a:endParaRPr>
          </a:p>
          <a:p>
            <a:pPr eaLnBrk="1" hangingPunct="1">
              <a:spcBef>
                <a:spcPct val="50000"/>
              </a:spcBef>
              <a:buClr>
                <a:schemeClr val="tx2"/>
              </a:buClr>
              <a:buSzPct val="70000"/>
              <a:buFont typeface="Wingdings" pitchFamily="2" charset="2"/>
              <a:buChar char="Ø"/>
            </a:pPr>
            <a:r>
              <a:rPr lang="en-IE" b="1" i="1" dirty="0"/>
              <a:t>Students apply directly to the COLLEGES for these places </a:t>
            </a:r>
            <a:r>
              <a:rPr lang="en-IE" b="1" i="1" u="sng" dirty="0"/>
              <a:t>not</a:t>
            </a:r>
            <a:r>
              <a:rPr lang="en-IE" b="1" i="1" dirty="0"/>
              <a:t> the CAO – applications open on college websites around Jan/Feb</a:t>
            </a:r>
            <a:endParaRPr lang="en-GB" b="1" i="1" dirty="0"/>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fade">
                                      <p:cBhvr>
                                        <p:cTn id="12" dur="20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68611"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Please Note:</a:t>
            </a:r>
          </a:p>
        </p:txBody>
      </p:sp>
      <p:sp>
        <p:nvSpPr>
          <p:cNvPr id="4" name="Content Placeholder 3"/>
          <p:cNvSpPr>
            <a:spLocks noGrp="1"/>
          </p:cNvSpPr>
          <p:nvPr>
            <p:ph idx="1"/>
          </p:nvPr>
        </p:nvSpPr>
        <p:spPr/>
        <p:txBody>
          <a:bodyPr/>
          <a:lstStyle/>
          <a:p>
            <a:r>
              <a:rPr lang="en-IE" dirty="0"/>
              <a:t>Students can apply for the CAO and a PLC/Apprenticeship/UK/Europe and then decide which they want in August when CAO offers are released</a:t>
            </a:r>
          </a:p>
          <a:p>
            <a:r>
              <a:rPr lang="en-IE" dirty="0"/>
              <a:t>Students can apply for a </a:t>
            </a:r>
            <a:r>
              <a:rPr lang="en-IE" dirty="0">
                <a:solidFill>
                  <a:srgbClr val="FF0000"/>
                </a:solidFill>
              </a:rPr>
              <a:t>deferral </a:t>
            </a:r>
            <a:r>
              <a:rPr lang="en-IE" dirty="0"/>
              <a:t>and spend a year doing a PLC to see if they are certain about their area of interest</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dirty="0">
                <a:solidFill>
                  <a:srgbClr val="FF0000"/>
                </a:solidFill>
              </a:rPr>
              <a:t>Other things to bear in mind..</a:t>
            </a:r>
          </a:p>
        </p:txBody>
      </p:sp>
      <p:sp>
        <p:nvSpPr>
          <p:cNvPr id="81923" name="Content Placeholder 3"/>
          <p:cNvSpPr>
            <a:spLocks noGrp="1"/>
          </p:cNvSpPr>
          <p:nvPr>
            <p:ph idx="1"/>
          </p:nvPr>
        </p:nvSpPr>
        <p:spPr/>
        <p:txBody>
          <a:bodyPr/>
          <a:lstStyle/>
          <a:p>
            <a:r>
              <a:rPr lang="en-IE" dirty="0"/>
              <a:t>An initiative is being launched to combat the alarming drop-out rates of across Ireland’s third-level institutions</a:t>
            </a:r>
          </a:p>
          <a:p>
            <a:r>
              <a:rPr lang="en-IE" dirty="0"/>
              <a:t>According to data from the HEA, a total of 6,414 (1 of 6 of all first years students) quit their college courses in 2017.</a:t>
            </a:r>
            <a:endParaRPr lang="en-IE" dirty="0">
              <a:cs typeface="Arial"/>
            </a:endParaRPr>
          </a:p>
          <a:p>
            <a:r>
              <a:rPr lang="en-IE" dirty="0"/>
              <a:t>Bulk of abandoned courses are in sectors like Science, Technology, Construction and Business.</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Drop-Out Rates:</a:t>
            </a:r>
          </a:p>
        </p:txBody>
      </p:sp>
      <p:sp>
        <p:nvSpPr>
          <p:cNvPr id="3" name="Content Placeholder 2"/>
          <p:cNvSpPr>
            <a:spLocks noGrp="1"/>
          </p:cNvSpPr>
          <p:nvPr>
            <p:ph idx="1"/>
          </p:nvPr>
        </p:nvSpPr>
        <p:spPr/>
        <p:txBody>
          <a:bodyPr/>
          <a:lstStyle/>
          <a:p>
            <a:r>
              <a:rPr lang="en-IE" sz="2800" b="1" dirty="0"/>
              <a:t>In general, university courses have the lowest drop-out rates (between 10 and 12 per cent), while they are about twice that in Institutes of Technology.</a:t>
            </a:r>
          </a:p>
          <a:p>
            <a:r>
              <a:rPr lang="en-IE" sz="2800" b="1" dirty="0"/>
              <a:t>The highest rates of non-progression are concentrated among higher certificate (level six) and ordinary degree (level seven) courses at institutes of technology, which typically require relatively low points in the Leaving Cert</a:t>
            </a:r>
            <a:endParaRPr lang="en-IE" sz="2800" b="1" dirty="0">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BC20-E26C-4403-9FB1-4AC782FBCADB}"/>
              </a:ext>
            </a:extLst>
          </p:cNvPr>
          <p:cNvSpPr>
            <a:spLocks noGrp="1"/>
          </p:cNvSpPr>
          <p:nvPr>
            <p:ph type="title"/>
          </p:nvPr>
        </p:nvSpPr>
        <p:spPr/>
        <p:txBody>
          <a:bodyPr/>
          <a:lstStyle/>
          <a:p>
            <a:r>
              <a:rPr lang="en-US" dirty="0">
                <a:cs typeface="Arial"/>
              </a:rPr>
              <a:t>Why are so many dropping out of college?</a:t>
            </a:r>
            <a:endParaRPr lang="en-US" dirty="0"/>
          </a:p>
        </p:txBody>
      </p:sp>
      <p:sp>
        <p:nvSpPr>
          <p:cNvPr id="3" name="Content Placeholder 2">
            <a:extLst>
              <a:ext uri="{FF2B5EF4-FFF2-40B4-BE49-F238E27FC236}">
                <a16:creationId xmlns:a16="http://schemas.microsoft.com/office/drawing/2014/main" id="{30981E4B-A0DC-4589-91EE-E366654E1CF6}"/>
              </a:ext>
            </a:extLst>
          </p:cNvPr>
          <p:cNvSpPr>
            <a:spLocks noGrp="1"/>
          </p:cNvSpPr>
          <p:nvPr>
            <p:ph idx="1"/>
          </p:nvPr>
        </p:nvSpPr>
        <p:spPr/>
        <p:txBody>
          <a:bodyPr/>
          <a:lstStyle/>
          <a:p>
            <a:r>
              <a:rPr lang="en-US" dirty="0">
                <a:cs typeface="Arial"/>
              </a:rPr>
              <a:t>Higher education institutions say moves towards broader entry – preventing students from having to decide, at an early stage, what specialism might suit them later in life – will help to ease pressure on students and reduce the drop-out rate.</a:t>
            </a:r>
            <a:endParaRPr lang="en-US" dirty="0"/>
          </a:p>
        </p:txBody>
      </p:sp>
      <p:sp>
        <p:nvSpPr>
          <p:cNvPr id="4" name="Footer Placeholder 3">
            <a:extLst>
              <a:ext uri="{FF2B5EF4-FFF2-40B4-BE49-F238E27FC236}">
                <a16:creationId xmlns:a16="http://schemas.microsoft.com/office/drawing/2014/main" id="{6B56A792-48EF-488B-A02B-AC6F21F40E84}"/>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30768495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What is the cost of college in Ireland?</a:t>
            </a:r>
          </a:p>
        </p:txBody>
      </p:sp>
      <p:sp>
        <p:nvSpPr>
          <p:cNvPr id="3" name="Content Placeholder 2"/>
          <p:cNvSpPr>
            <a:spLocks noGrp="1"/>
          </p:cNvSpPr>
          <p:nvPr>
            <p:ph idx="1"/>
          </p:nvPr>
        </p:nvSpPr>
        <p:spPr/>
        <p:txBody>
          <a:bodyPr/>
          <a:lstStyle/>
          <a:p>
            <a:r>
              <a:rPr lang="en-IE" dirty="0"/>
              <a:t>3,000 registration fee per year of college</a:t>
            </a:r>
          </a:p>
          <a:p>
            <a:r>
              <a:rPr lang="en-IE" dirty="0"/>
              <a:t>The Government pay a balance of approx. 4,500</a:t>
            </a:r>
          </a:p>
          <a:p>
            <a:endParaRPr lang="en-IE" dirty="0"/>
          </a:p>
          <a:p>
            <a:endParaRPr lang="en-IE" dirty="0"/>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IE" dirty="0">
                <a:solidFill>
                  <a:srgbClr val="FF0000"/>
                </a:solidFill>
              </a:rPr>
              <a:t>Something to note...</a:t>
            </a:r>
          </a:p>
        </p:txBody>
      </p:sp>
      <p:sp>
        <p:nvSpPr>
          <p:cNvPr id="82947" name="Content Placeholder 5"/>
          <p:cNvSpPr>
            <a:spLocks noGrp="1"/>
          </p:cNvSpPr>
          <p:nvPr>
            <p:ph idx="1"/>
          </p:nvPr>
        </p:nvSpPr>
        <p:spPr/>
        <p:txBody>
          <a:bodyPr/>
          <a:lstStyle/>
          <a:p>
            <a:r>
              <a:rPr lang="en-IE" dirty="0"/>
              <a:t>If you are very unhappy in your course you should drop out by the 30</a:t>
            </a:r>
            <a:r>
              <a:rPr lang="en-IE" baseline="30000" dirty="0"/>
              <a:t>th</a:t>
            </a:r>
            <a:r>
              <a:rPr lang="en-IE" dirty="0"/>
              <a:t> of Oct to protect free fees for the next year</a:t>
            </a:r>
          </a:p>
          <a:p>
            <a:r>
              <a:rPr lang="en-IE" dirty="0"/>
              <a:t>The next deadline should drop out by is 30</a:t>
            </a:r>
            <a:r>
              <a:rPr lang="en-IE" baseline="30000" dirty="0"/>
              <a:t>th</a:t>
            </a:r>
            <a:r>
              <a:rPr lang="en-IE" dirty="0"/>
              <a:t> Jan as will lose half fees </a:t>
            </a:r>
          </a:p>
          <a:p>
            <a:r>
              <a:rPr lang="en-IE" dirty="0"/>
              <a:t>If drop out after the 30</a:t>
            </a:r>
            <a:r>
              <a:rPr lang="en-IE" baseline="30000" dirty="0"/>
              <a:t>th</a:t>
            </a:r>
            <a:r>
              <a:rPr lang="en-IE" dirty="0"/>
              <a:t> of Feb will have to pay full fees if change a course the next year</a:t>
            </a:r>
          </a:p>
          <a:p>
            <a:endParaRPr lang="en-IE" dirty="0"/>
          </a:p>
          <a:p>
            <a:endParaRPr lang="en-IE" dirty="0"/>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rPr>
              <a:t>Best Careers List in Ireland</a:t>
            </a:r>
            <a:endParaRPr lang="en-IE" dirty="0">
              <a:solidFill>
                <a:srgbClr val="C00000"/>
              </a:solidFill>
              <a:cs typeface="Arial"/>
            </a:endParaRPr>
          </a:p>
        </p:txBody>
      </p:sp>
      <p:sp>
        <p:nvSpPr>
          <p:cNvPr id="3" name="Content Placeholder 2"/>
          <p:cNvSpPr>
            <a:spLocks noGrp="1"/>
          </p:cNvSpPr>
          <p:nvPr>
            <p:ph idx="1"/>
          </p:nvPr>
        </p:nvSpPr>
        <p:spPr/>
        <p:txBody>
          <a:bodyPr/>
          <a:lstStyle/>
          <a:p>
            <a:pPr marL="0" indent="0">
              <a:buNone/>
            </a:pPr>
            <a:endParaRPr lang="en-IE" dirty="0">
              <a:cs typeface="Arial"/>
            </a:endParaRPr>
          </a:p>
          <a:p>
            <a:r>
              <a:rPr lang="en-IE" dirty="0"/>
              <a:t>Finance and Accounting</a:t>
            </a:r>
          </a:p>
          <a:p>
            <a:r>
              <a:rPr lang="en-IE" dirty="0"/>
              <a:t>Mathematical/ Quantitative areas</a:t>
            </a:r>
          </a:p>
          <a:p>
            <a:r>
              <a:rPr lang="en-IE" dirty="0"/>
              <a:t>Science  - Pharmaceutical, biotechnology, medical device</a:t>
            </a:r>
          </a:p>
          <a:p>
            <a:r>
              <a:rPr lang="en-IE" dirty="0"/>
              <a:t>Engineering</a:t>
            </a:r>
          </a:p>
          <a:p>
            <a:r>
              <a:rPr lang="en-IE" dirty="0"/>
              <a:t>Technology</a:t>
            </a:r>
            <a:r>
              <a:rPr lang="en-IE" dirty="0">
                <a:cs typeface="Arial"/>
              </a:rPr>
              <a:t> and Computers</a:t>
            </a:r>
          </a:p>
          <a:p>
            <a:endParaRPr lang="en-IE" dirty="0"/>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10209882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Shift in the Job Market..</a:t>
            </a:r>
          </a:p>
        </p:txBody>
      </p:sp>
      <p:sp>
        <p:nvSpPr>
          <p:cNvPr id="3" name="Content Placeholder 2"/>
          <p:cNvSpPr>
            <a:spLocks noGrp="1"/>
          </p:cNvSpPr>
          <p:nvPr>
            <p:ph idx="1"/>
          </p:nvPr>
        </p:nvSpPr>
        <p:spPr/>
        <p:txBody>
          <a:bodyPr/>
          <a:lstStyle/>
          <a:p>
            <a:r>
              <a:rPr lang="en-IE" dirty="0"/>
              <a:t>Demand for students with transferable skills such as an ability to critically and logically think, to work in a multicultural environment, adaptability, communication etc</a:t>
            </a:r>
          </a:p>
          <a:p>
            <a:endParaRPr lang="en-IE" dirty="0"/>
          </a:p>
          <a:p>
            <a:endParaRPr lang="en-IE" dirty="0"/>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399993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54978" name="Rectangle 2"/>
          <p:cNvSpPr>
            <a:spLocks noGrp="1" noChangeArrowheads="1"/>
          </p:cNvSpPr>
          <p:nvPr>
            <p:ph type="title"/>
          </p:nvPr>
        </p:nvSpPr>
        <p:spPr/>
        <p:txBody>
          <a:bodyPr/>
          <a:lstStyle/>
          <a:p>
            <a:pPr eaLnBrk="1" hangingPunct="1">
              <a:defRPr/>
            </a:pPr>
            <a:r>
              <a:rPr lang="en-GB" altLang="en-US">
                <a:solidFill>
                  <a:srgbClr val="0C0E0C"/>
                </a:solidFill>
                <a:effectLst>
                  <a:outerShdw blurRad="38100" dist="38100" dir="2700000" algn="tl">
                    <a:srgbClr val="FFFFFF"/>
                  </a:outerShdw>
                </a:effectLst>
              </a:rPr>
              <a:t>First thing to understand..</a:t>
            </a:r>
            <a:endParaRPr lang="en-US" altLang="en-US">
              <a:solidFill>
                <a:srgbClr val="0C0E0C"/>
              </a:solidFill>
              <a:effectLst>
                <a:outerShdw blurRad="38100" dist="38100" dir="2700000" algn="tl">
                  <a:srgbClr val="FFFFFF"/>
                </a:outerShdw>
              </a:effectLst>
            </a:endParaRPr>
          </a:p>
        </p:txBody>
      </p:sp>
      <p:sp>
        <p:nvSpPr>
          <p:cNvPr id="12292" name="Rectangle 3"/>
          <p:cNvSpPr>
            <a:spLocks noGrp="1" noChangeArrowheads="1"/>
          </p:cNvSpPr>
          <p:nvPr>
            <p:ph type="body" idx="1"/>
          </p:nvPr>
        </p:nvSpPr>
        <p:spPr/>
        <p:txBody>
          <a:bodyPr/>
          <a:lstStyle/>
          <a:p>
            <a:pPr eaLnBrk="1" hangingPunct="1">
              <a:buFont typeface="Wingdings" pitchFamily="2" charset="2"/>
              <a:buNone/>
            </a:pPr>
            <a:r>
              <a:rPr lang="en-GB" altLang="en-US" b="1" dirty="0">
                <a:solidFill>
                  <a:srgbClr val="000000"/>
                </a:solidFill>
              </a:rPr>
              <a:t>1.Matriculation</a:t>
            </a:r>
          </a:p>
          <a:p>
            <a:pPr eaLnBrk="1" hangingPunct="1">
              <a:buFontTx/>
              <a:buNone/>
            </a:pPr>
            <a:endParaRPr lang="en-US" alt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Campus Accommodation</a:t>
            </a:r>
          </a:p>
        </p:txBody>
      </p:sp>
      <p:sp>
        <p:nvSpPr>
          <p:cNvPr id="3" name="Content Placeholder 2"/>
          <p:cNvSpPr>
            <a:spLocks noGrp="1"/>
          </p:cNvSpPr>
          <p:nvPr>
            <p:ph idx="1"/>
          </p:nvPr>
        </p:nvSpPr>
        <p:spPr/>
        <p:txBody>
          <a:bodyPr/>
          <a:lstStyle/>
          <a:p>
            <a:r>
              <a:rPr lang="en-IE" dirty="0"/>
              <a:t>Keep an eye on college websites to register for campus accommodation</a:t>
            </a:r>
          </a:p>
          <a:p>
            <a:r>
              <a:rPr lang="en-IE" dirty="0"/>
              <a:t>Dublin universities, UCC and NUIG particularly difficult to get accommodation so keep an eye on websites from Jan onwards</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solidFill>
                  <a:srgbClr val="FF0000"/>
                </a:solidFill>
              </a:rPr>
              <a:t>The CAO Book:</a:t>
            </a:r>
          </a:p>
        </p:txBody>
      </p:sp>
      <p:sp>
        <p:nvSpPr>
          <p:cNvPr id="83971" name="Content Placeholder 2"/>
          <p:cNvSpPr>
            <a:spLocks noGrp="1"/>
          </p:cNvSpPr>
          <p:nvPr>
            <p:ph idx="1"/>
          </p:nvPr>
        </p:nvSpPr>
        <p:spPr/>
        <p:txBody>
          <a:bodyPr/>
          <a:lstStyle/>
          <a:p>
            <a:r>
              <a:rPr lang="en-IE"/>
              <a:t>The CAO book has all relevant information about the Application process and has a list of all courses that are available.</a:t>
            </a:r>
          </a:p>
          <a:p>
            <a:r>
              <a:rPr lang="en-IE"/>
              <a:t>Careersportal.ie has a list of all courses that are available and also their points from last year</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122238"/>
            <a:ext cx="7543800" cy="1295400"/>
          </a:xfrm>
        </p:spPr>
        <p:txBody>
          <a:bodyPr lIns="0" tIns="0" rIns="0" bIns="0">
            <a:normAutofit/>
          </a:bodyPr>
          <a:lstStyle/>
          <a:p>
            <a:pPr eaLnBrk="1" hangingPunct="1">
              <a:defRPr/>
            </a:pPr>
            <a:r>
              <a:rPr lang="en-US" altLang="en-US" sz="3600" b="1">
                <a:solidFill>
                  <a:srgbClr val="CC3300"/>
                </a:solidFill>
              </a:rPr>
              <a:t>Remember!</a:t>
            </a:r>
          </a:p>
        </p:txBody>
      </p:sp>
      <p:sp>
        <p:nvSpPr>
          <p:cNvPr id="70660" name="Rectangle 3"/>
          <p:cNvSpPr>
            <a:spLocks noGrp="1" noChangeArrowheads="1"/>
          </p:cNvSpPr>
          <p:nvPr>
            <p:ph type="body" idx="4294967295"/>
          </p:nvPr>
        </p:nvSpPr>
        <p:spPr>
          <a:xfrm>
            <a:off x="0" y="1196975"/>
            <a:ext cx="8893175" cy="4933950"/>
          </a:xfrm>
        </p:spPr>
        <p:txBody>
          <a:bodyPr lIns="0" tIns="0" rIns="0" bIns="0"/>
          <a:lstStyle/>
          <a:p>
            <a:pPr marL="333375" indent="-333375" defTabSz="449263" eaLnBrk="1" hangingPunct="1">
              <a:buFontTx/>
              <a:buNone/>
            </a:pPr>
            <a:r>
              <a:rPr lang="en-US" altLang="en-US"/>
              <a:t>It is important that the student is around for the time immediately after the Leaving Certificate results in order to take care of the following:</a:t>
            </a:r>
          </a:p>
          <a:p>
            <a:pPr marL="333375" indent="-333375" defTabSz="449263" eaLnBrk="1" hangingPunct="1">
              <a:buFont typeface="Wingdings" pitchFamily="2" charset="2"/>
              <a:buChar char="Ø"/>
            </a:pPr>
            <a:r>
              <a:rPr lang="en-US" altLang="en-US"/>
              <a:t>accepting their offer</a:t>
            </a:r>
          </a:p>
          <a:p>
            <a:pPr marL="333375" indent="-333375" defTabSz="449263" eaLnBrk="1" hangingPunct="1">
              <a:buFont typeface="Wingdings" pitchFamily="2" charset="2"/>
              <a:buChar char="Ø"/>
            </a:pPr>
            <a:r>
              <a:rPr lang="en-US" altLang="en-US"/>
              <a:t>Viewing of scripts if necessary</a:t>
            </a:r>
          </a:p>
          <a:p>
            <a:pPr marL="333375" indent="-333375" defTabSz="449263" eaLnBrk="1" hangingPunct="1">
              <a:buFont typeface="Wingdings" pitchFamily="2" charset="2"/>
              <a:buChar char="Ø"/>
            </a:pPr>
            <a:r>
              <a:rPr lang="en-US" altLang="en-US"/>
              <a:t>Deciding on getting paper rechecked </a:t>
            </a:r>
          </a:p>
        </p:txBody>
      </p:sp>
      <p:sp>
        <p:nvSpPr>
          <p:cNvPr id="6" name="Footer Placeholder 5"/>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60">
                                            <p:txEl>
                                              <p:pRg st="0" end="0"/>
                                            </p:txEl>
                                          </p:spTgt>
                                        </p:tgtEl>
                                        <p:attrNameLst>
                                          <p:attrName>style.visibility</p:attrName>
                                        </p:attrNameLst>
                                      </p:cBhvr>
                                      <p:to>
                                        <p:strVal val="visible"/>
                                      </p:to>
                                    </p:set>
                                    <p:animEffect transition="in" filter="fade">
                                      <p:cBhvr>
                                        <p:cTn id="12" dur="2000"/>
                                        <p:tgtEl>
                                          <p:spTgt spid="706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60">
                                            <p:txEl>
                                              <p:pRg st="1" end="1"/>
                                            </p:txEl>
                                          </p:spTgt>
                                        </p:tgtEl>
                                        <p:attrNameLst>
                                          <p:attrName>style.visibility</p:attrName>
                                        </p:attrNameLst>
                                      </p:cBhvr>
                                      <p:to>
                                        <p:strVal val="visible"/>
                                      </p:to>
                                    </p:set>
                                    <p:animEffect transition="in" filter="fade">
                                      <p:cBhvr>
                                        <p:cTn id="17" dur="2000"/>
                                        <p:tgtEl>
                                          <p:spTgt spid="706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60">
                                            <p:txEl>
                                              <p:pRg st="2" end="2"/>
                                            </p:txEl>
                                          </p:spTgt>
                                        </p:tgtEl>
                                        <p:attrNameLst>
                                          <p:attrName>style.visibility</p:attrName>
                                        </p:attrNameLst>
                                      </p:cBhvr>
                                      <p:to>
                                        <p:strVal val="visible"/>
                                      </p:to>
                                    </p:set>
                                    <p:animEffect transition="in" filter="fade">
                                      <p:cBhvr>
                                        <p:cTn id="22" dur="2000"/>
                                        <p:tgtEl>
                                          <p:spTgt spid="706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60">
                                            <p:txEl>
                                              <p:pRg st="3" end="3"/>
                                            </p:txEl>
                                          </p:spTgt>
                                        </p:tgtEl>
                                        <p:attrNameLst>
                                          <p:attrName>style.visibility</p:attrName>
                                        </p:attrNameLst>
                                      </p:cBhvr>
                                      <p:to>
                                        <p:strVal val="visible"/>
                                      </p:to>
                                    </p:set>
                                    <p:animEffect transition="in" filter="fade">
                                      <p:cBhvr>
                                        <p:cTn id="27" dur="2000"/>
                                        <p:tgtEl>
                                          <p:spTgt spid="706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70660"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What help do students get?</a:t>
            </a:r>
          </a:p>
        </p:txBody>
      </p:sp>
      <p:sp>
        <p:nvSpPr>
          <p:cNvPr id="4" name="Content Placeholder 3"/>
          <p:cNvSpPr>
            <a:spLocks noGrp="1"/>
          </p:cNvSpPr>
          <p:nvPr>
            <p:ph idx="1"/>
          </p:nvPr>
        </p:nvSpPr>
        <p:spPr>
          <a:xfrm>
            <a:off x="347392" y="887294"/>
            <a:ext cx="8229600" cy="4899248"/>
          </a:xfrm>
        </p:spPr>
        <p:txBody>
          <a:bodyPr/>
          <a:lstStyle/>
          <a:p>
            <a:endParaRPr lang="en-IE" sz="2400" b="1" dirty="0"/>
          </a:p>
          <a:p>
            <a:r>
              <a:rPr lang="en-IE" sz="2400" b="1" dirty="0"/>
              <a:t>Specific classes throughout the year – on during Religion</a:t>
            </a:r>
            <a:endParaRPr lang="en-IE" sz="2400" b="1">
              <a:cs typeface="Arial"/>
            </a:endParaRPr>
          </a:p>
          <a:p>
            <a:r>
              <a:rPr lang="en-IE" sz="2400" b="1" dirty="0"/>
              <a:t>Scheduled individual appointment with </a:t>
            </a:r>
            <a:r>
              <a:rPr lang="en-IE" sz="2400" b="1" dirty="0" err="1"/>
              <a:t>Ms.Fitzpatrick</a:t>
            </a:r>
            <a:endParaRPr lang="en-IE" sz="2400" b="1" dirty="0">
              <a:cs typeface="Arial"/>
            </a:endParaRPr>
          </a:p>
          <a:p>
            <a:r>
              <a:rPr lang="en-IE" sz="2400" b="1" dirty="0">
                <a:cs typeface="Arial"/>
              </a:rPr>
              <a:t>Can attend different talks – students sign up for any Talks of interest </a:t>
            </a:r>
            <a:r>
              <a:rPr lang="en-IE" sz="2400" b="1" dirty="0" err="1">
                <a:cs typeface="Arial"/>
              </a:rPr>
              <a:t>eg</a:t>
            </a:r>
            <a:r>
              <a:rPr lang="en-IE" sz="2400" b="1" dirty="0">
                <a:cs typeface="Arial"/>
              </a:rPr>
              <a:t> Hotel Management, Arts, Primary Teaching, GMIT and Science in UL next </a:t>
            </a:r>
            <a:r>
              <a:rPr lang="en-IE" sz="2400" b="1" dirty="0" err="1">
                <a:cs typeface="Arial"/>
              </a:rPr>
              <a:t>weweketc</a:t>
            </a:r>
            <a:endParaRPr lang="en-IE" sz="2400" b="1" dirty="0">
              <a:cs typeface="Arial"/>
            </a:endParaRPr>
          </a:p>
          <a:p>
            <a:r>
              <a:rPr lang="en-IE" sz="2400" b="1" dirty="0"/>
              <a:t>Familiar with websites such as </a:t>
            </a:r>
            <a:r>
              <a:rPr lang="en-IE" sz="2400" b="1" dirty="0" err="1"/>
              <a:t>Careersportal</a:t>
            </a:r>
            <a:r>
              <a:rPr lang="en-IE" sz="2400" b="1" dirty="0"/>
              <a:t> etc. (Careers module in LC1 for 8 weeks)</a:t>
            </a:r>
            <a:endParaRPr lang="en-IE" sz="2400" b="1" dirty="0">
              <a:cs typeface="Arial"/>
            </a:endParaRPr>
          </a:p>
          <a:p>
            <a:r>
              <a:rPr lang="en-IE" sz="2400" b="1" dirty="0">
                <a:cs typeface="Arial"/>
              </a:rPr>
              <a:t>Parents are welcome to make an appointment if need to discuss something in detail</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Useful websites:</a:t>
            </a:r>
          </a:p>
        </p:txBody>
      </p:sp>
      <p:sp>
        <p:nvSpPr>
          <p:cNvPr id="84995" name="Content Placeholder 2"/>
          <p:cNvSpPr>
            <a:spLocks noGrp="1"/>
          </p:cNvSpPr>
          <p:nvPr>
            <p:ph idx="1"/>
          </p:nvPr>
        </p:nvSpPr>
        <p:spPr/>
        <p:txBody>
          <a:bodyPr/>
          <a:lstStyle/>
          <a:p>
            <a:r>
              <a:rPr lang="en-IE" dirty="0">
                <a:solidFill>
                  <a:srgbClr val="C00000"/>
                </a:solidFill>
              </a:rPr>
              <a:t>www.cao.ie</a:t>
            </a:r>
            <a:endParaRPr lang="en-IE">
              <a:solidFill>
                <a:srgbClr val="C00000"/>
              </a:solidFill>
              <a:cs typeface="Arial"/>
            </a:endParaRPr>
          </a:p>
          <a:p>
            <a:r>
              <a:rPr lang="en-IE" dirty="0">
                <a:solidFill>
                  <a:srgbClr val="C00000"/>
                </a:solidFill>
              </a:rPr>
              <a:t>www.ucas.com</a:t>
            </a:r>
            <a:endParaRPr lang="en-IE">
              <a:solidFill>
                <a:srgbClr val="C00000"/>
              </a:solidFill>
              <a:cs typeface="Arial"/>
            </a:endParaRPr>
          </a:p>
          <a:p>
            <a:r>
              <a:rPr lang="en-IE" dirty="0">
                <a:solidFill>
                  <a:srgbClr val="C00000"/>
                </a:solidFill>
              </a:rPr>
              <a:t>www.eunicas.com</a:t>
            </a:r>
            <a:endParaRPr lang="en-IE">
              <a:solidFill>
                <a:srgbClr val="C00000"/>
              </a:solidFill>
              <a:cs typeface="Arial"/>
            </a:endParaRPr>
          </a:p>
          <a:p>
            <a:r>
              <a:rPr lang="en-IE" dirty="0">
                <a:solidFill>
                  <a:srgbClr val="C00000"/>
                </a:solidFill>
              </a:rPr>
              <a:t>www.careersportal.ie</a:t>
            </a:r>
            <a:endParaRPr lang="en-IE">
              <a:solidFill>
                <a:srgbClr val="C00000"/>
              </a:solidFill>
              <a:cs typeface="Arial"/>
            </a:endParaRPr>
          </a:p>
          <a:p>
            <a:r>
              <a:rPr lang="en-IE" dirty="0">
                <a:solidFill>
                  <a:srgbClr val="C00000"/>
                </a:solidFill>
              </a:rPr>
              <a:t>www.gradireland.ie</a:t>
            </a:r>
            <a:endParaRPr lang="en-IE">
              <a:solidFill>
                <a:srgbClr val="C00000"/>
              </a:solidFill>
              <a:cs typeface="Arial"/>
            </a:endParaRPr>
          </a:p>
          <a:p>
            <a:r>
              <a:rPr lang="en-IE" u="sng" dirty="0">
                <a:solidFill>
                  <a:srgbClr val="C00000"/>
                </a:solidFill>
                <a:cs typeface="Arial"/>
              </a:rPr>
              <a:t>www.apprenticeship.ie</a:t>
            </a:r>
          </a:p>
          <a:p>
            <a:endParaRPr lang="en-IE" dirty="0">
              <a:solidFill>
                <a:srgbClr val="FF0000"/>
              </a:solidFill>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B7C0-AF80-4E18-A62F-4A4C5B763B12}"/>
              </a:ext>
            </a:extLst>
          </p:cNvPr>
          <p:cNvSpPr>
            <a:spLocks noGrp="1"/>
          </p:cNvSpPr>
          <p:nvPr>
            <p:ph type="title"/>
          </p:nvPr>
        </p:nvSpPr>
        <p:spPr/>
        <p:txBody>
          <a:bodyPr/>
          <a:lstStyle/>
          <a:p>
            <a:r>
              <a:rPr lang="en-GB" dirty="0"/>
              <a:t>Useful Videos:</a:t>
            </a:r>
          </a:p>
        </p:txBody>
      </p:sp>
      <p:sp>
        <p:nvSpPr>
          <p:cNvPr id="3" name="Content Placeholder 2">
            <a:extLst>
              <a:ext uri="{FF2B5EF4-FFF2-40B4-BE49-F238E27FC236}">
                <a16:creationId xmlns:a16="http://schemas.microsoft.com/office/drawing/2014/main" id="{E0008C8C-81F8-4F31-8891-5DB68A4C9F46}"/>
              </a:ext>
            </a:extLst>
          </p:cNvPr>
          <p:cNvSpPr>
            <a:spLocks noGrp="1"/>
          </p:cNvSpPr>
          <p:nvPr>
            <p:ph idx="1"/>
          </p:nvPr>
        </p:nvSpPr>
        <p:spPr/>
        <p:txBody>
          <a:bodyPr/>
          <a:lstStyle/>
          <a:p>
            <a:r>
              <a:rPr lang="en-GB" dirty="0"/>
              <a:t>There are some useful videos uploaded to the School Website to give further information including How the CAO Works, How to use CAO Change of Mind, Understanding the Statement of Application</a:t>
            </a:r>
          </a:p>
        </p:txBody>
      </p:sp>
      <p:sp>
        <p:nvSpPr>
          <p:cNvPr id="4" name="Footer Placeholder 3">
            <a:extLst>
              <a:ext uri="{FF2B5EF4-FFF2-40B4-BE49-F238E27FC236}">
                <a16:creationId xmlns:a16="http://schemas.microsoft.com/office/drawing/2014/main" id="{DA00EF0B-3A55-4946-87BC-C818DD8B6499}"/>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0097373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48"/>
            <a:ext cx="8229600" cy="1143000"/>
          </a:xfrm>
        </p:spPr>
        <p:txBody>
          <a:bodyPr/>
          <a:lstStyle/>
          <a:p>
            <a:pPr>
              <a:defRPr/>
            </a:pPr>
            <a:r>
              <a:rPr lang="en-IE" dirty="0"/>
              <a:t>Thank You for listening!</a:t>
            </a:r>
          </a:p>
        </p:txBody>
      </p:sp>
      <p:sp>
        <p:nvSpPr>
          <p:cNvPr id="86019" name="Content Placeholder 2"/>
          <p:cNvSpPr>
            <a:spLocks noGrp="1"/>
          </p:cNvSpPr>
          <p:nvPr>
            <p:ph idx="1"/>
          </p:nvPr>
        </p:nvSpPr>
        <p:spPr/>
        <p:txBody>
          <a:bodyPr/>
          <a:lstStyle/>
          <a:p>
            <a:pPr>
              <a:buFontTx/>
              <a:buNone/>
            </a:pPr>
            <a:r>
              <a:rPr lang="en-IE" dirty="0"/>
              <a:t>If still feeling confused </a:t>
            </a:r>
            <a:r>
              <a:rPr lang="en-IE" dirty="0" err="1"/>
              <a:t>powerpoint</a:t>
            </a:r>
            <a:r>
              <a:rPr lang="en-IE" dirty="0"/>
              <a:t> will be available to look over on the Guidance section on the  </a:t>
            </a:r>
            <a:r>
              <a:rPr lang="en-IE" dirty="0" err="1"/>
              <a:t>St.Caimin’s</a:t>
            </a:r>
            <a:r>
              <a:rPr lang="en-IE" dirty="0"/>
              <a:t> website!</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pic>
        <p:nvPicPr>
          <p:cNvPr id="86021" name="Picture 2" descr="Image result for picture of confused baby"/>
          <p:cNvPicPr>
            <a:picLocks noChangeAspect="1" noChangeArrowheads="1"/>
          </p:cNvPicPr>
          <p:nvPr/>
        </p:nvPicPr>
        <p:blipFill>
          <a:blip r:embed="rId2" cstate="print"/>
          <a:srcRect/>
          <a:stretch>
            <a:fillRect/>
          </a:stretch>
        </p:blipFill>
        <p:spPr bwMode="auto">
          <a:xfrm>
            <a:off x="2428860" y="3643314"/>
            <a:ext cx="4048125" cy="26876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a:off x="0" y="228600"/>
            <a:ext cx="9144000" cy="838200"/>
          </a:xfrm>
        </p:spPr>
        <p:txBody>
          <a:bodyPr/>
          <a:lstStyle/>
          <a:p>
            <a:pPr eaLnBrk="1" hangingPunct="1">
              <a:defRPr/>
            </a:pPr>
            <a:r>
              <a:rPr lang="en-GB" altLang="en-US" b="1" dirty="0">
                <a:solidFill>
                  <a:srgbClr val="0033CC"/>
                </a:solidFill>
              </a:rPr>
              <a:t>Matriculation:</a:t>
            </a:r>
          </a:p>
        </p:txBody>
      </p:sp>
      <p:sp>
        <p:nvSpPr>
          <p:cNvPr id="19460" name="Rectangle 3"/>
          <p:cNvSpPr>
            <a:spLocks noGrp="1" noChangeArrowheads="1"/>
          </p:cNvSpPr>
          <p:nvPr>
            <p:ph type="body" idx="4294967295"/>
          </p:nvPr>
        </p:nvSpPr>
        <p:spPr>
          <a:xfrm>
            <a:off x="0" y="1628775"/>
            <a:ext cx="8218488" cy="3671888"/>
          </a:xfrm>
        </p:spPr>
        <p:txBody>
          <a:bodyPr/>
          <a:lstStyle/>
          <a:p>
            <a:pPr eaLnBrk="1" hangingPunct="1">
              <a:lnSpc>
                <a:spcPct val="120000"/>
              </a:lnSpc>
            </a:pPr>
            <a:endParaRPr lang="en-GB" altLang="en-US" sz="2400" dirty="0"/>
          </a:p>
          <a:p>
            <a:pPr eaLnBrk="1" hangingPunct="1">
              <a:lnSpc>
                <a:spcPct val="90000"/>
              </a:lnSpc>
            </a:pPr>
            <a:r>
              <a:rPr lang="en-IE" altLang="en-US" sz="2400" b="1" dirty="0"/>
              <a:t>To </a:t>
            </a:r>
            <a:r>
              <a:rPr lang="en-IE" altLang="en-US" sz="2400" b="1" dirty="0">
                <a:solidFill>
                  <a:srgbClr val="000000"/>
                </a:solidFill>
              </a:rPr>
              <a:t>matriculate</a:t>
            </a:r>
            <a:r>
              <a:rPr lang="en-IE" altLang="en-US" sz="2400" b="1" dirty="0">
                <a:solidFill>
                  <a:srgbClr val="FF0000"/>
                </a:solidFill>
              </a:rPr>
              <a:t> </a:t>
            </a:r>
            <a:r>
              <a:rPr lang="en-IE" altLang="en-US" sz="2400" b="1" dirty="0"/>
              <a:t>for a college means to have the </a:t>
            </a:r>
            <a:r>
              <a:rPr lang="en-IE" altLang="en-US" sz="2400" b="1" dirty="0">
                <a:solidFill>
                  <a:srgbClr val="000000"/>
                </a:solidFill>
              </a:rPr>
              <a:t>basic requirements for entry. </a:t>
            </a:r>
          </a:p>
          <a:p>
            <a:pPr eaLnBrk="1" hangingPunct="1">
              <a:lnSpc>
                <a:spcPct val="90000"/>
              </a:lnSpc>
              <a:buFontTx/>
              <a:buNone/>
            </a:pPr>
            <a:r>
              <a:rPr lang="en-IE" altLang="en-US" sz="2400" b="1" dirty="0"/>
              <a:t>   		</a:t>
            </a:r>
            <a:r>
              <a:rPr lang="en-IE" altLang="en-US" sz="2400" b="1" dirty="0">
                <a:solidFill>
                  <a:srgbClr val="003300"/>
                </a:solidFill>
              </a:rPr>
              <a:t>It has nothing to do with points.</a:t>
            </a:r>
          </a:p>
          <a:p>
            <a:pPr eaLnBrk="1" hangingPunct="1">
              <a:lnSpc>
                <a:spcPct val="90000"/>
              </a:lnSpc>
              <a:buFontTx/>
              <a:buNone/>
            </a:pPr>
            <a:endParaRPr lang="en-GB" altLang="en-US" sz="2400" b="1" dirty="0">
              <a:solidFill>
                <a:srgbClr val="003300"/>
              </a:solidFill>
            </a:endParaRPr>
          </a:p>
          <a:p>
            <a:pPr eaLnBrk="1" hangingPunct="1">
              <a:lnSpc>
                <a:spcPct val="120000"/>
              </a:lnSpc>
              <a:buFont typeface="Wingdings" pitchFamily="2" charset="2"/>
              <a:buChar char="v"/>
            </a:pPr>
            <a:r>
              <a:rPr lang="en-GB" altLang="en-US" sz="2400" b="1" dirty="0">
                <a:solidFill>
                  <a:srgbClr val="003300"/>
                </a:solidFill>
              </a:rPr>
              <a:t>According to the CAO on average over 2,000 students waste course choices as they do not matriculate for courses they applied to.</a:t>
            </a:r>
          </a:p>
        </p:txBody>
      </p:sp>
      <p:sp>
        <p:nvSpPr>
          <p:cNvPr id="5" name="Footer Placeholder 4"/>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20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fade">
                                      <p:cBhvr>
                                        <p:cTn id="12" dur="2000"/>
                                        <p:tgtEl>
                                          <p:spTgt spid="19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fade">
                                      <p:cBhvr>
                                        <p:cTn id="17" dur="2000"/>
                                        <p:tgtEl>
                                          <p:spTgt spid="194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0">
                                            <p:txEl>
                                              <p:pRg st="4" end="4"/>
                                            </p:txEl>
                                          </p:spTgt>
                                        </p:tgtEl>
                                        <p:attrNameLst>
                                          <p:attrName>style.visibility</p:attrName>
                                        </p:attrNameLst>
                                      </p:cBhvr>
                                      <p:to>
                                        <p:strVal val="visible"/>
                                      </p:to>
                                    </p:set>
                                    <p:animEffect transition="in" filter="fade">
                                      <p:cBhvr>
                                        <p:cTn id="22" dur="2000"/>
                                        <p:tgtEl>
                                          <p:spTgt spid="194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1946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dirty="0"/>
              <a:t>Basic College Matriculation:</a:t>
            </a:r>
          </a:p>
        </p:txBody>
      </p:sp>
      <p:graphicFrame>
        <p:nvGraphicFramePr>
          <p:cNvPr id="5" name="Content Placeholder 4"/>
          <p:cNvGraphicFramePr>
            <a:graphicFrameLocks noGrp="1"/>
          </p:cNvGraphicFramePr>
          <p:nvPr>
            <p:ph idx="1"/>
          </p:nvPr>
        </p:nvGraphicFramePr>
        <p:xfrm>
          <a:off x="457200" y="1600200"/>
          <a:ext cx="8229600" cy="2194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IE" dirty="0"/>
                        <a:t>2018 Matriculation Requirements:</a:t>
                      </a:r>
                    </a:p>
                    <a:p>
                      <a:endParaRPr lang="en-IE" dirty="0"/>
                    </a:p>
                  </a:txBody>
                  <a:tcPr/>
                </a:tc>
                <a:tc>
                  <a:txBody>
                    <a:bodyPr/>
                    <a:lstStyle/>
                    <a:p>
                      <a:r>
                        <a:rPr lang="en-IE" dirty="0"/>
                        <a:t>Pre-2018 </a:t>
                      </a:r>
                      <a:r>
                        <a:rPr lang="en-IE" dirty="0" err="1"/>
                        <a:t>Matric</a:t>
                      </a:r>
                      <a:r>
                        <a:rPr lang="en-IE" baseline="0" dirty="0"/>
                        <a:t> Requirements:</a:t>
                      </a:r>
                      <a:endParaRPr lang="en-IE" dirty="0"/>
                    </a:p>
                  </a:txBody>
                  <a:tcPr/>
                </a:tc>
                <a:extLst>
                  <a:ext uri="{0D108BD9-81ED-4DB2-BD59-A6C34878D82A}">
                    <a16:rowId xmlns:a16="http://schemas.microsoft.com/office/drawing/2014/main" val="10000"/>
                  </a:ext>
                </a:extLst>
              </a:tr>
              <a:tr h="370840">
                <a:tc>
                  <a:txBody>
                    <a:bodyPr/>
                    <a:lstStyle/>
                    <a:p>
                      <a:r>
                        <a:rPr lang="en-IE" dirty="0"/>
                        <a:t>Level 8 degrees: 2H5 and 4 O6/H7 grades</a:t>
                      </a:r>
                    </a:p>
                    <a:p>
                      <a:endParaRPr lang="en-IE" dirty="0"/>
                    </a:p>
                  </a:txBody>
                  <a:tcPr/>
                </a:tc>
                <a:tc>
                  <a:txBody>
                    <a:bodyPr/>
                    <a:lstStyle/>
                    <a:p>
                      <a:r>
                        <a:rPr lang="en-IE" dirty="0"/>
                        <a:t>2HD1 and 4 OD3</a:t>
                      </a:r>
                    </a:p>
                  </a:txBody>
                  <a:tcPr/>
                </a:tc>
                <a:extLst>
                  <a:ext uri="{0D108BD9-81ED-4DB2-BD59-A6C34878D82A}">
                    <a16:rowId xmlns:a16="http://schemas.microsoft.com/office/drawing/2014/main" val="10001"/>
                  </a:ext>
                </a:extLst>
              </a:tr>
              <a:tr h="370840">
                <a:tc>
                  <a:txBody>
                    <a:bodyPr/>
                    <a:lstStyle/>
                    <a:p>
                      <a:endParaRPr lang="en-IE" dirty="0"/>
                    </a:p>
                    <a:p>
                      <a:r>
                        <a:rPr lang="en-IE" dirty="0"/>
                        <a:t>Level 6 and 7: 5 O6/H7 grades</a:t>
                      </a:r>
                    </a:p>
                  </a:txBody>
                  <a:tcPr/>
                </a:tc>
                <a:tc>
                  <a:txBody>
                    <a:bodyPr/>
                    <a:lstStyle/>
                    <a:p>
                      <a:endParaRPr lang="en-IE" dirty="0"/>
                    </a:p>
                    <a:p>
                      <a:r>
                        <a:rPr lang="en-IE" dirty="0"/>
                        <a:t>5 OD3</a:t>
                      </a:r>
                    </a:p>
                  </a:txBody>
                  <a:tcPr/>
                </a:tc>
                <a:extLst>
                  <a:ext uri="{0D108BD9-81ED-4DB2-BD59-A6C34878D82A}">
                    <a16:rowId xmlns:a16="http://schemas.microsoft.com/office/drawing/2014/main" val="10002"/>
                  </a:ext>
                </a:extLst>
              </a:tr>
            </a:tbl>
          </a:graphicData>
        </a:graphic>
      </p:graphicFrame>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6577-FC95-4CEA-8862-1C225FB65F5E}"/>
              </a:ext>
            </a:extLst>
          </p:cNvPr>
          <p:cNvSpPr>
            <a:spLocks noGrp="1"/>
          </p:cNvSpPr>
          <p:nvPr>
            <p:ph type="title"/>
          </p:nvPr>
        </p:nvSpPr>
        <p:spPr>
          <a:xfrm>
            <a:off x="450844" y="457200"/>
            <a:ext cx="8229600" cy="1143000"/>
          </a:xfrm>
        </p:spPr>
        <p:txBody>
          <a:bodyPr/>
          <a:lstStyle/>
          <a:p>
            <a:r>
              <a:rPr lang="en-GB" sz="3200" dirty="0">
                <a:solidFill>
                  <a:srgbClr val="FF0000"/>
                </a:solidFill>
              </a:rPr>
              <a:t>General Matriculation Guidelines </a:t>
            </a:r>
            <a:r>
              <a:rPr lang="en-GB" sz="2800" dirty="0"/>
              <a:t>(some course have more specific requirements):</a:t>
            </a:r>
          </a:p>
        </p:txBody>
      </p:sp>
      <p:sp>
        <p:nvSpPr>
          <p:cNvPr id="3" name="Content Placeholder 2">
            <a:extLst>
              <a:ext uri="{FF2B5EF4-FFF2-40B4-BE49-F238E27FC236}">
                <a16:creationId xmlns:a16="http://schemas.microsoft.com/office/drawing/2014/main" id="{5F9A9EE1-0407-4C14-95B1-BD33A97C4308}"/>
              </a:ext>
            </a:extLst>
          </p:cNvPr>
          <p:cNvSpPr>
            <a:spLocks noGrp="1"/>
          </p:cNvSpPr>
          <p:nvPr>
            <p:ph idx="1"/>
          </p:nvPr>
        </p:nvSpPr>
        <p:spPr/>
        <p:txBody>
          <a:bodyPr/>
          <a:lstStyle/>
          <a:p>
            <a:r>
              <a:rPr lang="en-GB" dirty="0"/>
              <a:t>UL: </a:t>
            </a:r>
            <a:r>
              <a:rPr lang="en-GB" sz="2400" dirty="0">
                <a:solidFill>
                  <a:srgbClr val="FF0000"/>
                </a:solidFill>
              </a:rPr>
              <a:t>Maths, English and ONE other language </a:t>
            </a:r>
            <a:r>
              <a:rPr lang="en-GB" sz="2400" dirty="0" err="1">
                <a:solidFill>
                  <a:srgbClr val="FF0000"/>
                </a:solidFill>
              </a:rPr>
              <a:t>e.g.Irish</a:t>
            </a:r>
            <a:r>
              <a:rPr lang="en-GB" sz="2400" dirty="0">
                <a:solidFill>
                  <a:srgbClr val="FF0000"/>
                </a:solidFill>
              </a:rPr>
              <a:t> OR another language (</a:t>
            </a:r>
            <a:r>
              <a:rPr lang="en-GB" sz="2400" dirty="0" err="1">
                <a:solidFill>
                  <a:srgbClr val="FF0000"/>
                </a:solidFill>
              </a:rPr>
              <a:t>e.g.French</a:t>
            </a:r>
            <a:r>
              <a:rPr lang="en-GB" sz="2400" dirty="0">
                <a:solidFill>
                  <a:srgbClr val="FF0000"/>
                </a:solidFill>
              </a:rPr>
              <a:t> or German)</a:t>
            </a:r>
          </a:p>
          <a:p>
            <a:r>
              <a:rPr lang="en-GB" dirty="0"/>
              <a:t>TCD: Maths, English and ONE other language </a:t>
            </a:r>
            <a:r>
              <a:rPr lang="en-GB" sz="2400" dirty="0">
                <a:solidFill>
                  <a:srgbClr val="FF0000"/>
                </a:solidFill>
              </a:rPr>
              <a:t>( e.g. Irish OR French or German)</a:t>
            </a:r>
          </a:p>
          <a:p>
            <a:r>
              <a:rPr lang="en-GB" dirty="0"/>
              <a:t>DCU: </a:t>
            </a:r>
            <a:r>
              <a:rPr lang="en-GB" dirty="0">
                <a:solidFill>
                  <a:srgbClr val="FF0000"/>
                </a:solidFill>
              </a:rPr>
              <a:t>Maths and English OR Irish</a:t>
            </a:r>
          </a:p>
          <a:p>
            <a:r>
              <a:rPr lang="en-GB" dirty="0"/>
              <a:t>NUIs including NUIG,UCD, NUIM and UCC: </a:t>
            </a:r>
            <a:r>
              <a:rPr lang="en-GB" dirty="0">
                <a:solidFill>
                  <a:srgbClr val="FF0000"/>
                </a:solidFill>
              </a:rPr>
              <a:t>Maths, English, Irish AND another language</a:t>
            </a:r>
            <a:r>
              <a:rPr lang="en-GB" dirty="0"/>
              <a:t> </a:t>
            </a:r>
            <a:r>
              <a:rPr lang="en-GB" sz="2400" dirty="0"/>
              <a:t>(except for Engineering or Science courses)</a:t>
            </a:r>
          </a:p>
        </p:txBody>
      </p:sp>
      <p:sp>
        <p:nvSpPr>
          <p:cNvPr id="4" name="Footer Placeholder 3">
            <a:extLst>
              <a:ext uri="{FF2B5EF4-FFF2-40B4-BE49-F238E27FC236}">
                <a16:creationId xmlns:a16="http://schemas.microsoft.com/office/drawing/2014/main" id="{7DD72E58-D857-403A-AA50-F73DA8F0930C}"/>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36055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a:xfrm>
            <a:off x="0" y="157163"/>
            <a:ext cx="7124700" cy="1035050"/>
          </a:xfrm>
        </p:spPr>
        <p:txBody>
          <a:bodyPr/>
          <a:lstStyle/>
          <a:p>
            <a:pPr eaLnBrk="1" hangingPunct="1">
              <a:defRPr/>
            </a:pPr>
            <a:r>
              <a:rPr lang="en-GB" altLang="en-US">
                <a:solidFill>
                  <a:srgbClr val="C00000"/>
                </a:solidFill>
              </a:rPr>
              <a:t>    </a:t>
            </a:r>
            <a:r>
              <a:rPr lang="en-GB" altLang="en-US" b="1">
                <a:solidFill>
                  <a:srgbClr val="0033CC"/>
                </a:solidFill>
              </a:rPr>
              <a:t>Matriculation:</a:t>
            </a:r>
          </a:p>
        </p:txBody>
      </p:sp>
      <p:sp>
        <p:nvSpPr>
          <p:cNvPr id="21508" name="Rectangle 3"/>
          <p:cNvSpPr>
            <a:spLocks noGrp="1" noChangeArrowheads="1"/>
          </p:cNvSpPr>
          <p:nvPr>
            <p:ph type="body" idx="4294967295"/>
          </p:nvPr>
        </p:nvSpPr>
        <p:spPr>
          <a:xfrm>
            <a:off x="609600" y="1066800"/>
            <a:ext cx="8534400" cy="5410200"/>
          </a:xfrm>
        </p:spPr>
        <p:txBody>
          <a:bodyPr/>
          <a:lstStyle/>
          <a:p>
            <a:pPr eaLnBrk="1" hangingPunct="1">
              <a:lnSpc>
                <a:spcPct val="110000"/>
              </a:lnSpc>
            </a:pPr>
            <a:r>
              <a:rPr lang="en-GB" altLang="en-US" sz="2400" b="1"/>
              <a:t>Maths, English &amp; Irish - most commonly required.</a:t>
            </a:r>
          </a:p>
          <a:p>
            <a:pPr eaLnBrk="1" hangingPunct="1">
              <a:lnSpc>
                <a:spcPct val="110000"/>
              </a:lnSpc>
              <a:buFontTx/>
              <a:buNone/>
            </a:pPr>
            <a:endParaRPr lang="en-GB" altLang="en-US" sz="2400" b="1"/>
          </a:p>
          <a:p>
            <a:pPr eaLnBrk="1" hangingPunct="1">
              <a:lnSpc>
                <a:spcPct val="110000"/>
              </a:lnSpc>
            </a:pPr>
            <a:r>
              <a:rPr lang="en-GB" altLang="en-US" sz="2400" b="1"/>
              <a:t>A 3rd Language is required by the NUI colleges except for Science and Engineering courses</a:t>
            </a:r>
          </a:p>
          <a:p>
            <a:pPr eaLnBrk="1" hangingPunct="1">
              <a:lnSpc>
                <a:spcPct val="110000"/>
              </a:lnSpc>
              <a:buFontTx/>
              <a:buNone/>
            </a:pPr>
            <a:endParaRPr lang="en-GB" altLang="en-US" sz="2400" b="1"/>
          </a:p>
          <a:p>
            <a:pPr eaLnBrk="1" hangingPunct="1">
              <a:lnSpc>
                <a:spcPct val="110000"/>
              </a:lnSpc>
            </a:pPr>
            <a:r>
              <a:rPr lang="en-GB" altLang="en-US" sz="2400" b="1"/>
              <a:t>Most Business courses state a requirement in Maths - not a Business subject!</a:t>
            </a:r>
          </a:p>
          <a:p>
            <a:pPr eaLnBrk="1" hangingPunct="1">
              <a:lnSpc>
                <a:spcPct val="110000"/>
              </a:lnSpc>
            </a:pPr>
            <a:endParaRPr lang="en-GB" altLang="en-US" sz="2400" b="1"/>
          </a:p>
          <a:p>
            <a:pPr eaLnBrk="1" hangingPunct="1">
              <a:lnSpc>
                <a:spcPct val="110000"/>
              </a:lnSpc>
            </a:pPr>
            <a:r>
              <a:rPr lang="en-GB" altLang="en-US" sz="2400" b="1"/>
              <a:t>A minimum of one science subject is required for paramedical and Scientific courses eg.Nursing,Physiotherapy,Health and Performance</a:t>
            </a:r>
          </a:p>
        </p:txBody>
      </p:sp>
      <p:sp>
        <p:nvSpPr>
          <p:cNvPr id="5" name="Footer Placeholder 4"/>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20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fade">
                                      <p:cBhvr>
                                        <p:cTn id="12" dur="2000"/>
                                        <p:tgtEl>
                                          <p:spTgt spid="215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fade">
                                      <p:cBhvr>
                                        <p:cTn id="17" dur="2000"/>
                                        <p:tgtEl>
                                          <p:spTgt spid="21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8">
                                            <p:txEl>
                                              <p:pRg st="4" end="4"/>
                                            </p:txEl>
                                          </p:spTgt>
                                        </p:tgtEl>
                                        <p:attrNameLst>
                                          <p:attrName>style.visibility</p:attrName>
                                        </p:attrNameLst>
                                      </p:cBhvr>
                                      <p:to>
                                        <p:strVal val="visible"/>
                                      </p:to>
                                    </p:set>
                                    <p:animEffect transition="in" filter="fade">
                                      <p:cBhvr>
                                        <p:cTn id="22" dur="2000"/>
                                        <p:tgtEl>
                                          <p:spTgt spid="2150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8">
                                            <p:txEl>
                                              <p:pRg st="6" end="6"/>
                                            </p:txEl>
                                          </p:spTgt>
                                        </p:tgtEl>
                                        <p:attrNameLst>
                                          <p:attrName>style.visibility</p:attrName>
                                        </p:attrNameLst>
                                      </p:cBhvr>
                                      <p:to>
                                        <p:strVal val="visible"/>
                                      </p:to>
                                    </p:set>
                                    <p:animEffect transition="in" filter="fade">
                                      <p:cBhvr>
                                        <p:cTn id="27" dur="2000"/>
                                        <p:tgtEl>
                                          <p:spTgt spid="215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150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IE" b="1" dirty="0">
                <a:solidFill>
                  <a:srgbClr val="0070C0"/>
                </a:solidFill>
              </a:rPr>
              <a:t>Some courses have specific subject requirements:</a:t>
            </a:r>
          </a:p>
        </p:txBody>
      </p:sp>
      <p:sp>
        <p:nvSpPr>
          <p:cNvPr id="20483" name="Content Placeholder 5"/>
          <p:cNvSpPr>
            <a:spLocks noGrp="1"/>
          </p:cNvSpPr>
          <p:nvPr>
            <p:ph idx="1"/>
          </p:nvPr>
        </p:nvSpPr>
        <p:spPr/>
        <p:txBody>
          <a:bodyPr/>
          <a:lstStyle/>
          <a:p>
            <a:r>
              <a:rPr lang="en-IE" sz="2800" dirty="0"/>
              <a:t>Some courses require a specific grade in a subject before you are allowed entry to the course – this means even if the student got the required points but not the specific grade they would not be allowed begin the course</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457200" y="381000"/>
            <a:ext cx="8686800" cy="762000"/>
          </a:xfrm>
        </p:spPr>
        <p:txBody>
          <a:bodyPr>
            <a:normAutofit fontScale="90000"/>
          </a:bodyPr>
          <a:lstStyle/>
          <a:p>
            <a:pPr eaLnBrk="1" hangingPunct="1">
              <a:defRPr/>
            </a:pPr>
            <a:r>
              <a:rPr lang="en-GB" altLang="en-US" sz="4000"/>
              <a:t> </a:t>
            </a:r>
            <a:r>
              <a:rPr lang="en-GB" altLang="en-US" sz="4000" b="1">
                <a:solidFill>
                  <a:srgbClr val="0033CC"/>
                </a:solidFill>
              </a:rPr>
              <a:t>Some Examples of Course Requirements:</a:t>
            </a:r>
          </a:p>
        </p:txBody>
      </p:sp>
      <p:sp>
        <p:nvSpPr>
          <p:cNvPr id="22532" name="Rectangle 3"/>
          <p:cNvSpPr>
            <a:spLocks noGrp="1" noChangeArrowheads="1"/>
          </p:cNvSpPr>
          <p:nvPr>
            <p:ph type="body" idx="4294967295"/>
          </p:nvPr>
        </p:nvSpPr>
        <p:spPr>
          <a:xfrm>
            <a:off x="1298575" y="1773238"/>
            <a:ext cx="7848600" cy="4800600"/>
          </a:xfrm>
        </p:spPr>
        <p:txBody>
          <a:bodyPr/>
          <a:lstStyle/>
          <a:p>
            <a:pPr eaLnBrk="1" hangingPunct="1"/>
            <a:r>
              <a:rPr lang="en-GB" altLang="en-US" sz="2200" b="1" dirty="0"/>
              <a:t>Biological and Chemical Science UL (03/H7 in Maths and a H4 in a lab science)</a:t>
            </a:r>
          </a:p>
          <a:p>
            <a:pPr eaLnBrk="1" hangingPunct="1"/>
            <a:r>
              <a:rPr lang="en-GB" altLang="en-US" sz="2200" b="1" dirty="0"/>
              <a:t>Business UL (04/H7 in Maths)</a:t>
            </a:r>
          </a:p>
          <a:p>
            <a:pPr eaLnBrk="1" hangingPunct="1"/>
            <a:r>
              <a:rPr lang="en-GB" altLang="en-US" sz="2200" b="1" dirty="0"/>
              <a:t>Journalism and New Media UL (H4 in English)</a:t>
            </a:r>
          </a:p>
          <a:p>
            <a:pPr eaLnBrk="1" hangingPunct="1"/>
            <a:r>
              <a:rPr lang="en-GB" altLang="en-US" sz="2200" b="1" dirty="0"/>
              <a:t>Computing Technologies (H6/O2 Maths)</a:t>
            </a:r>
          </a:p>
          <a:p>
            <a:pPr eaLnBrk="1" hangingPunct="1"/>
            <a:r>
              <a:rPr lang="en-GB" altLang="en-US" sz="2200" b="1" dirty="0"/>
              <a:t>Commerce with French UCC (H3 in French)</a:t>
            </a:r>
          </a:p>
          <a:p>
            <a:pPr eaLnBrk="1" hangingPunct="1"/>
            <a:r>
              <a:rPr lang="en-GB" altLang="en-US" sz="2200" b="1" dirty="0"/>
              <a:t>Engineering courses in universities –H4 Maths, 06/H7 in 1 science subject (Maths exam available in some colleges if don’t </a:t>
            </a:r>
            <a:r>
              <a:rPr lang="en-GB" altLang="en-US" sz="2200" b="1" dirty="0" err="1"/>
              <a:t>matric</a:t>
            </a:r>
            <a:r>
              <a:rPr lang="en-GB" altLang="en-US" sz="2200" b="1" dirty="0"/>
              <a:t>)</a:t>
            </a:r>
          </a:p>
          <a:p>
            <a:pPr eaLnBrk="1" hangingPunct="1"/>
            <a:r>
              <a:rPr lang="en-GB" altLang="en-US" sz="2200" b="1" dirty="0"/>
              <a:t>Financial Maths and Economics (NUIG 01/H5 in Maths)</a:t>
            </a:r>
          </a:p>
          <a:p>
            <a:pPr eaLnBrk="1" hangingPunct="1"/>
            <a:r>
              <a:rPr lang="en-GB" altLang="en-US" sz="2200" b="1" dirty="0"/>
              <a:t>Primary Teaching Mary I (H4 in Maths and 04/H7 in Maths and English</a:t>
            </a:r>
          </a:p>
        </p:txBody>
      </p:sp>
      <p:sp>
        <p:nvSpPr>
          <p:cNvPr id="2" name="Footer Placeholder 1">
            <a:extLst>
              <a:ext uri="{FF2B5EF4-FFF2-40B4-BE49-F238E27FC236}">
                <a16:creationId xmlns:a16="http://schemas.microsoft.com/office/drawing/2014/main" id="{AC6B1FFD-9D38-4C39-B9F7-F60E501A513B}"/>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121203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fade">
                                      <p:cBhvr>
                                        <p:cTn id="12" dur="2000"/>
                                        <p:tgtEl>
                                          <p:spTgt spid="225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2">
                                            <p:txEl>
                                              <p:pRg st="1" end="1"/>
                                            </p:txEl>
                                          </p:spTgt>
                                        </p:tgtEl>
                                        <p:attrNameLst>
                                          <p:attrName>style.visibility</p:attrName>
                                        </p:attrNameLst>
                                      </p:cBhvr>
                                      <p:to>
                                        <p:strVal val="visible"/>
                                      </p:to>
                                    </p:set>
                                    <p:animEffect transition="in" filter="fade">
                                      <p:cBhvr>
                                        <p:cTn id="17" dur="2000"/>
                                        <p:tgtEl>
                                          <p:spTgt spid="225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2">
                                            <p:txEl>
                                              <p:pRg st="2" end="2"/>
                                            </p:txEl>
                                          </p:spTgt>
                                        </p:tgtEl>
                                        <p:attrNameLst>
                                          <p:attrName>style.visibility</p:attrName>
                                        </p:attrNameLst>
                                      </p:cBhvr>
                                      <p:to>
                                        <p:strVal val="visible"/>
                                      </p:to>
                                    </p:set>
                                    <p:animEffect transition="in" filter="fade">
                                      <p:cBhvr>
                                        <p:cTn id="22" dur="2000"/>
                                        <p:tgtEl>
                                          <p:spTgt spid="225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2">
                                            <p:txEl>
                                              <p:pRg st="3" end="3"/>
                                            </p:txEl>
                                          </p:spTgt>
                                        </p:tgtEl>
                                        <p:attrNameLst>
                                          <p:attrName>style.visibility</p:attrName>
                                        </p:attrNameLst>
                                      </p:cBhvr>
                                      <p:to>
                                        <p:strVal val="visible"/>
                                      </p:to>
                                    </p:set>
                                    <p:animEffect transition="in" filter="fade">
                                      <p:cBhvr>
                                        <p:cTn id="27" dur="2000"/>
                                        <p:tgtEl>
                                          <p:spTgt spid="2253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2">
                                            <p:txEl>
                                              <p:pRg st="4" end="4"/>
                                            </p:txEl>
                                          </p:spTgt>
                                        </p:tgtEl>
                                        <p:attrNameLst>
                                          <p:attrName>style.visibility</p:attrName>
                                        </p:attrNameLst>
                                      </p:cBhvr>
                                      <p:to>
                                        <p:strVal val="visible"/>
                                      </p:to>
                                    </p:set>
                                    <p:animEffect transition="in" filter="fade">
                                      <p:cBhvr>
                                        <p:cTn id="32" dur="2000"/>
                                        <p:tgtEl>
                                          <p:spTgt spid="2253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Effect transition="in" filter="fade">
                                      <p:cBhvr>
                                        <p:cTn id="37" dur="2000"/>
                                        <p:tgtEl>
                                          <p:spTgt spid="2253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32">
                                            <p:txEl>
                                              <p:pRg st="6" end="6"/>
                                            </p:txEl>
                                          </p:spTgt>
                                        </p:tgtEl>
                                        <p:attrNameLst>
                                          <p:attrName>style.visibility</p:attrName>
                                        </p:attrNameLst>
                                      </p:cBhvr>
                                      <p:to>
                                        <p:strVal val="visible"/>
                                      </p:to>
                                    </p:set>
                                    <p:animEffect transition="in" filter="fade">
                                      <p:cBhvr>
                                        <p:cTn id="42" dur="2000"/>
                                        <p:tgtEl>
                                          <p:spTgt spid="2253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532">
                                            <p:txEl>
                                              <p:pRg st="7" end="7"/>
                                            </p:txEl>
                                          </p:spTgt>
                                        </p:tgtEl>
                                        <p:attrNameLst>
                                          <p:attrName>style.visibility</p:attrName>
                                        </p:attrNameLst>
                                      </p:cBhvr>
                                      <p:to>
                                        <p:strVal val="visible"/>
                                      </p:to>
                                    </p:set>
                                    <p:animEffect transition="in" filter="fade">
                                      <p:cBhvr>
                                        <p:cTn id="47" dur="2000"/>
                                        <p:tgtEl>
                                          <p:spTgt spid="225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2253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56002" name="Rectangle 2"/>
          <p:cNvSpPr>
            <a:spLocks noGrp="1" noChangeArrowheads="1"/>
          </p:cNvSpPr>
          <p:nvPr>
            <p:ph type="title"/>
          </p:nvPr>
        </p:nvSpPr>
        <p:spPr/>
        <p:txBody>
          <a:bodyPr/>
          <a:lstStyle/>
          <a:p>
            <a:pPr eaLnBrk="1" hangingPunct="1">
              <a:defRPr/>
            </a:pPr>
            <a:r>
              <a:rPr lang="en-GB" altLang="en-US" dirty="0">
                <a:solidFill>
                  <a:srgbClr val="000000"/>
                </a:solidFill>
                <a:effectLst>
                  <a:outerShdw blurRad="38100" dist="38100" dir="2700000" algn="tl">
                    <a:srgbClr val="FFFFFF"/>
                  </a:outerShdw>
                </a:effectLst>
              </a:rPr>
              <a:t>Second thing to understand..</a:t>
            </a:r>
            <a:endParaRPr lang="en-US" altLang="en-US" dirty="0">
              <a:solidFill>
                <a:srgbClr val="000000"/>
              </a:solidFill>
              <a:effectLst>
                <a:outerShdw blurRad="38100" dist="38100" dir="2700000" algn="tl">
                  <a:srgbClr val="FFFFFF"/>
                </a:outerShdw>
              </a:effectLst>
            </a:endParaRPr>
          </a:p>
        </p:txBody>
      </p:sp>
      <p:sp>
        <p:nvSpPr>
          <p:cNvPr id="16388" name="Rectangle 3"/>
          <p:cNvSpPr>
            <a:spLocks noGrp="1" noChangeArrowheads="1"/>
          </p:cNvSpPr>
          <p:nvPr>
            <p:ph type="body" idx="1"/>
          </p:nvPr>
        </p:nvSpPr>
        <p:spPr/>
        <p:txBody>
          <a:bodyPr/>
          <a:lstStyle/>
          <a:p>
            <a:pPr eaLnBrk="1" hangingPunct="1">
              <a:buFont typeface="Wingdings" pitchFamily="2" charset="2"/>
              <a:buNone/>
            </a:pPr>
            <a:r>
              <a:rPr lang="en-GB" altLang="en-US" b="1" dirty="0"/>
              <a:t>2. Points</a:t>
            </a:r>
          </a:p>
          <a:p>
            <a:pPr eaLnBrk="1" hangingPunct="1"/>
            <a:endParaRPr lang="en-US" alt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pic>
        <p:nvPicPr>
          <p:cNvPr id="4099" name="Picture 2" descr="Image result for picture of confused baby"/>
          <p:cNvPicPr>
            <a:picLocks noChangeAspect="1" noChangeArrowheads="1"/>
          </p:cNvPicPr>
          <p:nvPr/>
        </p:nvPicPr>
        <p:blipFill>
          <a:blip r:embed="rId2" cstate="print"/>
          <a:srcRect/>
          <a:stretch>
            <a:fillRect/>
          </a:stretch>
        </p:blipFill>
        <p:spPr bwMode="auto">
          <a:xfrm>
            <a:off x="1428750" y="20638"/>
            <a:ext cx="6858000" cy="60610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0825" y="0"/>
            <a:ext cx="8229600" cy="1384300"/>
          </a:xfrm>
        </p:spPr>
        <p:txBody>
          <a:bodyPr/>
          <a:lstStyle/>
          <a:p>
            <a:pPr eaLnBrk="1" hangingPunct="1">
              <a:defRPr/>
            </a:pPr>
            <a:r>
              <a:rPr lang="en-US" altLang="en-US">
                <a:solidFill>
                  <a:schemeClr val="tx1"/>
                </a:solidFill>
              </a:rPr>
              <a:t>The Points System:</a:t>
            </a:r>
          </a:p>
        </p:txBody>
      </p:sp>
      <p:sp>
        <p:nvSpPr>
          <p:cNvPr id="24579" name="Rectangle 3"/>
          <p:cNvSpPr>
            <a:spLocks noGrp="1" noChangeArrowheads="1"/>
          </p:cNvSpPr>
          <p:nvPr>
            <p:ph idx="4294967295"/>
          </p:nvPr>
        </p:nvSpPr>
        <p:spPr/>
        <p:txBody>
          <a:bodyPr/>
          <a:lstStyle/>
          <a:p>
            <a:pPr algn="ctr" eaLnBrk="1" hangingPunct="1">
              <a:lnSpc>
                <a:spcPct val="80000"/>
              </a:lnSpc>
              <a:buFontTx/>
              <a:buNone/>
            </a:pPr>
            <a:r>
              <a:rPr lang="en-GB" altLang="en-US" sz="2400" b="1"/>
              <a:t>Generally in the CAO system</a:t>
            </a:r>
          </a:p>
          <a:p>
            <a:pPr algn="ctr" eaLnBrk="1" hangingPunct="1">
              <a:lnSpc>
                <a:spcPct val="80000"/>
              </a:lnSpc>
              <a:buFontTx/>
              <a:buNone/>
            </a:pPr>
            <a:r>
              <a:rPr lang="en-GB" altLang="en-US" sz="2400" b="1"/>
              <a:t>No. of qualified applicants &gt; No. of course places </a:t>
            </a:r>
          </a:p>
          <a:p>
            <a:pPr algn="ctr" eaLnBrk="1" hangingPunct="1">
              <a:lnSpc>
                <a:spcPct val="80000"/>
              </a:lnSpc>
              <a:buFontTx/>
              <a:buNone/>
            </a:pPr>
            <a:r>
              <a:rPr lang="en-GB" altLang="en-US" sz="2400" b="1"/>
              <a:t>	--&gt;  selection system is needed.</a:t>
            </a:r>
          </a:p>
          <a:p>
            <a:pPr algn="ctr" eaLnBrk="1" hangingPunct="1">
              <a:lnSpc>
                <a:spcPct val="80000"/>
              </a:lnSpc>
              <a:buFontTx/>
              <a:buNone/>
            </a:pPr>
            <a:r>
              <a:rPr lang="en-GB" altLang="en-US" sz="2400" b="1"/>
              <a:t>Selection system used in Irish 3</a:t>
            </a:r>
            <a:r>
              <a:rPr lang="en-GB" altLang="en-US" sz="2400" b="1" baseline="30000"/>
              <a:t>rd</a:t>
            </a:r>
            <a:r>
              <a:rPr lang="en-GB" altLang="en-US" sz="2400" b="1"/>
              <a:t> Level Colleges is </a:t>
            </a:r>
          </a:p>
          <a:p>
            <a:pPr algn="ctr" eaLnBrk="1" hangingPunct="1">
              <a:lnSpc>
                <a:spcPct val="80000"/>
              </a:lnSpc>
              <a:buFontTx/>
              <a:buNone/>
            </a:pPr>
            <a:r>
              <a:rPr lang="en-GB" altLang="en-US" sz="2400" b="1" u="sng"/>
              <a:t>POINTS SYSTEM</a:t>
            </a:r>
          </a:p>
          <a:p>
            <a:pPr eaLnBrk="1" hangingPunct="1">
              <a:lnSpc>
                <a:spcPct val="80000"/>
              </a:lnSpc>
            </a:pPr>
            <a:r>
              <a:rPr lang="en-GB" altLang="en-US" sz="2400" b="1"/>
              <a:t>Points are calculated from ONE sitting of the Leaving Certificate only.</a:t>
            </a:r>
          </a:p>
          <a:p>
            <a:pPr eaLnBrk="1" hangingPunct="1">
              <a:lnSpc>
                <a:spcPct val="80000"/>
              </a:lnSpc>
            </a:pPr>
            <a:r>
              <a:rPr lang="en-GB" altLang="en-US" sz="2400" b="1"/>
              <a:t>Points total is calculated from SIX best subjects</a:t>
            </a:r>
          </a:p>
          <a:p>
            <a:pPr eaLnBrk="1" hangingPunct="1">
              <a:lnSpc>
                <a:spcPct val="80000"/>
              </a:lnSpc>
            </a:pPr>
            <a:r>
              <a:rPr lang="en-GB" altLang="en-US" sz="2400" b="1"/>
              <a:t>Entry Requirements can be satisfied over more than one sitting of the Leaving Certificate (unless otherwise stated eg. Medicine)</a:t>
            </a:r>
          </a:p>
          <a:p>
            <a:pPr eaLnBrk="1" hangingPunct="1">
              <a:lnSpc>
                <a:spcPct val="80000"/>
              </a:lnSpc>
            </a:pPr>
            <a:endParaRPr lang="en-US" altLang="en-US" sz="2400" b="1"/>
          </a:p>
        </p:txBody>
      </p:sp>
      <p:sp>
        <p:nvSpPr>
          <p:cNvPr id="5" name="Footer Placeholder 4"/>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20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2000"/>
                                        <p:tgtEl>
                                          <p:spTgt spid="245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fade">
                                      <p:cBhvr>
                                        <p:cTn id="27" dur="2000"/>
                                        <p:tgtEl>
                                          <p:spTgt spid="245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9">
                                            <p:txEl>
                                              <p:pRg st="4" end="4"/>
                                            </p:txEl>
                                          </p:spTgt>
                                        </p:tgtEl>
                                        <p:attrNameLst>
                                          <p:attrName>style.visibility</p:attrName>
                                        </p:attrNameLst>
                                      </p:cBhvr>
                                      <p:to>
                                        <p:strVal val="visible"/>
                                      </p:to>
                                    </p:set>
                                    <p:animEffect transition="in" filter="fade">
                                      <p:cBhvr>
                                        <p:cTn id="32" dur="2000"/>
                                        <p:tgtEl>
                                          <p:spTgt spid="2457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Effect transition="in" filter="fade">
                                      <p:cBhvr>
                                        <p:cTn id="37" dur="2000"/>
                                        <p:tgtEl>
                                          <p:spTgt spid="2457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579">
                                            <p:txEl>
                                              <p:pRg st="6" end="6"/>
                                            </p:txEl>
                                          </p:spTgt>
                                        </p:tgtEl>
                                        <p:attrNameLst>
                                          <p:attrName>style.visibility</p:attrName>
                                        </p:attrNameLst>
                                      </p:cBhvr>
                                      <p:to>
                                        <p:strVal val="visible"/>
                                      </p:to>
                                    </p:set>
                                    <p:animEffect transition="in" filter="fade">
                                      <p:cBhvr>
                                        <p:cTn id="42" dur="2000"/>
                                        <p:tgtEl>
                                          <p:spTgt spid="2457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579">
                                            <p:txEl>
                                              <p:pRg st="7" end="7"/>
                                            </p:txEl>
                                          </p:spTgt>
                                        </p:tgtEl>
                                        <p:attrNameLst>
                                          <p:attrName>style.visibility</p:attrName>
                                        </p:attrNameLst>
                                      </p:cBhvr>
                                      <p:to>
                                        <p:strVal val="visible"/>
                                      </p:to>
                                    </p:set>
                                    <p:animEffect transition="in" filter="fade">
                                      <p:cBhvr>
                                        <p:cTn id="47" dur="20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45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New Points System since 2017:</a:t>
            </a:r>
          </a:p>
        </p:txBody>
      </p:sp>
      <p:sp>
        <p:nvSpPr>
          <p:cNvPr id="14339" name="Content Placeholder 2"/>
          <p:cNvSpPr>
            <a:spLocks noGrp="1"/>
          </p:cNvSpPr>
          <p:nvPr>
            <p:ph idx="1"/>
          </p:nvPr>
        </p:nvSpPr>
        <p:spPr/>
        <p:txBody>
          <a:bodyPr/>
          <a:lstStyle/>
          <a:p>
            <a:pPr>
              <a:buFontTx/>
              <a:buNone/>
            </a:pPr>
            <a:endParaRPr lang="en-IE"/>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pic>
        <p:nvPicPr>
          <p:cNvPr id="14341" name="Picture 2" descr="Image result for leaving cert points 2017"/>
          <p:cNvPicPr>
            <a:picLocks noChangeAspect="1" noChangeArrowheads="1"/>
          </p:cNvPicPr>
          <p:nvPr/>
        </p:nvPicPr>
        <p:blipFill>
          <a:blip r:embed="rId2" cstate="print"/>
          <a:srcRect/>
          <a:stretch>
            <a:fillRect/>
          </a:stretch>
        </p:blipFill>
        <p:spPr bwMode="auto">
          <a:xfrm>
            <a:off x="428625" y="1643063"/>
            <a:ext cx="8143875" cy="427196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3" name="Title 1"/>
          <p:cNvSpPr>
            <a:spLocks noGrp="1"/>
          </p:cNvSpPr>
          <p:nvPr>
            <p:ph type="title" idx="4294967295"/>
          </p:nvPr>
        </p:nvSpPr>
        <p:spPr>
          <a:xfrm>
            <a:off x="0" y="122238"/>
            <a:ext cx="7543800" cy="1295400"/>
          </a:xfrm>
        </p:spPr>
        <p:txBody>
          <a:bodyPr/>
          <a:lstStyle/>
          <a:p>
            <a:pPr eaLnBrk="1" hangingPunct="1">
              <a:defRPr/>
            </a:pPr>
            <a:r>
              <a:rPr lang="en-IE" altLang="en-US" b="1">
                <a:solidFill>
                  <a:schemeClr val="tx1"/>
                </a:solidFill>
              </a:rPr>
              <a:t>The Points System:</a:t>
            </a:r>
            <a:endParaRPr lang="en-US" altLang="en-US" b="1">
              <a:solidFill>
                <a:schemeClr val="tx1"/>
              </a:solidFill>
            </a:endParaRPr>
          </a:p>
        </p:txBody>
      </p:sp>
      <p:sp>
        <p:nvSpPr>
          <p:cNvPr id="26628" name="Content Placeholder 2"/>
          <p:cNvSpPr>
            <a:spLocks noGrp="1"/>
          </p:cNvSpPr>
          <p:nvPr>
            <p:ph idx="4294967295"/>
          </p:nvPr>
        </p:nvSpPr>
        <p:spPr>
          <a:xfrm>
            <a:off x="0" y="1125538"/>
            <a:ext cx="8229600" cy="4411662"/>
          </a:xfrm>
        </p:spPr>
        <p:txBody>
          <a:bodyPr/>
          <a:lstStyle/>
          <a:p>
            <a:pPr eaLnBrk="1" hangingPunct="1">
              <a:lnSpc>
                <a:spcPct val="90000"/>
              </a:lnSpc>
            </a:pPr>
            <a:endParaRPr lang="en-IE" altLang="en-US" sz="2600" b="1"/>
          </a:p>
          <a:p>
            <a:pPr eaLnBrk="1" hangingPunct="1">
              <a:lnSpc>
                <a:spcPct val="90000"/>
              </a:lnSpc>
            </a:pPr>
            <a:r>
              <a:rPr lang="en-IE" altLang="en-US" sz="2600" b="1" dirty="0"/>
              <a:t>Points change EVERY year – rise and fall depending on </a:t>
            </a:r>
            <a:r>
              <a:rPr lang="en-IE" altLang="en-US" sz="2600" b="1" dirty="0">
                <a:solidFill>
                  <a:schemeClr val="accent1"/>
                </a:solidFill>
              </a:rPr>
              <a:t>POPULARITY</a:t>
            </a:r>
            <a:endParaRPr lang="en-IE" altLang="en-US" sz="2600" b="1" dirty="0">
              <a:solidFill>
                <a:schemeClr val="accent1"/>
              </a:solidFill>
              <a:cs typeface="Arial"/>
            </a:endParaRPr>
          </a:p>
          <a:p>
            <a:pPr eaLnBrk="1" hangingPunct="1">
              <a:lnSpc>
                <a:spcPct val="90000"/>
              </a:lnSpc>
            </a:pPr>
            <a:r>
              <a:rPr lang="en-IE" altLang="en-US" sz="2600" b="1" dirty="0"/>
              <a:t>Courses that are popular will generally have </a:t>
            </a:r>
            <a:r>
              <a:rPr lang="en-IE" altLang="en-US" sz="2600" b="1" dirty="0">
                <a:solidFill>
                  <a:schemeClr val="accent1"/>
                </a:solidFill>
              </a:rPr>
              <a:t>high points </a:t>
            </a:r>
            <a:endParaRPr lang="en-IE" altLang="en-US" sz="2600" b="1" dirty="0">
              <a:solidFill>
                <a:schemeClr val="accent1"/>
              </a:solidFill>
              <a:cs typeface="Arial"/>
            </a:endParaRPr>
          </a:p>
          <a:p>
            <a:pPr eaLnBrk="1" hangingPunct="1">
              <a:lnSpc>
                <a:spcPct val="90000"/>
              </a:lnSpc>
            </a:pPr>
            <a:r>
              <a:rPr lang="en-IE" altLang="en-US" sz="2600" b="1" dirty="0"/>
              <a:t>Points have no bearing on the </a:t>
            </a:r>
            <a:r>
              <a:rPr lang="en-IE" altLang="en-US" sz="2600" b="1" dirty="0">
                <a:solidFill>
                  <a:schemeClr val="accent1"/>
                </a:solidFill>
              </a:rPr>
              <a:t>difficulty or the  value </a:t>
            </a:r>
            <a:r>
              <a:rPr lang="en-IE" altLang="en-US" sz="2600" b="1" dirty="0"/>
              <a:t>of any course.</a:t>
            </a:r>
            <a:endParaRPr lang="en-IE" altLang="en-US" sz="2600" b="1" dirty="0">
              <a:cs typeface="Arial"/>
            </a:endParaRPr>
          </a:p>
          <a:p>
            <a:pPr eaLnBrk="1" hangingPunct="1">
              <a:lnSpc>
                <a:spcPct val="90000"/>
              </a:lnSpc>
            </a:pPr>
            <a:r>
              <a:rPr lang="en-IE" altLang="en-US" sz="2600" b="1" dirty="0">
                <a:solidFill>
                  <a:schemeClr val="accent1"/>
                </a:solidFill>
              </a:rPr>
              <a:t>Do not </a:t>
            </a:r>
            <a:r>
              <a:rPr lang="en-IE" altLang="en-US" sz="2600" b="1" dirty="0"/>
              <a:t>make choices based on predictions of next year's cut off points or their own point scores</a:t>
            </a:r>
            <a:endParaRPr lang="en-IE" altLang="en-US" sz="2600" b="1" dirty="0">
              <a:cs typeface="Arial"/>
            </a:endParaRPr>
          </a:p>
          <a:p>
            <a:pPr eaLnBrk="1" hangingPunct="1">
              <a:lnSpc>
                <a:spcPct val="90000"/>
              </a:lnSpc>
            </a:pPr>
            <a:r>
              <a:rPr lang="en-IE" altLang="en-US" sz="2600" b="1" dirty="0"/>
              <a:t>Put down what you </a:t>
            </a:r>
            <a:r>
              <a:rPr lang="en-IE" altLang="en-US" sz="2600" b="1" dirty="0">
                <a:solidFill>
                  <a:schemeClr val="accent1"/>
                </a:solidFill>
              </a:rPr>
              <a:t>genuinely want</a:t>
            </a:r>
            <a:r>
              <a:rPr lang="en-IE" altLang="en-US" sz="2600" b="1" dirty="0"/>
              <a:t> not what you think you will get.</a:t>
            </a:r>
            <a:endParaRPr lang="en-IE" altLang="en-US" sz="2600" b="1" dirty="0">
              <a:cs typeface="Arial"/>
            </a:endParaRPr>
          </a:p>
          <a:p>
            <a:pPr eaLnBrk="1" hangingPunct="1">
              <a:lnSpc>
                <a:spcPct val="90000"/>
              </a:lnSpc>
            </a:pPr>
            <a:endParaRPr lang="en-US" altLang="en-US" sz="2600" b="1"/>
          </a:p>
        </p:txBody>
      </p:sp>
      <p:sp>
        <p:nvSpPr>
          <p:cNvPr id="5" name="Footer Placeholder 4"/>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8">
                                            <p:txEl>
                                              <p:pRg st="1" end="1"/>
                                            </p:txEl>
                                          </p:spTgt>
                                        </p:tgtEl>
                                        <p:attrNameLst>
                                          <p:attrName>style.visibility</p:attrName>
                                        </p:attrNameLst>
                                      </p:cBhvr>
                                      <p:to>
                                        <p:strVal val="visible"/>
                                      </p:to>
                                    </p:set>
                                    <p:animEffect transition="in" filter="fade">
                                      <p:cBhvr>
                                        <p:cTn id="12" dur="2000"/>
                                        <p:tgtEl>
                                          <p:spTgt spid="266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8">
                                            <p:txEl>
                                              <p:pRg st="2" end="2"/>
                                            </p:txEl>
                                          </p:spTgt>
                                        </p:tgtEl>
                                        <p:attrNameLst>
                                          <p:attrName>style.visibility</p:attrName>
                                        </p:attrNameLst>
                                      </p:cBhvr>
                                      <p:to>
                                        <p:strVal val="visible"/>
                                      </p:to>
                                    </p:set>
                                    <p:animEffect transition="in" filter="fade">
                                      <p:cBhvr>
                                        <p:cTn id="17" dur="2000"/>
                                        <p:tgtEl>
                                          <p:spTgt spid="266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8">
                                            <p:txEl>
                                              <p:pRg st="3" end="3"/>
                                            </p:txEl>
                                          </p:spTgt>
                                        </p:tgtEl>
                                        <p:attrNameLst>
                                          <p:attrName>style.visibility</p:attrName>
                                        </p:attrNameLst>
                                      </p:cBhvr>
                                      <p:to>
                                        <p:strVal val="visible"/>
                                      </p:to>
                                    </p:set>
                                    <p:animEffect transition="in" filter="fade">
                                      <p:cBhvr>
                                        <p:cTn id="22" dur="2000"/>
                                        <p:tgtEl>
                                          <p:spTgt spid="266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8">
                                            <p:txEl>
                                              <p:pRg st="4" end="4"/>
                                            </p:txEl>
                                          </p:spTgt>
                                        </p:tgtEl>
                                        <p:attrNameLst>
                                          <p:attrName>style.visibility</p:attrName>
                                        </p:attrNameLst>
                                      </p:cBhvr>
                                      <p:to>
                                        <p:strVal val="visible"/>
                                      </p:to>
                                    </p:set>
                                    <p:animEffect transition="in" filter="fade">
                                      <p:cBhvr>
                                        <p:cTn id="27" dur="2000"/>
                                        <p:tgtEl>
                                          <p:spTgt spid="266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8">
                                            <p:txEl>
                                              <p:pRg st="5" end="5"/>
                                            </p:txEl>
                                          </p:spTgt>
                                        </p:tgtEl>
                                        <p:attrNameLst>
                                          <p:attrName>style.visibility</p:attrName>
                                        </p:attrNameLst>
                                      </p:cBhvr>
                                      <p:to>
                                        <p:strVal val="visible"/>
                                      </p:to>
                                    </p:set>
                                    <p:animEffect transition="in" filter="fade">
                                      <p:cBhvr>
                                        <p:cTn id="32" dur="2000"/>
                                        <p:tgtEl>
                                          <p:spTgt spid="266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2662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57026" name="Rectangle 2"/>
          <p:cNvSpPr>
            <a:spLocks noGrp="1" noChangeArrowheads="1"/>
          </p:cNvSpPr>
          <p:nvPr>
            <p:ph type="title"/>
          </p:nvPr>
        </p:nvSpPr>
        <p:spPr/>
        <p:txBody>
          <a:bodyPr/>
          <a:lstStyle/>
          <a:p>
            <a:pPr eaLnBrk="1" hangingPunct="1">
              <a:defRPr/>
            </a:pPr>
            <a:r>
              <a:rPr lang="en-GB" altLang="en-US">
                <a:solidFill>
                  <a:srgbClr val="0C0E0C"/>
                </a:solidFill>
                <a:effectLst>
                  <a:outerShdw blurRad="38100" dist="38100" dir="2700000" algn="tl">
                    <a:srgbClr val="FFFFFF"/>
                  </a:outerShdw>
                </a:effectLst>
              </a:rPr>
              <a:t>Third thing to understand…</a:t>
            </a:r>
            <a:endParaRPr lang="en-US" altLang="en-US">
              <a:solidFill>
                <a:srgbClr val="0C0E0C"/>
              </a:solidFill>
              <a:effectLst>
                <a:outerShdw blurRad="38100" dist="38100" dir="2700000" algn="tl">
                  <a:srgbClr val="FFFFFF"/>
                </a:outerShdw>
              </a:effectLst>
            </a:endParaRPr>
          </a:p>
        </p:txBody>
      </p:sp>
      <p:sp>
        <p:nvSpPr>
          <p:cNvPr id="23556" name="Rectangle 3"/>
          <p:cNvSpPr>
            <a:spLocks noGrp="1" noChangeArrowheads="1"/>
          </p:cNvSpPr>
          <p:nvPr>
            <p:ph type="body" idx="1"/>
          </p:nvPr>
        </p:nvSpPr>
        <p:spPr/>
        <p:txBody>
          <a:bodyPr/>
          <a:lstStyle/>
          <a:p>
            <a:pPr eaLnBrk="1" hangingPunct="1">
              <a:buFontTx/>
              <a:buNone/>
            </a:pPr>
            <a:r>
              <a:rPr lang="en-GB" altLang="en-US" b="1" dirty="0">
                <a:solidFill>
                  <a:srgbClr val="CC0066"/>
                </a:solidFill>
              </a:rPr>
              <a:t>3. Levels of Qualifications</a:t>
            </a:r>
          </a:p>
          <a:p>
            <a:pPr eaLnBrk="1" hangingPunct="1">
              <a:buFontTx/>
              <a:buNone/>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Footer Placeholder 4"/>
          <p:cNvSpPr txBox="1">
            <a:spLocks noGrp="1"/>
          </p:cNvSpPr>
          <p:nvPr/>
        </p:nvSpPr>
        <p:spPr bwMode="auto">
          <a:xfrm>
            <a:off x="2843213" y="6629400"/>
            <a:ext cx="2895600" cy="228600"/>
          </a:xfrm>
          <a:prstGeom prst="rect">
            <a:avLst/>
          </a:prstGeom>
          <a:noFill/>
          <a:ln w="9525">
            <a:noFill/>
            <a:miter lim="800000"/>
            <a:headEnd/>
            <a:tailEnd/>
          </a:ln>
        </p:spPr>
        <p:txBody>
          <a:bodyPr/>
          <a:lstStyle/>
          <a:p>
            <a:pPr algn="ctr" eaLnBrk="1" hangingPunct="1"/>
            <a:endParaRPr lang="en-GB" altLang="en-US" sz="1000" b="1"/>
          </a:p>
        </p:txBody>
      </p:sp>
      <p:pic>
        <p:nvPicPr>
          <p:cNvPr id="24579" name="Picture 5" descr="FANNov06"/>
          <p:cNvPicPr>
            <a:picLocks noChangeAspect="1" noChangeArrowheads="1"/>
          </p:cNvPicPr>
          <p:nvPr/>
        </p:nvPicPr>
        <p:blipFill>
          <a:blip r:embed="rId3" cstate="print"/>
          <a:srcRect/>
          <a:stretch>
            <a:fillRect/>
          </a:stretch>
        </p:blipFill>
        <p:spPr bwMode="auto">
          <a:xfrm>
            <a:off x="323850" y="152400"/>
            <a:ext cx="8820150" cy="5924550"/>
          </a:xfrm>
          <a:prstGeom prst="rect">
            <a:avLst/>
          </a:prstGeom>
          <a:noFill/>
          <a:ln w="9525">
            <a:noFill/>
            <a:miter lim="800000"/>
            <a:headEnd/>
            <a:tailEnd/>
          </a:ln>
        </p:spPr>
      </p:pic>
      <p:sp>
        <p:nvSpPr>
          <p:cNvPr id="50183" name="Oval 7"/>
          <p:cNvSpPr>
            <a:spLocks noChangeArrowheads="1"/>
          </p:cNvSpPr>
          <p:nvPr/>
        </p:nvSpPr>
        <p:spPr bwMode="auto">
          <a:xfrm rot="1297550">
            <a:off x="4398963" y="2890838"/>
            <a:ext cx="1449387" cy="1189037"/>
          </a:xfrm>
          <a:prstGeom prst="ellipse">
            <a:avLst/>
          </a:prstGeom>
          <a:noFill/>
          <a:ln w="76200">
            <a:solidFill>
              <a:srgbClr val="FF3300"/>
            </a:solidFill>
            <a:round/>
            <a:headEnd/>
            <a:tailEnd/>
          </a:ln>
        </p:spPr>
        <p:txBody>
          <a:bodyPr wrap="none" anchor="ctr"/>
          <a:lstStyle/>
          <a:p>
            <a:pPr algn="ctr" eaLnBrk="1" hangingPunct="1"/>
            <a:endParaRPr lang="en-GB" altLang="en-US" sz="1800">
              <a:solidFill>
                <a:srgbClr val="FF3300"/>
              </a:solidFill>
            </a:endParaRPr>
          </a:p>
        </p:txBody>
      </p:sp>
      <p:sp>
        <p:nvSpPr>
          <p:cNvPr id="6" name="Footer Placeholder 5"/>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7" name="Title 1"/>
          <p:cNvSpPr>
            <a:spLocks noGrp="1"/>
          </p:cNvSpPr>
          <p:nvPr>
            <p:ph type="title" idx="4294967295"/>
          </p:nvPr>
        </p:nvSpPr>
        <p:spPr>
          <a:xfrm>
            <a:off x="0" y="122238"/>
            <a:ext cx="7543800" cy="1295400"/>
          </a:xfrm>
        </p:spPr>
        <p:txBody>
          <a:bodyPr/>
          <a:lstStyle/>
          <a:p>
            <a:pPr eaLnBrk="1" hangingPunct="1">
              <a:defRPr/>
            </a:pPr>
            <a:r>
              <a:rPr lang="en-IE" altLang="en-US" b="1">
                <a:solidFill>
                  <a:srgbClr val="CC0066"/>
                </a:solidFill>
              </a:rPr>
              <a:t>Levels 6, 7 and 8:</a:t>
            </a:r>
            <a:endParaRPr lang="en-US" altLang="en-US" b="1">
              <a:solidFill>
                <a:srgbClr val="CC0066"/>
              </a:solidFill>
            </a:endParaRPr>
          </a:p>
        </p:txBody>
      </p:sp>
      <p:sp>
        <p:nvSpPr>
          <p:cNvPr id="29700" name="Content Placeholder 2"/>
          <p:cNvSpPr>
            <a:spLocks noGrp="1"/>
          </p:cNvSpPr>
          <p:nvPr>
            <p:ph idx="4294967295"/>
          </p:nvPr>
        </p:nvSpPr>
        <p:spPr>
          <a:xfrm>
            <a:off x="0" y="1719263"/>
            <a:ext cx="8229600" cy="4411662"/>
          </a:xfrm>
        </p:spPr>
        <p:txBody>
          <a:bodyPr/>
          <a:lstStyle/>
          <a:p>
            <a:pPr eaLnBrk="1" hangingPunct="1"/>
            <a:r>
              <a:rPr lang="en-IE" altLang="en-US" sz="2800"/>
              <a:t>Students have 20 choices in CAO</a:t>
            </a:r>
          </a:p>
          <a:p>
            <a:pPr eaLnBrk="1" hangingPunct="1"/>
            <a:r>
              <a:rPr lang="en-IE" altLang="en-US" sz="2800"/>
              <a:t>10 choices from level 8 courses and 10 from of level 6 and 7 courses</a:t>
            </a:r>
          </a:p>
          <a:p>
            <a:pPr eaLnBrk="1" hangingPunct="1"/>
            <a:r>
              <a:rPr lang="en-IE" altLang="en-US" sz="2800"/>
              <a:t>Each list of 10 choices are treated independently  </a:t>
            </a:r>
          </a:p>
          <a:p>
            <a:pPr eaLnBrk="1" hangingPunct="1"/>
            <a:r>
              <a:rPr lang="en-IE" altLang="en-US" sz="2800"/>
              <a:t> In August  Students will hopefully get 2 offers </a:t>
            </a:r>
          </a:p>
          <a:p>
            <a:pPr eaLnBrk="1" hangingPunct="1"/>
            <a:r>
              <a:rPr lang="en-IE" altLang="en-US" sz="2800"/>
              <a:t>1 offer from level 8 choice and 1 offer from level 6 choice</a:t>
            </a:r>
          </a:p>
          <a:p>
            <a:pPr eaLnBrk="1" hangingPunct="1"/>
            <a:r>
              <a:rPr lang="en-IE" altLang="en-US" sz="2800"/>
              <a:t>Choices on one list do not affect the other.</a:t>
            </a:r>
          </a:p>
          <a:p>
            <a:pPr eaLnBrk="1" hangingPunct="1"/>
            <a:r>
              <a:rPr lang="en-IE" altLang="en-US" sz="2800"/>
              <a:t>Treated as two independent separate lists</a:t>
            </a:r>
          </a:p>
          <a:p>
            <a:pPr eaLnBrk="1" hangingPunct="1"/>
            <a:endParaRPr lang="en-IE" altLang="en-US" sz="2800"/>
          </a:p>
          <a:p>
            <a:pPr eaLnBrk="1" hangingPunct="1"/>
            <a:endParaRPr lang="en-US" altLang="en-US" sz="2800"/>
          </a:p>
        </p:txBody>
      </p:sp>
      <p:sp>
        <p:nvSpPr>
          <p:cNvPr id="5" name="Footer Placeholder 4"/>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20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0" end="0"/>
                                            </p:txEl>
                                          </p:spTgt>
                                        </p:tgtEl>
                                        <p:attrNameLst>
                                          <p:attrName>style.visibility</p:attrName>
                                        </p:attrNameLst>
                                      </p:cBhvr>
                                      <p:to>
                                        <p:strVal val="visible"/>
                                      </p:to>
                                    </p:set>
                                    <p:animEffect transition="in" filter="fade">
                                      <p:cBhvr>
                                        <p:cTn id="12" dur="2000"/>
                                        <p:tgtEl>
                                          <p:spTgt spid="297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0">
                                            <p:txEl>
                                              <p:pRg st="1" end="1"/>
                                            </p:txEl>
                                          </p:spTgt>
                                        </p:tgtEl>
                                        <p:attrNameLst>
                                          <p:attrName>style.visibility</p:attrName>
                                        </p:attrNameLst>
                                      </p:cBhvr>
                                      <p:to>
                                        <p:strVal val="visible"/>
                                      </p:to>
                                    </p:set>
                                    <p:animEffect transition="in" filter="fade">
                                      <p:cBhvr>
                                        <p:cTn id="17" dur="2000"/>
                                        <p:tgtEl>
                                          <p:spTgt spid="297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00">
                                            <p:txEl>
                                              <p:pRg st="2" end="2"/>
                                            </p:txEl>
                                          </p:spTgt>
                                        </p:tgtEl>
                                        <p:attrNameLst>
                                          <p:attrName>style.visibility</p:attrName>
                                        </p:attrNameLst>
                                      </p:cBhvr>
                                      <p:to>
                                        <p:strVal val="visible"/>
                                      </p:to>
                                    </p:set>
                                    <p:animEffect transition="in" filter="fade">
                                      <p:cBhvr>
                                        <p:cTn id="22" dur="2000"/>
                                        <p:tgtEl>
                                          <p:spTgt spid="297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700">
                                            <p:txEl>
                                              <p:pRg st="3" end="3"/>
                                            </p:txEl>
                                          </p:spTgt>
                                        </p:tgtEl>
                                        <p:attrNameLst>
                                          <p:attrName>style.visibility</p:attrName>
                                        </p:attrNameLst>
                                      </p:cBhvr>
                                      <p:to>
                                        <p:strVal val="visible"/>
                                      </p:to>
                                    </p:set>
                                    <p:animEffect transition="in" filter="fade">
                                      <p:cBhvr>
                                        <p:cTn id="27" dur="2000"/>
                                        <p:tgtEl>
                                          <p:spTgt spid="297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700">
                                            <p:txEl>
                                              <p:pRg st="4" end="4"/>
                                            </p:txEl>
                                          </p:spTgt>
                                        </p:tgtEl>
                                        <p:attrNameLst>
                                          <p:attrName>style.visibility</p:attrName>
                                        </p:attrNameLst>
                                      </p:cBhvr>
                                      <p:to>
                                        <p:strVal val="visible"/>
                                      </p:to>
                                    </p:set>
                                    <p:animEffect transition="in" filter="fade">
                                      <p:cBhvr>
                                        <p:cTn id="32" dur="2000"/>
                                        <p:tgtEl>
                                          <p:spTgt spid="2970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700">
                                            <p:txEl>
                                              <p:pRg st="5" end="5"/>
                                            </p:txEl>
                                          </p:spTgt>
                                        </p:tgtEl>
                                        <p:attrNameLst>
                                          <p:attrName>style.visibility</p:attrName>
                                        </p:attrNameLst>
                                      </p:cBhvr>
                                      <p:to>
                                        <p:strVal val="visible"/>
                                      </p:to>
                                    </p:set>
                                    <p:animEffect transition="in" filter="fade">
                                      <p:cBhvr>
                                        <p:cTn id="37" dur="2000"/>
                                        <p:tgtEl>
                                          <p:spTgt spid="2970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700">
                                            <p:txEl>
                                              <p:pRg st="6" end="6"/>
                                            </p:txEl>
                                          </p:spTgt>
                                        </p:tgtEl>
                                        <p:attrNameLst>
                                          <p:attrName>style.visibility</p:attrName>
                                        </p:attrNameLst>
                                      </p:cBhvr>
                                      <p:to>
                                        <p:strVal val="visible"/>
                                      </p:to>
                                    </p:set>
                                    <p:animEffect transition="in" filter="fade">
                                      <p:cBhvr>
                                        <p:cTn id="42" dur="2000"/>
                                        <p:tgtEl>
                                          <p:spTgt spid="297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2970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rgbClr val="FF0000"/>
                </a:solidFill>
              </a:rPr>
              <a:t>The Ladder System:</a:t>
            </a:r>
          </a:p>
        </p:txBody>
      </p:sp>
      <p:sp>
        <p:nvSpPr>
          <p:cNvPr id="4" name="Content Placeholder 3"/>
          <p:cNvSpPr>
            <a:spLocks noGrp="1"/>
          </p:cNvSpPr>
          <p:nvPr>
            <p:ph idx="1"/>
          </p:nvPr>
        </p:nvSpPr>
        <p:spPr/>
        <p:txBody>
          <a:bodyPr/>
          <a:lstStyle/>
          <a:p>
            <a:r>
              <a:rPr lang="en-IE" dirty="0"/>
              <a:t>This system is mainly used in the IT’s</a:t>
            </a:r>
          </a:p>
          <a:p>
            <a:r>
              <a:rPr lang="en-IE" dirty="0"/>
              <a:t>This is when a student enters a course at a level 6/7 but progresses on to a Level 8</a:t>
            </a:r>
          </a:p>
          <a:p>
            <a:r>
              <a:rPr lang="en-IE" dirty="0"/>
              <a:t>Many Level 8’s in the IT’s have an adjoining course in level 6/7 which mean that students can enter the Level 8 once they have their 6/7 qualification</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73410" name="Rectangle 2"/>
          <p:cNvSpPr>
            <a:spLocks noGrp="1" noChangeArrowheads="1"/>
          </p:cNvSpPr>
          <p:nvPr>
            <p:ph type="title"/>
          </p:nvPr>
        </p:nvSpPr>
        <p:spPr/>
        <p:txBody>
          <a:bodyPr/>
          <a:lstStyle/>
          <a:p>
            <a:pPr eaLnBrk="1" hangingPunct="1">
              <a:defRPr/>
            </a:pPr>
            <a:r>
              <a:rPr lang="en-GB" altLang="en-US">
                <a:solidFill>
                  <a:srgbClr val="000000"/>
                </a:solidFill>
                <a:effectLst>
                  <a:outerShdw blurRad="38100" dist="38100" dir="2700000" algn="tl">
                    <a:srgbClr val="FFFFFF"/>
                  </a:outerShdw>
                </a:effectLst>
              </a:rPr>
              <a:t>Fourth thing to understand…</a:t>
            </a:r>
            <a:endParaRPr lang="en-US" altLang="en-US">
              <a:solidFill>
                <a:srgbClr val="000000"/>
              </a:solidFill>
              <a:effectLst>
                <a:outerShdw blurRad="38100" dist="38100" dir="2700000" algn="tl">
                  <a:srgbClr val="FFFFFF"/>
                </a:outerShdw>
              </a:effectLst>
            </a:endParaRPr>
          </a:p>
        </p:txBody>
      </p:sp>
      <p:sp>
        <p:nvSpPr>
          <p:cNvPr id="26628" name="Rectangle 3"/>
          <p:cNvSpPr>
            <a:spLocks noGrp="1" noChangeArrowheads="1"/>
          </p:cNvSpPr>
          <p:nvPr>
            <p:ph type="body" idx="1"/>
          </p:nvPr>
        </p:nvSpPr>
        <p:spPr/>
        <p:txBody>
          <a:bodyPr/>
          <a:lstStyle/>
          <a:p>
            <a:pPr eaLnBrk="1" hangingPunct="1"/>
            <a:r>
              <a:rPr lang="en-GB" altLang="en-US" b="1">
                <a:solidFill>
                  <a:srgbClr val="003300"/>
                </a:solidFill>
              </a:rPr>
              <a:t>4. Genuine Order of Preference</a:t>
            </a:r>
            <a:endParaRPr lang="en-US" altLang="en-US" b="1">
              <a:solidFill>
                <a:srgbClr val="0033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27651" name="Picture 1"/>
          <p:cNvPicPr>
            <a:picLocks noChangeAspect="1" noChangeArrowheads="1"/>
          </p:cNvPicPr>
          <p:nvPr/>
        </p:nvPicPr>
        <p:blipFill>
          <a:blip r:embed="rId3" cstate="print"/>
          <a:srcRect/>
          <a:stretch>
            <a:fillRect/>
          </a:stretch>
        </p:blipFill>
        <p:spPr bwMode="auto">
          <a:xfrm>
            <a:off x="0" y="-60325"/>
            <a:ext cx="9307513" cy="6980238"/>
          </a:xfrm>
          <a:prstGeom prst="rect">
            <a:avLst/>
          </a:prstGeom>
          <a:noFill/>
          <a:ln w="9525">
            <a:noFill/>
            <a:round/>
            <a:headEnd/>
            <a:tailEnd/>
          </a:ln>
        </p:spPr>
      </p:pic>
      <p:sp>
        <p:nvSpPr>
          <p:cNvPr id="14338" name="AutoShape 2"/>
          <p:cNvSpPr>
            <a:spLocks noChangeArrowheads="1"/>
          </p:cNvSpPr>
          <p:nvPr/>
        </p:nvSpPr>
        <p:spPr bwMode="auto">
          <a:xfrm>
            <a:off x="-163513" y="3951288"/>
            <a:ext cx="9634538" cy="1960562"/>
          </a:xfrm>
          <a:prstGeom prst="roundRect">
            <a:avLst>
              <a:gd name="adj" fmla="val 69"/>
            </a:avLst>
          </a:prstGeom>
          <a:solidFill>
            <a:srgbClr val="000000"/>
          </a:solidFill>
          <a:ln w="9525">
            <a:noFill/>
            <a:round/>
            <a:headEnd/>
            <a:tailEnd/>
          </a:ln>
        </p:spPr>
        <p:txBody>
          <a:bodyPr wrap="none" lIns="82936" tIns="41469" rIns="82936" bIns="41469" anchor="ctr"/>
          <a:lstStyle/>
          <a:p>
            <a:pPr defTabSz="407988" eaLnBrk="1">
              <a:lnSpc>
                <a:spcPct val="93000"/>
              </a:lnSpc>
              <a:buClr>
                <a:srgbClr val="000000"/>
              </a:buClr>
              <a:buSzPct val="100000"/>
              <a:buFont typeface="Times New Roman" pitchFamily="18" charset="0"/>
              <a:buNone/>
            </a:pPr>
            <a:endParaRPr lang="en-US" altLang="en-US" sz="1600">
              <a:ea typeface="SimSun" charset="-122"/>
            </a:endParaRPr>
          </a:p>
        </p:txBody>
      </p:sp>
      <p:sp>
        <p:nvSpPr>
          <p:cNvPr id="31749" name="Rectangle 3"/>
          <p:cNvSpPr>
            <a:spLocks noGrp="1" noChangeArrowheads="1"/>
          </p:cNvSpPr>
          <p:nvPr>
            <p:ph type="body" idx="4294967295"/>
          </p:nvPr>
        </p:nvSpPr>
        <p:spPr>
          <a:xfrm>
            <a:off x="327025" y="3617913"/>
            <a:ext cx="8653463" cy="3108325"/>
          </a:xfrm>
        </p:spPr>
        <p:txBody>
          <a:bodyPr lIns="0" tIns="17600" rIns="0" bIns="0"/>
          <a:lstStyle/>
          <a:p>
            <a:pPr algn="ctr" defTabSz="449263" eaLnBrk="1" hangingPunct="1">
              <a:lnSpc>
                <a:spcPct val="90000"/>
              </a:lnSpc>
              <a:buFontTx/>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 pos="9409113" algn="l"/>
              </a:tabLst>
            </a:pPr>
            <a:r>
              <a:rPr lang="en-IE" altLang="en-US" sz="2200">
                <a:solidFill>
                  <a:srgbClr val="FFFFFF"/>
                </a:solidFill>
              </a:rPr>
              <a:t>If you learn nothing else from this presentation let it be this...</a:t>
            </a:r>
          </a:p>
          <a:p>
            <a:pPr algn="ctr" defTabSz="449263" eaLnBrk="1" hangingPunct="1">
              <a:lnSpc>
                <a:spcPct val="94000"/>
              </a:lnSpc>
              <a:buFontTx/>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 pos="9409113" algn="l"/>
              </a:tabLst>
            </a:pPr>
            <a:r>
              <a:rPr lang="en-IE" altLang="en-US" sz="4500">
                <a:solidFill>
                  <a:srgbClr val="FF0000"/>
                </a:solidFill>
                <a:latin typeface="Arial Black" pitchFamily="34" charset="0"/>
              </a:rPr>
              <a:t>PLACE YOUR COURSE CHOICES IN GENUINE ORDER OF PREFERENCE!</a:t>
            </a:r>
          </a:p>
          <a:p>
            <a:pPr algn="ctr" defTabSz="449263" eaLnBrk="1" hangingPunct="1">
              <a:lnSpc>
                <a:spcPct val="90000"/>
              </a:lnSpc>
              <a:buFontTx/>
              <a:buNone/>
              <a:tabLst>
                <a:tab pos="723900" algn="l"/>
                <a:tab pos="1447800" algn="l"/>
                <a:tab pos="2171700" algn="l"/>
                <a:tab pos="2895600" algn="l"/>
                <a:tab pos="3619500" algn="l"/>
                <a:tab pos="4343400" algn="l"/>
                <a:tab pos="5065713" algn="l"/>
                <a:tab pos="5791200" algn="l"/>
                <a:tab pos="6515100" algn="l"/>
                <a:tab pos="7237413" algn="l"/>
                <a:tab pos="7961313" algn="l"/>
                <a:tab pos="8686800" algn="l"/>
                <a:tab pos="9409113" algn="l"/>
              </a:tabLst>
            </a:pPr>
            <a:r>
              <a:rPr lang="en-IE" altLang="en-US" sz="2200">
                <a:solidFill>
                  <a:srgbClr val="FFFFFF"/>
                </a:solidFill>
              </a:rPr>
              <a:t>To do otherwise is a grave mistake.</a:t>
            </a:r>
          </a:p>
        </p:txBody>
      </p:sp>
      <p:sp>
        <p:nvSpPr>
          <p:cNvPr id="14340" name="Rectangle 4"/>
          <p:cNvSpPr>
            <a:spLocks noGrp="1" noChangeArrowheads="1"/>
          </p:cNvSpPr>
          <p:nvPr>
            <p:ph type="title" idx="4294967295"/>
          </p:nvPr>
        </p:nvSpPr>
        <p:spPr>
          <a:xfrm>
            <a:off x="457200" y="228600"/>
            <a:ext cx="6896100" cy="868363"/>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5713" algn="l"/>
                <a:tab pos="5791200" algn="l"/>
                <a:tab pos="6515100" algn="l"/>
                <a:tab pos="7237413" algn="l"/>
              </a:tabLst>
              <a:defRPr/>
            </a:pPr>
            <a:r>
              <a:rPr lang="en-IE" altLang="en-US" sz="4000">
                <a:solidFill>
                  <a:srgbClr val="FFFFFF"/>
                </a:solidFill>
                <a:latin typeface="Arial Black" pitchFamily="34" charset="0"/>
              </a:rPr>
              <a:t>ORDER OF PREFERENCE</a:t>
            </a:r>
          </a:p>
        </p:txBody>
      </p:sp>
      <p:pic>
        <p:nvPicPr>
          <p:cNvPr id="14341" name="Picture 5"/>
          <p:cNvPicPr>
            <a:picLocks noChangeAspect="1" noChangeArrowheads="1"/>
          </p:cNvPicPr>
          <p:nvPr/>
        </p:nvPicPr>
        <p:blipFill>
          <a:blip r:embed="rId4" cstate="print"/>
          <a:srcRect/>
          <a:stretch>
            <a:fillRect/>
          </a:stretch>
        </p:blipFill>
        <p:spPr bwMode="auto">
          <a:xfrm>
            <a:off x="5245100" y="1504950"/>
            <a:ext cx="2265363" cy="1866900"/>
          </a:xfrm>
          <a:prstGeom prst="rect">
            <a:avLst/>
          </a:prstGeom>
          <a:noFill/>
          <a:ln w="9525">
            <a:noFill/>
            <a:round/>
            <a:headEnd/>
            <a:tailEnd/>
          </a:ln>
        </p:spPr>
      </p:pic>
      <p:pic>
        <p:nvPicPr>
          <p:cNvPr id="14342" name="Picture 6"/>
          <p:cNvPicPr>
            <a:picLocks noChangeAspect="1" noChangeArrowheads="1"/>
          </p:cNvPicPr>
          <p:nvPr/>
        </p:nvPicPr>
        <p:blipFill>
          <a:blip r:embed="rId5" cstate="print"/>
          <a:srcRect/>
          <a:stretch>
            <a:fillRect/>
          </a:stretch>
        </p:blipFill>
        <p:spPr bwMode="auto">
          <a:xfrm>
            <a:off x="1468438" y="979488"/>
            <a:ext cx="3317875" cy="270827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9">
                                            <p:txEl>
                                              <p:pRg st="0" end="0"/>
                                            </p:txEl>
                                          </p:spTgt>
                                        </p:tgtEl>
                                        <p:attrNameLst>
                                          <p:attrName>style.visibility</p:attrName>
                                        </p:attrNameLst>
                                      </p:cBhvr>
                                      <p:to>
                                        <p:strVal val="visible"/>
                                      </p:to>
                                    </p:set>
                                    <p:animEffect transition="in" filter="fade">
                                      <p:cBhvr>
                                        <p:cTn id="12" dur="2000"/>
                                        <p:tgtEl>
                                          <p:spTgt spid="317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9">
                                            <p:txEl>
                                              <p:pRg st="1" end="1"/>
                                            </p:txEl>
                                          </p:spTgt>
                                        </p:tgtEl>
                                        <p:attrNameLst>
                                          <p:attrName>style.visibility</p:attrName>
                                        </p:attrNameLst>
                                      </p:cBhvr>
                                      <p:to>
                                        <p:strVal val="visible"/>
                                      </p:to>
                                    </p:set>
                                    <p:animEffect transition="in" filter="fade">
                                      <p:cBhvr>
                                        <p:cTn id="17" dur="2000"/>
                                        <p:tgtEl>
                                          <p:spTgt spid="317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9">
                                            <p:txEl>
                                              <p:pRg st="2" end="2"/>
                                            </p:txEl>
                                          </p:spTgt>
                                        </p:tgtEl>
                                        <p:attrNameLst>
                                          <p:attrName>style.visibility</p:attrName>
                                        </p:attrNameLst>
                                      </p:cBhvr>
                                      <p:to>
                                        <p:strVal val="visible"/>
                                      </p:to>
                                    </p:set>
                                    <p:animEffect transition="in" filter="fade">
                                      <p:cBhvr>
                                        <p:cTn id="22" dur="2000"/>
                                        <p:tgtEl>
                                          <p:spTgt spid="31749">
                                            <p:txEl>
                                              <p:pRg st="2" end="2"/>
                                            </p:txEl>
                                          </p:spTgt>
                                        </p:tgtEl>
                                      </p:cBhvr>
                                    </p:animEffect>
                                  </p:childTnLst>
                                </p:cTn>
                              </p:par>
                              <p:par>
                                <p:cTn id="23" presetID="25" presetClass="entr" fill="hold" grpId="0" nodeType="withEffect">
                                  <p:stCondLst>
                                    <p:cond delay="0"/>
                                  </p:stCondLst>
                                  <p:childTnLst>
                                    <p:set>
                                      <p:cBhvr additive="repl">
                                        <p:cTn id="24" dur="1" fill="hold">
                                          <p:stCondLst>
                                            <p:cond delay="0"/>
                                          </p:stCondLst>
                                        </p:cTn>
                                        <p:tgtEl>
                                          <p:spTgt spid="14338"/>
                                        </p:tgtEl>
                                        <p:attrNameLst>
                                          <p:attrName>style.visibility</p:attrName>
                                        </p:attrNameLst>
                                      </p:cBhvr>
                                      <p:to>
                                        <p:strVal val="visible"/>
                                      </p:to>
                                    </p:set>
                                    <p:anim calcmode="lin" valueType="num">
                                      <p:cBhvr additive="repl">
                                        <p:cTn id="25" dur="1000" decel="50000" fill="hold">
                                          <p:stCondLst>
                                            <p:cond delay="0"/>
                                          </p:stCondLst>
                                        </p:cTn>
                                        <p:tgtEl>
                                          <p:spTgt spid="14338"/>
                                        </p:tgtEl>
                                        <p:attrNameLst>
                                          <p:attrName>r</p:attrName>
                                        </p:attrNameLst>
                                      </p:cBhvr>
                                      <p:tavLst>
                                        <p:tav tm="100000">
                                          <p:val>
                                            <p:strVal val="-90"/>
                                          </p:val>
                                        </p:tav>
                                        <p:tav tm="100000">
                                          <p:val>
                                            <p:strVal val="0"/>
                                          </p:val>
                                        </p:tav>
                                      </p:tavLst>
                                    </p:anim>
                                    <p:anim calcmode="lin" valueType="num">
                                      <p:cBhvr additive="repl">
                                        <p:cTn id="26" dur="1000" decel="50000" fill="hold">
                                          <p:stCondLst>
                                            <p:cond delay="0"/>
                                          </p:stCondLst>
                                        </p:cTn>
                                        <p:tgtEl>
                                          <p:spTgt spid="14338"/>
                                        </p:tgtEl>
                                        <p:attrNameLst>
                                          <p:attrName>ppt_w</p:attrName>
                                        </p:attrNameLst>
                                      </p:cBhvr>
                                      <p:tavLst>
                                        <p:tav tm="100000">
                                          <p:val>
                                            <p:strVal val="#ppt_w"/>
                                          </p:val>
                                        </p:tav>
                                        <p:tav tm="100000">
                                          <p:val>
                                            <p:strVal val="#ppt_w*.05"/>
                                          </p:val>
                                        </p:tav>
                                      </p:tavLst>
                                    </p:anim>
                                    <p:anim calcmode="lin" valueType="num">
                                      <p:cBhvr additive="repl">
                                        <p:cTn id="27" dur="1000" accel="50000" fill="hold">
                                          <p:stCondLst>
                                            <p:cond delay="0"/>
                                          </p:stCondLst>
                                        </p:cTn>
                                        <p:tgtEl>
                                          <p:spTgt spid="14338"/>
                                        </p:tgtEl>
                                        <p:attrNameLst>
                                          <p:attrName>ppt_w</p:attrName>
                                        </p:attrNameLst>
                                      </p:cBhvr>
                                      <p:tavLst>
                                        <p:tav tm="100000">
                                          <p:val>
                                            <p:strVal val="#ppt_w*.05"/>
                                          </p:val>
                                        </p:tav>
                                        <p:tav tm="100000">
                                          <p:val>
                                            <p:strVal val="#ppt_w"/>
                                          </p:val>
                                        </p:tav>
                                      </p:tavLst>
                                    </p:anim>
                                    <p:anim calcmode="lin" valueType="num">
                                      <p:cBhvr additive="repl">
                                        <p:cTn id="28" dur="2000" fill="hold"/>
                                        <p:tgtEl>
                                          <p:spTgt spid="14338"/>
                                        </p:tgtEl>
                                        <p:attrNameLst>
                                          <p:attrName>ppt_h</p:attrName>
                                        </p:attrNameLst>
                                      </p:cBhvr>
                                      <p:tavLst>
                                        <p:tav tm="100000">
                                          <p:val>
                                            <p:strVal val="#ppt_h"/>
                                          </p:val>
                                        </p:tav>
                                        <p:tav tm="100000">
                                          <p:val>
                                            <p:strVal val="#ppt_h"/>
                                          </p:val>
                                        </p:tav>
                                      </p:tavLst>
                                    </p:anim>
                                    <p:anim calcmode="lin" valueType="num">
                                      <p:cBhvr additive="repl">
                                        <p:cTn id="29" dur="1000" decel="50000" fill="hold">
                                          <p:stCondLst>
                                            <p:cond delay="0"/>
                                          </p:stCondLst>
                                        </p:cTn>
                                        <p:tgtEl>
                                          <p:spTgt spid="14338"/>
                                        </p:tgtEl>
                                        <p:attrNameLst>
                                          <p:attrName>ppt_x</p:attrName>
                                        </p:attrNameLst>
                                      </p:cBhvr>
                                      <p:tavLst>
                                        <p:tav tm="100000">
                                          <p:val>
                                            <p:strVal val="#ppt_x+.4"/>
                                          </p:val>
                                        </p:tav>
                                        <p:tav tm="100000">
                                          <p:val>
                                            <p:strVal val="#ppt_x"/>
                                          </p:val>
                                        </p:tav>
                                      </p:tavLst>
                                    </p:anim>
                                    <p:anim calcmode="lin" valueType="num">
                                      <p:cBhvr additive="repl">
                                        <p:cTn id="30" dur="1000" decel="50000" fill="hold">
                                          <p:stCondLst>
                                            <p:cond delay="0"/>
                                          </p:stCondLst>
                                        </p:cTn>
                                        <p:tgtEl>
                                          <p:spTgt spid="14338"/>
                                        </p:tgtEl>
                                        <p:attrNameLst>
                                          <p:attrName>ppt_y</p:attrName>
                                        </p:attrNameLst>
                                      </p:cBhvr>
                                      <p:tavLst>
                                        <p:tav tm="100000">
                                          <p:val>
                                            <p:strVal val="#ppt_y-.2"/>
                                          </p:val>
                                        </p:tav>
                                        <p:tav tm="100000">
                                          <p:val>
                                            <p:strVal val="#ppt_y+.1"/>
                                          </p:val>
                                        </p:tav>
                                      </p:tavLst>
                                    </p:anim>
                                    <p:anim calcmode="lin" valueType="num">
                                      <p:cBhvr additive="repl">
                                        <p:cTn id="31" dur="1000" accel="50000" fill="hold">
                                          <p:stCondLst>
                                            <p:cond delay="0"/>
                                          </p:stCondLst>
                                        </p:cTn>
                                        <p:tgtEl>
                                          <p:spTgt spid="14338"/>
                                        </p:tgtEl>
                                        <p:attrNameLst>
                                          <p:attrName>ppt_y</p:attrName>
                                        </p:attrNameLst>
                                      </p:cBhvr>
                                      <p:tavLst>
                                        <p:tav tm="100000">
                                          <p:val>
                                            <p:strVal val="#ppt_y+.1"/>
                                          </p:val>
                                        </p:tav>
                                        <p:tav tm="100000">
                                          <p:val>
                                            <p:strVal val="#ppt_y"/>
                                          </p:val>
                                        </p:tav>
                                      </p:tavLst>
                                    </p:anim>
                                    <p:animEffect transition="in" filter="fade">
                                      <p:cBhvr additive="repl">
                                        <p:cTn id="32" dur="2000" decel="50000">
                                          <p:stCondLst>
                                            <p:cond delay="0"/>
                                          </p:stCondLst>
                                        </p:cTn>
                                        <p:tgtEl>
                                          <p:spTgt spid="14338"/>
                                        </p:tgtEl>
                                      </p:cBhvr>
                                    </p:animEffect>
                                  </p:childTnLst>
                                </p:cTn>
                              </p:par>
                              <p:par>
                                <p:cTn id="33" presetID="2" presetClass="entr" presetSubtype="1" accel="50000" decel="50000" fill="hold" nodeType="withEffect">
                                  <p:stCondLst>
                                    <p:cond delay="0"/>
                                  </p:stCondLst>
                                  <p:childTnLst>
                                    <p:set>
                                      <p:cBhvr>
                                        <p:cTn id="34" dur="1" fill="hold">
                                          <p:stCondLst>
                                            <p:cond delay="0"/>
                                          </p:stCondLst>
                                        </p:cTn>
                                        <p:tgtEl>
                                          <p:spTgt spid="14342"/>
                                        </p:tgtEl>
                                        <p:attrNameLst>
                                          <p:attrName>style.visibility</p:attrName>
                                        </p:attrNameLst>
                                      </p:cBhvr>
                                      <p:to>
                                        <p:strVal val="visible"/>
                                      </p:to>
                                    </p:set>
                                    <p:anim calcmode="lin" valueType="num">
                                      <p:cBhvr additive="base">
                                        <p:cTn id="35" dur="2000" fill="hold"/>
                                        <p:tgtEl>
                                          <p:spTgt spid="14342"/>
                                        </p:tgtEl>
                                        <p:attrNameLst>
                                          <p:attrName>ppt_x</p:attrName>
                                        </p:attrNameLst>
                                      </p:cBhvr>
                                      <p:tavLst>
                                        <p:tav tm="0">
                                          <p:val>
                                            <p:strVal val="#ppt_x"/>
                                          </p:val>
                                        </p:tav>
                                        <p:tav tm="100000">
                                          <p:val>
                                            <p:strVal val="#ppt_x"/>
                                          </p:val>
                                        </p:tav>
                                      </p:tavLst>
                                    </p:anim>
                                    <p:anim calcmode="lin" valueType="num">
                                      <p:cBhvr additive="base">
                                        <p:cTn id="36" dur="2000" fill="hold"/>
                                        <p:tgtEl>
                                          <p:spTgt spid="14342"/>
                                        </p:tgtEl>
                                        <p:attrNameLst>
                                          <p:attrName>ppt_y</p:attrName>
                                        </p:attrNameLst>
                                      </p:cBhvr>
                                      <p:tavLst>
                                        <p:tav tm="0">
                                          <p:val>
                                            <p:strVal val="0-#ppt_h/2"/>
                                          </p:val>
                                        </p:tav>
                                        <p:tav tm="100000">
                                          <p:val>
                                            <p:strVal val="#ppt_y"/>
                                          </p:val>
                                        </p:tav>
                                      </p:tavLst>
                                    </p:anim>
                                  </p:childTnLst>
                                </p:cTn>
                              </p:par>
                              <p:par>
                                <p:cTn id="37" presetID="2" presetClass="entr" presetSubtype="4" accel="50000" decel="50000" fill="hold" nodeType="withEffect">
                                  <p:stCondLst>
                                    <p:cond delay="0"/>
                                  </p:stCondLst>
                                  <p:childTnLst>
                                    <p:set>
                                      <p:cBhvr>
                                        <p:cTn id="38" dur="1" fill="hold">
                                          <p:stCondLst>
                                            <p:cond delay="0"/>
                                          </p:stCondLst>
                                        </p:cTn>
                                        <p:tgtEl>
                                          <p:spTgt spid="14341"/>
                                        </p:tgtEl>
                                        <p:attrNameLst>
                                          <p:attrName>style.visibility</p:attrName>
                                        </p:attrNameLst>
                                      </p:cBhvr>
                                      <p:to>
                                        <p:strVal val="visible"/>
                                      </p:to>
                                    </p:set>
                                    <p:anim calcmode="lin" valueType="num">
                                      <p:cBhvr additive="base">
                                        <p:cTn id="39" dur="2000" fill="hold"/>
                                        <p:tgtEl>
                                          <p:spTgt spid="14341"/>
                                        </p:tgtEl>
                                        <p:attrNameLst>
                                          <p:attrName>ppt_x</p:attrName>
                                        </p:attrNameLst>
                                      </p:cBhvr>
                                      <p:tavLst>
                                        <p:tav tm="0">
                                          <p:val>
                                            <p:strVal val="#ppt_x"/>
                                          </p:val>
                                        </p:tav>
                                        <p:tav tm="100000">
                                          <p:val>
                                            <p:strVal val="#ppt_x"/>
                                          </p:val>
                                        </p:tav>
                                      </p:tavLst>
                                    </p:anim>
                                    <p:anim calcmode="lin" valueType="num">
                                      <p:cBhvr additive="base">
                                        <p:cTn id="40" dur="20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31749" grpId="0" build="p"/>
      <p:bldP spid="1434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539750" y="908050"/>
            <a:ext cx="7767638" cy="1138238"/>
            <a:chOff x="435" y="869"/>
            <a:chExt cx="4893" cy="717"/>
          </a:xfrm>
        </p:grpSpPr>
        <p:sp>
          <p:nvSpPr>
            <p:cNvPr id="28678" name="AutoShape 3"/>
            <p:cNvSpPr>
              <a:spLocks noChangeArrowheads="1"/>
            </p:cNvSpPr>
            <p:nvPr/>
          </p:nvSpPr>
          <p:spPr bwMode="auto">
            <a:xfrm>
              <a:off x="435" y="869"/>
              <a:ext cx="4894" cy="718"/>
            </a:xfrm>
            <a:prstGeom prst="roundRect">
              <a:avLst>
                <a:gd name="adj" fmla="val 139"/>
              </a:avLst>
            </a:prstGeom>
            <a:noFill/>
            <a:ln w="9525">
              <a:noFill/>
              <a:round/>
              <a:headEnd/>
              <a:tailEnd/>
            </a:ln>
          </p:spPr>
          <p:txBody>
            <a:bodyPr wrap="none" anchor="ctr"/>
            <a:lstStyle/>
            <a:p>
              <a:pPr eaLnBrk="1" hangingPunct="1"/>
              <a:endParaRPr lang="en-IE" altLang="en-US" sz="1800"/>
            </a:p>
          </p:txBody>
        </p:sp>
        <p:sp>
          <p:nvSpPr>
            <p:cNvPr id="28679" name="Text Box 4"/>
            <p:cNvSpPr txBox="1">
              <a:spLocks noChangeArrowheads="1"/>
            </p:cNvSpPr>
            <p:nvPr/>
          </p:nvSpPr>
          <p:spPr bwMode="auto">
            <a:xfrm>
              <a:off x="435" y="998"/>
              <a:ext cx="4894" cy="460"/>
            </a:xfrm>
            <a:prstGeom prst="rect">
              <a:avLst/>
            </a:prstGeom>
            <a:noFill/>
            <a:ln w="9525">
              <a:noFill/>
              <a:round/>
              <a:headEnd/>
              <a:tailEnd/>
            </a:ln>
          </p:spPr>
          <p:txBody>
            <a:bodyPr lIns="90000" tIns="46800" rIns="90000" bIns="46800" anchor="ctr">
              <a:spAutoFit/>
            </a:bodyPr>
            <a:lstStyle/>
            <a:p>
              <a:pPr algn="ctr" defTabSz="449263">
                <a:lnSpc>
                  <a:spcPct val="95000"/>
                </a:lnSpc>
                <a:buClr>
                  <a:srgbClr val="000066"/>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400" b="1">
                  <a:solidFill>
                    <a:srgbClr val="003300"/>
                  </a:solidFill>
                  <a:latin typeface="Times New Roman" pitchFamily="18" charset="0"/>
                  <a:ea typeface="Lucida Sans Unicode" pitchFamily="34" charset="0"/>
                  <a:cs typeface="Lucida Sans Unicode" pitchFamily="34" charset="0"/>
                </a:rPr>
                <a:t>Genuine Order of Preference:</a:t>
              </a:r>
            </a:p>
          </p:txBody>
        </p:sp>
      </p:grpSp>
      <p:sp>
        <p:nvSpPr>
          <p:cNvPr id="28675" name="AutoShape 5"/>
          <p:cNvSpPr>
            <a:spLocks noChangeArrowheads="1"/>
          </p:cNvSpPr>
          <p:nvPr/>
        </p:nvSpPr>
        <p:spPr bwMode="auto">
          <a:xfrm>
            <a:off x="685800" y="2286000"/>
            <a:ext cx="7772400" cy="4114800"/>
          </a:xfrm>
          <a:prstGeom prst="roundRect">
            <a:avLst>
              <a:gd name="adj" fmla="val 37"/>
            </a:avLst>
          </a:prstGeom>
          <a:noFill/>
          <a:ln w="9525">
            <a:noFill/>
            <a:round/>
            <a:headEnd/>
            <a:tailEnd/>
          </a:ln>
        </p:spPr>
        <p:txBody>
          <a:bodyPr wrap="none" anchor="ctr"/>
          <a:lstStyle/>
          <a:p>
            <a:pPr eaLnBrk="1" hangingPunct="1"/>
            <a:endParaRPr lang="en-IE" altLang="en-US" sz="1800"/>
          </a:p>
        </p:txBody>
      </p:sp>
      <p:sp>
        <p:nvSpPr>
          <p:cNvPr id="28676" name="Text Box 6"/>
          <p:cNvSpPr txBox="1">
            <a:spLocks noChangeArrowheads="1"/>
          </p:cNvSpPr>
          <p:nvPr/>
        </p:nvSpPr>
        <p:spPr bwMode="auto">
          <a:xfrm>
            <a:off x="179388" y="2286000"/>
            <a:ext cx="8640762" cy="4657725"/>
          </a:xfrm>
          <a:prstGeom prst="rect">
            <a:avLst/>
          </a:prstGeom>
          <a:noFill/>
          <a:ln w="9525">
            <a:noFill/>
            <a:round/>
            <a:headEnd/>
            <a:tailEnd/>
          </a:ln>
        </p:spPr>
        <p:txBody>
          <a:bodyPr lIns="90000" tIns="46800" rIns="90000" bIns="46800">
            <a:spAutoFit/>
          </a:bodyPr>
          <a:lstStyle/>
          <a:p>
            <a:pPr marL="333375" indent="-333375" defTabSz="449263">
              <a:lnSpc>
                <a:spcPct val="95000"/>
              </a:lnSpc>
              <a:spcBef>
                <a:spcPts val="800"/>
              </a:spcBef>
              <a:buClr>
                <a:srgbClr val="000066"/>
              </a:buClr>
              <a:buFont typeface="Times New Roman" pitchFamily="18"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GB" altLang="en-US" sz="3200" b="1">
                <a:latin typeface="Times New Roman" pitchFamily="18" charset="0"/>
                <a:ea typeface="Lucida Sans Unicode" pitchFamily="34" charset="0"/>
                <a:cs typeface="Lucida Sans Unicode" pitchFamily="34" charset="0"/>
              </a:rPr>
              <a:t>You do not need to guess what the points are going to be for the courses you are interested in.</a:t>
            </a:r>
          </a:p>
          <a:p>
            <a:pPr marL="333375" indent="-333375" defTabSz="449263">
              <a:spcBef>
                <a:spcPts val="800"/>
              </a:spcBef>
              <a:buClr>
                <a:srgbClr val="000066"/>
              </a:buClr>
              <a:buFont typeface="Times New Roman" pitchFamily="18"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GB" altLang="en-US" sz="3200" b="1">
                <a:latin typeface="Times New Roman" pitchFamily="18" charset="0"/>
                <a:ea typeface="Lucida Sans Unicode" pitchFamily="34" charset="0"/>
                <a:cs typeface="Lucida Sans Unicode" pitchFamily="34" charset="0"/>
              </a:rPr>
              <a:t>Simply list your courses in genuine order of preference from the highest preference 1, to the lowest preference 10.</a:t>
            </a:r>
          </a:p>
          <a:p>
            <a:pPr marL="333375" indent="-333375" defTabSz="449263">
              <a:spcBef>
                <a:spcPts val="800"/>
              </a:spcBef>
              <a:buClr>
                <a:srgbClr val="000066"/>
              </a:buClr>
              <a:buFont typeface="Times New Roman" pitchFamily="18"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GB" altLang="en-US" sz="3200" b="1">
                <a:latin typeface="Times New Roman" pitchFamily="18" charset="0"/>
                <a:ea typeface="Lucida Sans Unicode" pitchFamily="34" charset="0"/>
                <a:cs typeface="Lucida Sans Unicode" pitchFamily="34" charset="0"/>
              </a:rPr>
              <a:t>If you are entitled to an offer, you will be offered the highest preference that you are entitled to.</a:t>
            </a:r>
          </a:p>
        </p:txBody>
      </p:sp>
      <p:sp>
        <p:nvSpPr>
          <p:cNvPr id="7" name="Footer Placeholder 6"/>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Title 1"/>
          <p:cNvSpPr>
            <a:spLocks noGrp="1"/>
          </p:cNvSpPr>
          <p:nvPr>
            <p:ph type="title" idx="4294967295"/>
          </p:nvPr>
        </p:nvSpPr>
        <p:spPr>
          <a:xfrm>
            <a:off x="0" y="122238"/>
            <a:ext cx="7543800" cy="1295400"/>
          </a:xfrm>
        </p:spPr>
        <p:txBody>
          <a:bodyPr/>
          <a:lstStyle/>
          <a:p>
            <a:pPr eaLnBrk="1" hangingPunct="1">
              <a:defRPr/>
            </a:pPr>
            <a:r>
              <a:rPr lang="en-IE" sz="4000" b="1" dirty="0">
                <a:solidFill>
                  <a:srgbClr val="C00000"/>
                </a:solidFill>
              </a:rPr>
              <a:t>Choosing Courses Research</a:t>
            </a:r>
            <a:r>
              <a:rPr lang="en-IE" sz="4000" dirty="0">
                <a:solidFill>
                  <a:srgbClr val="C00000"/>
                </a:solidFill>
              </a:rPr>
              <a:t>: </a:t>
            </a:r>
            <a:endParaRPr lang="en-US" sz="4000" dirty="0">
              <a:solidFill>
                <a:srgbClr val="C00000"/>
              </a:solidFill>
            </a:endParaRPr>
          </a:p>
        </p:txBody>
      </p:sp>
      <p:sp>
        <p:nvSpPr>
          <p:cNvPr id="6148" name="Content Placeholder 2"/>
          <p:cNvSpPr>
            <a:spLocks noGrp="1"/>
          </p:cNvSpPr>
          <p:nvPr>
            <p:ph idx="4294967295"/>
          </p:nvPr>
        </p:nvSpPr>
        <p:spPr>
          <a:xfrm>
            <a:off x="0" y="1719263"/>
            <a:ext cx="8229600" cy="4411662"/>
          </a:xfrm>
        </p:spPr>
        <p:txBody>
          <a:bodyPr/>
          <a:lstStyle/>
          <a:p>
            <a:pPr eaLnBrk="1" hangingPunct="1"/>
            <a:r>
              <a:rPr lang="en-IE"/>
              <a:t>Research each course carefully from prospectus , websites and visiting college etc.</a:t>
            </a:r>
          </a:p>
          <a:p>
            <a:pPr eaLnBrk="1" hangingPunct="1"/>
            <a:r>
              <a:rPr lang="en-IE"/>
              <a:t>Consult with Guidance Counsellor</a:t>
            </a:r>
          </a:p>
          <a:p>
            <a:pPr eaLnBrk="1" hangingPunct="1"/>
            <a:r>
              <a:rPr lang="en-IE"/>
              <a:t>Discuss with family and friends</a:t>
            </a:r>
          </a:p>
          <a:p>
            <a:pPr eaLnBrk="1" hangingPunct="1"/>
            <a:r>
              <a:rPr lang="en-IE"/>
              <a:t>Websites: Qualifax.ie , careersportal.ie, steps.ie, college websites etc. </a:t>
            </a:r>
            <a:endParaRPr lang="en-US"/>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fade">
                                      <p:cBhvr>
                                        <p:cTn id="12" dur="2000"/>
                                        <p:tgtEl>
                                          <p:spTgt spid="61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Effect transition="in" filter="fade">
                                      <p:cBhvr>
                                        <p:cTn id="17" dur="2000"/>
                                        <p:tgtEl>
                                          <p:spTgt spid="61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8">
                                            <p:txEl>
                                              <p:pRg st="2" end="2"/>
                                            </p:txEl>
                                          </p:spTgt>
                                        </p:tgtEl>
                                        <p:attrNameLst>
                                          <p:attrName>style.visibility</p:attrName>
                                        </p:attrNameLst>
                                      </p:cBhvr>
                                      <p:to>
                                        <p:strVal val="visible"/>
                                      </p:to>
                                    </p:set>
                                    <p:animEffect transition="in" filter="fade">
                                      <p:cBhvr>
                                        <p:cTn id="22" dur="2000"/>
                                        <p:tgtEl>
                                          <p:spTgt spid="614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8">
                                            <p:txEl>
                                              <p:pRg st="3" end="3"/>
                                            </p:txEl>
                                          </p:spTgt>
                                        </p:tgtEl>
                                        <p:attrNameLst>
                                          <p:attrName>style.visibility</p:attrName>
                                        </p:attrNameLst>
                                      </p:cBhvr>
                                      <p:to>
                                        <p:strVal val="visible"/>
                                      </p:to>
                                    </p:set>
                                    <p:animEffect transition="in" filter="fade">
                                      <p:cBhvr>
                                        <p:cTn id="27" dur="20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6148"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29699" name="Picture 1"/>
          <p:cNvPicPr>
            <a:picLocks noChangeAspect="1" noChangeArrowheads="1"/>
          </p:cNvPicPr>
          <p:nvPr/>
        </p:nvPicPr>
        <p:blipFill>
          <a:blip r:embed="rId3" cstate="print"/>
          <a:srcRect/>
          <a:stretch>
            <a:fillRect/>
          </a:stretch>
        </p:blipFill>
        <p:spPr bwMode="auto">
          <a:xfrm>
            <a:off x="0" y="-98425"/>
            <a:ext cx="9274175" cy="6956425"/>
          </a:xfrm>
          <a:prstGeom prst="rect">
            <a:avLst/>
          </a:prstGeom>
          <a:noFill/>
          <a:ln w="9525">
            <a:noFill/>
            <a:round/>
            <a:headEnd/>
            <a:tailEnd/>
          </a:ln>
        </p:spPr>
      </p:pic>
      <p:sp>
        <p:nvSpPr>
          <p:cNvPr id="181251" name="Rectangle 2"/>
          <p:cNvSpPr>
            <a:spLocks noGrp="1" noChangeArrowheads="1"/>
          </p:cNvSpPr>
          <p:nvPr>
            <p:ph type="title" idx="4294967295"/>
          </p:nvPr>
        </p:nvSpPr>
        <p:spPr>
          <a:xfrm>
            <a:off x="457200" y="228600"/>
            <a:ext cx="6894513" cy="868363"/>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5713" algn="l"/>
                <a:tab pos="5791200" algn="l"/>
                <a:tab pos="6515100" algn="l"/>
                <a:tab pos="7237413" algn="l"/>
              </a:tabLst>
              <a:defRPr/>
            </a:pPr>
            <a:r>
              <a:rPr lang="en-IE" altLang="en-US" sz="3600">
                <a:solidFill>
                  <a:srgbClr val="FFFFFF"/>
                </a:solidFill>
                <a:latin typeface="Arial Black" pitchFamily="34" charset="0"/>
              </a:rPr>
              <a:t>PLACE ALLOCATION</a:t>
            </a:r>
          </a:p>
        </p:txBody>
      </p:sp>
      <p:sp>
        <p:nvSpPr>
          <p:cNvPr id="33797" name="Rectangle 3"/>
          <p:cNvSpPr>
            <a:spLocks noGrp="1" noChangeArrowheads="1"/>
          </p:cNvSpPr>
          <p:nvPr>
            <p:ph type="body" idx="4294967295"/>
          </p:nvPr>
        </p:nvSpPr>
        <p:spPr>
          <a:xfrm>
            <a:off x="815975" y="4735513"/>
            <a:ext cx="7512050" cy="2122487"/>
          </a:xfrm>
        </p:spPr>
        <p:txBody>
          <a:bodyPr lIns="0" tIns="17600" rIns="0" bIns="0"/>
          <a:lstStyle/>
          <a:p>
            <a:pPr algn="ctr" defTabSz="449263" eaLnBrk="1" hangingPunct="1">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We will look just at Level 8 courses, but exactly the same process will take place with Level 7/6 courses, and at the same time. </a:t>
            </a:r>
          </a:p>
          <a:p>
            <a:pPr algn="ctr" defTabSz="449263" eaLnBrk="1" hangingPunct="1">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The importance of the applicant placing courses in genuine order of preference will become apparent in the following slides.</a:t>
            </a:r>
          </a:p>
        </p:txBody>
      </p:sp>
      <p:pic>
        <p:nvPicPr>
          <p:cNvPr id="27652" name="Picture 4"/>
          <p:cNvPicPr>
            <a:picLocks noChangeAspect="1" noChangeArrowheads="1"/>
          </p:cNvPicPr>
          <p:nvPr/>
        </p:nvPicPr>
        <p:blipFill>
          <a:blip r:embed="rId4" cstate="print"/>
          <a:srcRect/>
          <a:stretch>
            <a:fillRect/>
          </a:stretch>
        </p:blipFill>
        <p:spPr bwMode="auto">
          <a:xfrm>
            <a:off x="2122488" y="979488"/>
            <a:ext cx="4919662" cy="381000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1251"/>
                                        </p:tgtEl>
                                        <p:attrNameLst>
                                          <p:attrName>style.visibility</p:attrName>
                                        </p:attrNameLst>
                                      </p:cBhvr>
                                      <p:to>
                                        <p:strVal val="visible"/>
                                      </p:to>
                                    </p:set>
                                    <p:animEffect transition="in" filter="fade">
                                      <p:cBhvr>
                                        <p:cTn id="7" dur="2000"/>
                                        <p:tgtEl>
                                          <p:spTgt spid="181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7">
                                            <p:txEl>
                                              <p:pRg st="0" end="0"/>
                                            </p:txEl>
                                          </p:spTgt>
                                        </p:tgtEl>
                                        <p:attrNameLst>
                                          <p:attrName>style.visibility</p:attrName>
                                        </p:attrNameLst>
                                      </p:cBhvr>
                                      <p:to>
                                        <p:strVal val="visible"/>
                                      </p:to>
                                    </p:set>
                                    <p:animEffect transition="in" filter="fade">
                                      <p:cBhvr>
                                        <p:cTn id="12" dur="2000"/>
                                        <p:tgtEl>
                                          <p:spTgt spid="337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7">
                                            <p:txEl>
                                              <p:pRg st="1" end="1"/>
                                            </p:txEl>
                                          </p:spTgt>
                                        </p:tgtEl>
                                        <p:attrNameLst>
                                          <p:attrName>style.visibility</p:attrName>
                                        </p:attrNameLst>
                                      </p:cBhvr>
                                      <p:to>
                                        <p:strVal val="visible"/>
                                      </p:to>
                                    </p:set>
                                    <p:animEffect transition="in" filter="fade">
                                      <p:cBhvr>
                                        <p:cTn id="17" dur="2000"/>
                                        <p:tgtEl>
                                          <p:spTgt spid="33797">
                                            <p:txEl>
                                              <p:pRg st="1" end="1"/>
                                            </p:txEl>
                                          </p:spTgt>
                                        </p:tgtEl>
                                      </p:cBhvr>
                                    </p:animEffect>
                                  </p:childTnLst>
                                </p:cTn>
                              </p:par>
                              <p:par>
                                <p:cTn id="18" presetID="35" presetClass="entr" fill="hold" nodeType="withEffect">
                                  <p:stCondLst>
                                    <p:cond delay="0"/>
                                  </p:stCondLst>
                                  <p:childTnLst>
                                    <p:set>
                                      <p:cBhvr additive="repl">
                                        <p:cTn id="19" dur="1" fill="hold">
                                          <p:stCondLst>
                                            <p:cond delay="0"/>
                                          </p:stCondLst>
                                        </p:cTn>
                                        <p:tgtEl>
                                          <p:spTgt spid="27652"/>
                                        </p:tgtEl>
                                        <p:attrNameLst>
                                          <p:attrName>style.visibility</p:attrName>
                                        </p:attrNameLst>
                                      </p:cBhvr>
                                      <p:to>
                                        <p:strVal val="visible"/>
                                      </p:to>
                                    </p:set>
                                    <p:animEffect transition="in" filter="fade">
                                      <p:cBhvr additive="repl">
                                        <p:cTn id="20" dur="2000"/>
                                        <p:tgtEl>
                                          <p:spTgt spid="27652"/>
                                        </p:tgtEl>
                                      </p:cBhvr>
                                    </p:animEffect>
                                    <p:anim calcmode="lin" valueType="num">
                                      <p:cBhvr additive="repl">
                                        <p:cTn id="21" dur="2000" fill="hold"/>
                                        <p:tgtEl>
                                          <p:spTgt spid="27652"/>
                                        </p:tgtEl>
                                        <p:attrNameLst>
                                          <p:attrName>r</p:attrName>
                                        </p:attrNameLst>
                                      </p:cBhvr>
                                      <p:tavLst>
                                        <p:tav tm="100000">
                                          <p:val>
                                            <p:strVal val="720"/>
                                          </p:val>
                                        </p:tav>
                                        <p:tav tm="100000">
                                          <p:val>
                                            <p:strVal val="0"/>
                                          </p:val>
                                        </p:tav>
                                      </p:tavLst>
                                    </p:anim>
                                    <p:anim calcmode="lin" valueType="num">
                                      <p:cBhvr additive="repl">
                                        <p:cTn id="22" dur="2000" fill="hold"/>
                                        <p:tgtEl>
                                          <p:spTgt spid="27652"/>
                                        </p:tgtEl>
                                        <p:attrNameLst>
                                          <p:attrName>ppt_h</p:attrName>
                                        </p:attrNameLst>
                                      </p:cBhvr>
                                      <p:tavLst>
                                        <p:tav tm="100000">
                                          <p:val>
                                            <p:strVal val="0"/>
                                          </p:val>
                                        </p:tav>
                                        <p:tav tm="100000">
                                          <p:val>
                                            <p:strVal val="#ppt_h"/>
                                          </p:val>
                                        </p:tav>
                                      </p:tavLst>
                                    </p:anim>
                                    <p:anim calcmode="lin" valueType="num">
                                      <p:cBhvr additive="repl">
                                        <p:cTn id="23" dur="2000" fill="hold"/>
                                        <p:tgtEl>
                                          <p:spTgt spid="27652"/>
                                        </p:tgtEl>
                                        <p:attrNameLst>
                                          <p:attrName>ppt_w</p:attrName>
                                        </p:attrNameLst>
                                      </p:cBhvr>
                                      <p:tavLst>
                                        <p:tav tm="100000">
                                          <p:val>
                                            <p:str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P spid="3379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30723" name="Picture 1"/>
          <p:cNvPicPr>
            <a:picLocks noChangeAspect="1" noChangeArrowheads="1"/>
          </p:cNvPicPr>
          <p:nvPr/>
        </p:nvPicPr>
        <p:blipFill>
          <a:blip r:embed="rId3" cstate="print"/>
          <a:srcRect/>
          <a:stretch>
            <a:fillRect/>
          </a:stretch>
        </p:blipFill>
        <p:spPr bwMode="auto">
          <a:xfrm>
            <a:off x="0" y="-98425"/>
            <a:ext cx="9274175" cy="6956425"/>
          </a:xfrm>
          <a:prstGeom prst="rect">
            <a:avLst/>
          </a:prstGeom>
          <a:noFill/>
          <a:ln w="9525">
            <a:noFill/>
            <a:round/>
            <a:headEnd/>
            <a:tailEnd/>
          </a:ln>
        </p:spPr>
      </p:pic>
      <p:sp>
        <p:nvSpPr>
          <p:cNvPr id="183299" name="Rectangle 2"/>
          <p:cNvSpPr>
            <a:spLocks noGrp="1" noChangeArrowheads="1"/>
          </p:cNvSpPr>
          <p:nvPr>
            <p:ph type="title" idx="4294967295"/>
          </p:nvPr>
        </p:nvSpPr>
        <p:spPr>
          <a:xfrm>
            <a:off x="457200" y="228600"/>
            <a:ext cx="6894513" cy="868363"/>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5713" algn="l"/>
                <a:tab pos="5791200" algn="l"/>
                <a:tab pos="6515100" algn="l"/>
                <a:tab pos="7237413" algn="l"/>
              </a:tabLst>
              <a:defRPr/>
            </a:pPr>
            <a:r>
              <a:rPr lang="en-IE" altLang="en-US" sz="3600">
                <a:solidFill>
                  <a:srgbClr val="FFFFFF"/>
                </a:solidFill>
                <a:latin typeface="Arial Black" pitchFamily="34" charset="0"/>
              </a:rPr>
              <a:t>PLACE ALLOCATION</a:t>
            </a:r>
          </a:p>
        </p:txBody>
      </p:sp>
      <p:sp>
        <p:nvSpPr>
          <p:cNvPr id="34821" name="Rectangle 3"/>
          <p:cNvSpPr>
            <a:spLocks noGrp="1" noChangeArrowheads="1"/>
          </p:cNvSpPr>
          <p:nvPr>
            <p:ph type="body" idx="4294967295"/>
          </p:nvPr>
        </p:nvSpPr>
        <p:spPr>
          <a:xfrm>
            <a:off x="815975" y="4735513"/>
            <a:ext cx="7512050" cy="2122487"/>
          </a:xfrm>
        </p:spPr>
        <p:txBody>
          <a:bodyPr lIns="0" tIns="17600" rIns="0" bIns="0"/>
          <a:lstStyle/>
          <a:p>
            <a:pPr algn="ctr" defTabSz="449263" eaLnBrk="1" hangingPunct="1">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When examination results are released in August they are entered into the CAO computer. </a:t>
            </a:r>
          </a:p>
          <a:p>
            <a:pPr algn="ctr" defTabSz="449263" eaLnBrk="1" hangingPunct="1">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The computer checks each applicant’s results. </a:t>
            </a:r>
          </a:p>
          <a:p>
            <a:pPr algn="ctr" defTabSz="449263" eaLnBrk="1" hangingPunct="1">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For each course the applicant has applied for, the computer first determines if the applicant has the minimum entry requirements for the course.</a:t>
            </a:r>
          </a:p>
        </p:txBody>
      </p:sp>
      <p:pic>
        <p:nvPicPr>
          <p:cNvPr id="28676" name="Picture 4"/>
          <p:cNvPicPr>
            <a:picLocks noChangeAspect="1" noChangeArrowheads="1"/>
          </p:cNvPicPr>
          <p:nvPr/>
        </p:nvPicPr>
        <p:blipFill>
          <a:blip r:embed="rId4" cstate="print"/>
          <a:srcRect/>
          <a:stretch>
            <a:fillRect/>
          </a:stretch>
        </p:blipFill>
        <p:spPr bwMode="auto">
          <a:xfrm>
            <a:off x="2449513" y="998538"/>
            <a:ext cx="4244975" cy="3773487"/>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fade">
                                      <p:cBhvr>
                                        <p:cTn id="7" dur="2000"/>
                                        <p:tgtEl>
                                          <p:spTgt spid="183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21">
                                            <p:txEl>
                                              <p:pRg st="0" end="0"/>
                                            </p:txEl>
                                          </p:spTgt>
                                        </p:tgtEl>
                                        <p:attrNameLst>
                                          <p:attrName>style.visibility</p:attrName>
                                        </p:attrNameLst>
                                      </p:cBhvr>
                                      <p:to>
                                        <p:strVal val="visible"/>
                                      </p:to>
                                    </p:set>
                                    <p:animEffect transition="in" filter="fade">
                                      <p:cBhvr>
                                        <p:cTn id="12" dur="2000"/>
                                        <p:tgtEl>
                                          <p:spTgt spid="348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21">
                                            <p:txEl>
                                              <p:pRg st="1" end="1"/>
                                            </p:txEl>
                                          </p:spTgt>
                                        </p:tgtEl>
                                        <p:attrNameLst>
                                          <p:attrName>style.visibility</p:attrName>
                                        </p:attrNameLst>
                                      </p:cBhvr>
                                      <p:to>
                                        <p:strVal val="visible"/>
                                      </p:to>
                                    </p:set>
                                    <p:animEffect transition="in" filter="fade">
                                      <p:cBhvr>
                                        <p:cTn id="17" dur="2000"/>
                                        <p:tgtEl>
                                          <p:spTgt spid="348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21">
                                            <p:txEl>
                                              <p:pRg st="2" end="2"/>
                                            </p:txEl>
                                          </p:spTgt>
                                        </p:tgtEl>
                                        <p:attrNameLst>
                                          <p:attrName>style.visibility</p:attrName>
                                        </p:attrNameLst>
                                      </p:cBhvr>
                                      <p:to>
                                        <p:strVal val="visible"/>
                                      </p:to>
                                    </p:set>
                                    <p:animEffect transition="in" filter="fade">
                                      <p:cBhvr>
                                        <p:cTn id="22" dur="2000"/>
                                        <p:tgtEl>
                                          <p:spTgt spid="34821">
                                            <p:txEl>
                                              <p:pRg st="2" end="2"/>
                                            </p:txEl>
                                          </p:spTgt>
                                        </p:tgtEl>
                                      </p:cBhvr>
                                    </p:animEffect>
                                  </p:childTnLst>
                                </p:cTn>
                              </p:par>
                              <p:par>
                                <p:cTn id="23" presetID="12" presetClass="entr" presetSubtype="4" fill="hold" nodeType="withEffect">
                                  <p:stCondLst>
                                    <p:cond delay="0"/>
                                  </p:stCondLst>
                                  <p:childTnLst>
                                    <p:set>
                                      <p:cBhvr additive="repl">
                                        <p:cTn id="24" dur="2" fill="hold">
                                          <p:stCondLst>
                                            <p:cond delay="0"/>
                                          </p:stCondLst>
                                        </p:cTn>
                                        <p:tgtEl>
                                          <p:spTgt spid="28676"/>
                                        </p:tgtEl>
                                        <p:attrNameLst>
                                          <p:attrName>style.visibility</p:attrName>
                                        </p:attrNameLst>
                                      </p:cBhvr>
                                      <p:to>
                                        <p:strVal val="visible"/>
                                      </p:to>
                                    </p:set>
                                    <p:animEffect transition="in" filter="slide(fromBottom)">
                                      <p:cBhvr additive="repl">
                                        <p:cTn id="25"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P spid="3482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31747" name="Picture 1"/>
          <p:cNvPicPr>
            <a:picLocks noChangeAspect="1" noChangeArrowheads="1"/>
          </p:cNvPicPr>
          <p:nvPr/>
        </p:nvPicPr>
        <p:blipFill>
          <a:blip r:embed="rId3" cstate="print"/>
          <a:srcRect/>
          <a:stretch>
            <a:fillRect/>
          </a:stretch>
        </p:blipFill>
        <p:spPr bwMode="auto">
          <a:xfrm>
            <a:off x="0" y="-98425"/>
            <a:ext cx="9274175" cy="6956425"/>
          </a:xfrm>
          <a:prstGeom prst="rect">
            <a:avLst/>
          </a:prstGeom>
          <a:noFill/>
          <a:ln w="9525">
            <a:noFill/>
            <a:round/>
            <a:headEnd/>
            <a:tailEnd/>
          </a:ln>
        </p:spPr>
      </p:pic>
      <p:sp>
        <p:nvSpPr>
          <p:cNvPr id="185347" name="Rectangle 2"/>
          <p:cNvSpPr>
            <a:spLocks noGrp="1" noChangeArrowheads="1"/>
          </p:cNvSpPr>
          <p:nvPr>
            <p:ph type="title" idx="4294967295"/>
          </p:nvPr>
        </p:nvSpPr>
        <p:spPr>
          <a:xfrm>
            <a:off x="457200" y="228600"/>
            <a:ext cx="6894513" cy="868363"/>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5713" algn="l"/>
                <a:tab pos="5791200" algn="l"/>
                <a:tab pos="6515100" algn="l"/>
                <a:tab pos="7237413" algn="l"/>
              </a:tabLst>
              <a:defRPr/>
            </a:pPr>
            <a:r>
              <a:rPr lang="en-IE" altLang="en-US" sz="3600">
                <a:solidFill>
                  <a:srgbClr val="FFFFFF"/>
                </a:solidFill>
                <a:latin typeface="Arial Black" pitchFamily="34" charset="0"/>
              </a:rPr>
              <a:t>PLACE ALLOCATION</a:t>
            </a:r>
          </a:p>
        </p:txBody>
      </p:sp>
      <p:sp>
        <p:nvSpPr>
          <p:cNvPr id="35845" name="Rectangle 3"/>
          <p:cNvSpPr>
            <a:spLocks noGrp="1" noChangeArrowheads="1"/>
          </p:cNvSpPr>
          <p:nvPr>
            <p:ph type="body" idx="4294967295"/>
          </p:nvPr>
        </p:nvSpPr>
        <p:spPr>
          <a:xfrm>
            <a:off x="815975" y="5062538"/>
            <a:ext cx="7512050" cy="2122487"/>
          </a:xfrm>
        </p:spPr>
        <p:txBody>
          <a:bodyPr lIns="0" tIns="17600" rIns="0" bIns="0"/>
          <a:lstStyle/>
          <a:p>
            <a:pPr algn="ctr" defTabSz="449263" eaLnBrk="1" hangingPunct="1">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If the applicant meets the minimum entry requirements for the course, the applicant’s points are calculated for this course choice. </a:t>
            </a:r>
          </a:p>
          <a:p>
            <a:pPr algn="ctr" defTabSz="449263" eaLnBrk="1" hangingPunct="1">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All eligible applicants are then placed in a list, in order of academic merit, for each course that they applied for.</a:t>
            </a:r>
          </a:p>
        </p:txBody>
      </p:sp>
      <p:pic>
        <p:nvPicPr>
          <p:cNvPr id="29700" name="Picture 4"/>
          <p:cNvPicPr>
            <a:picLocks noChangeAspect="1" noChangeArrowheads="1"/>
          </p:cNvPicPr>
          <p:nvPr/>
        </p:nvPicPr>
        <p:blipFill>
          <a:blip r:embed="rId4" cstate="print"/>
          <a:srcRect/>
          <a:stretch>
            <a:fillRect/>
          </a:stretch>
        </p:blipFill>
        <p:spPr bwMode="auto">
          <a:xfrm>
            <a:off x="2360613" y="681038"/>
            <a:ext cx="4895850" cy="438150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fade">
                                      <p:cBhvr>
                                        <p:cTn id="7" dur="2000"/>
                                        <p:tgtEl>
                                          <p:spTgt spid="185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5">
                                            <p:txEl>
                                              <p:pRg st="0" end="0"/>
                                            </p:txEl>
                                          </p:spTgt>
                                        </p:tgtEl>
                                        <p:attrNameLst>
                                          <p:attrName>style.visibility</p:attrName>
                                        </p:attrNameLst>
                                      </p:cBhvr>
                                      <p:to>
                                        <p:strVal val="visible"/>
                                      </p:to>
                                    </p:set>
                                    <p:animEffect transition="in" filter="fade">
                                      <p:cBhvr>
                                        <p:cTn id="12" dur="2000"/>
                                        <p:tgtEl>
                                          <p:spTgt spid="358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5">
                                            <p:txEl>
                                              <p:pRg st="1" end="1"/>
                                            </p:txEl>
                                          </p:spTgt>
                                        </p:tgtEl>
                                        <p:attrNameLst>
                                          <p:attrName>style.visibility</p:attrName>
                                        </p:attrNameLst>
                                      </p:cBhvr>
                                      <p:to>
                                        <p:strVal val="visible"/>
                                      </p:to>
                                    </p:set>
                                    <p:animEffect transition="in" filter="fade">
                                      <p:cBhvr>
                                        <p:cTn id="17" dur="2000"/>
                                        <p:tgtEl>
                                          <p:spTgt spid="35845">
                                            <p:txEl>
                                              <p:pRg st="1" end="1"/>
                                            </p:txEl>
                                          </p:spTgt>
                                        </p:tgtEl>
                                      </p:cBhvr>
                                    </p:animEffect>
                                  </p:childTnLst>
                                </p:cTn>
                              </p:par>
                              <p:par>
                                <p:cTn id="18" presetID="2" presetClass="entr" presetSubtype="4" fill="hold" nodeType="withEffect">
                                  <p:stCondLst>
                                    <p:cond delay="0"/>
                                  </p:stCondLst>
                                  <p:childTnLst>
                                    <p:set>
                                      <p:cBhvr additive="repl">
                                        <p:cTn id="19" dur="1" fill="hold">
                                          <p:stCondLst>
                                            <p:cond delay="0"/>
                                          </p:stCondLst>
                                        </p:cTn>
                                        <p:tgtEl>
                                          <p:spTgt spid="29700"/>
                                        </p:tgtEl>
                                        <p:attrNameLst>
                                          <p:attrName>style.visibility</p:attrName>
                                        </p:attrNameLst>
                                      </p:cBhvr>
                                      <p:to>
                                        <p:strVal val="visible"/>
                                      </p:to>
                                    </p:set>
                                    <p:anim calcmode="lin" valueType="num">
                                      <p:cBhvr additive="repl">
                                        <p:cTn id="20" dur="500" fill="hold"/>
                                        <p:tgtEl>
                                          <p:spTgt spid="29700"/>
                                        </p:tgtEl>
                                        <p:attrNameLst>
                                          <p:attrName>ppt_x</p:attrName>
                                        </p:attrNameLst>
                                      </p:cBhvr>
                                      <p:tavLst>
                                        <p:tav tm="100000">
                                          <p:val>
                                            <p:strVal val="#ppt_x"/>
                                          </p:val>
                                        </p:tav>
                                        <p:tav tm="100000">
                                          <p:val>
                                            <p:strVal val="#ppt_x"/>
                                          </p:val>
                                        </p:tav>
                                      </p:tavLst>
                                    </p:anim>
                                    <p:anim calcmode="lin" valueType="num">
                                      <p:cBhvr additive="repl">
                                        <p:cTn id="21" dur="500" fill="hold"/>
                                        <p:tgtEl>
                                          <p:spTgt spid="29700"/>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P spid="3584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32771" name="Picture 1"/>
          <p:cNvPicPr>
            <a:picLocks noChangeAspect="1" noChangeArrowheads="1"/>
          </p:cNvPicPr>
          <p:nvPr/>
        </p:nvPicPr>
        <p:blipFill>
          <a:blip r:embed="rId3" cstate="print"/>
          <a:srcRect/>
          <a:stretch>
            <a:fillRect/>
          </a:stretch>
        </p:blipFill>
        <p:spPr bwMode="auto">
          <a:xfrm>
            <a:off x="0" y="-98425"/>
            <a:ext cx="9274175" cy="6956425"/>
          </a:xfrm>
          <a:prstGeom prst="rect">
            <a:avLst/>
          </a:prstGeom>
          <a:noFill/>
          <a:ln w="9525">
            <a:noFill/>
            <a:round/>
            <a:headEnd/>
            <a:tailEnd/>
          </a:ln>
        </p:spPr>
      </p:pic>
      <p:sp>
        <p:nvSpPr>
          <p:cNvPr id="187395" name="Rectangle 2"/>
          <p:cNvSpPr>
            <a:spLocks noGrp="1" noChangeArrowheads="1"/>
          </p:cNvSpPr>
          <p:nvPr>
            <p:ph type="title" idx="4294967295"/>
          </p:nvPr>
        </p:nvSpPr>
        <p:spPr>
          <a:xfrm>
            <a:off x="457200" y="228600"/>
            <a:ext cx="6894513" cy="868363"/>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5713" algn="l"/>
                <a:tab pos="5791200" algn="l"/>
                <a:tab pos="6515100" algn="l"/>
                <a:tab pos="7237413" algn="l"/>
              </a:tabLst>
              <a:defRPr/>
            </a:pPr>
            <a:r>
              <a:rPr lang="en-IE" altLang="en-US" sz="3600">
                <a:solidFill>
                  <a:srgbClr val="FFFFFF"/>
                </a:solidFill>
                <a:latin typeface="Arial Black" pitchFamily="34" charset="0"/>
              </a:rPr>
              <a:t>PLACE ALLOCATION</a:t>
            </a:r>
          </a:p>
        </p:txBody>
      </p:sp>
      <p:sp>
        <p:nvSpPr>
          <p:cNvPr id="36869" name="Rectangle 3"/>
          <p:cNvSpPr>
            <a:spLocks noGrp="1" noChangeArrowheads="1"/>
          </p:cNvSpPr>
          <p:nvPr>
            <p:ph type="body" idx="4294967295"/>
          </p:nvPr>
        </p:nvSpPr>
        <p:spPr>
          <a:xfrm>
            <a:off x="815975" y="4365625"/>
            <a:ext cx="7512050" cy="2492375"/>
          </a:xfrm>
        </p:spPr>
        <p:txBody>
          <a:bodyPr lIns="0" tIns="17600" rIns="0" bIns="0"/>
          <a:lstStyle/>
          <a:p>
            <a:pPr algn="ctr" defTabSz="449263" eaLnBrk="1" hangingPunct="1">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The admissions officers of the Higher Education Institutions tell CAO how many places are to be offered on each course. </a:t>
            </a:r>
          </a:p>
          <a:p>
            <a:pPr algn="ctr" defTabSz="449263" eaLnBrk="1" hangingPunct="1">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CAO then makes offers to the required number of applicants on each course starting with the applicant with the highest points and working down until enough places have been offered.</a:t>
            </a:r>
          </a:p>
        </p:txBody>
      </p:sp>
      <p:pic>
        <p:nvPicPr>
          <p:cNvPr id="30724" name="Picture 4"/>
          <p:cNvPicPr>
            <a:picLocks noChangeAspect="1" noChangeArrowheads="1"/>
          </p:cNvPicPr>
          <p:nvPr/>
        </p:nvPicPr>
        <p:blipFill>
          <a:blip r:embed="rId4" cstate="print"/>
          <a:srcRect/>
          <a:stretch>
            <a:fillRect/>
          </a:stretch>
        </p:blipFill>
        <p:spPr bwMode="auto">
          <a:xfrm>
            <a:off x="1568450" y="887413"/>
            <a:ext cx="6035675" cy="390842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7395"/>
                                        </p:tgtEl>
                                        <p:attrNameLst>
                                          <p:attrName>style.visibility</p:attrName>
                                        </p:attrNameLst>
                                      </p:cBhvr>
                                      <p:to>
                                        <p:strVal val="visible"/>
                                      </p:to>
                                    </p:set>
                                    <p:animEffect transition="in" filter="fade">
                                      <p:cBhvr>
                                        <p:cTn id="7" dur="2000"/>
                                        <p:tgtEl>
                                          <p:spTgt spid="187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9">
                                            <p:txEl>
                                              <p:pRg st="0" end="0"/>
                                            </p:txEl>
                                          </p:spTgt>
                                        </p:tgtEl>
                                        <p:attrNameLst>
                                          <p:attrName>style.visibility</p:attrName>
                                        </p:attrNameLst>
                                      </p:cBhvr>
                                      <p:to>
                                        <p:strVal val="visible"/>
                                      </p:to>
                                    </p:set>
                                    <p:animEffect transition="in" filter="fade">
                                      <p:cBhvr>
                                        <p:cTn id="12" dur="2000"/>
                                        <p:tgtEl>
                                          <p:spTgt spid="368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9">
                                            <p:txEl>
                                              <p:pRg st="1" end="1"/>
                                            </p:txEl>
                                          </p:spTgt>
                                        </p:tgtEl>
                                        <p:attrNameLst>
                                          <p:attrName>style.visibility</p:attrName>
                                        </p:attrNameLst>
                                      </p:cBhvr>
                                      <p:to>
                                        <p:strVal val="visible"/>
                                      </p:to>
                                    </p:set>
                                    <p:animEffect transition="in" filter="fade">
                                      <p:cBhvr>
                                        <p:cTn id="17" dur="2000"/>
                                        <p:tgtEl>
                                          <p:spTgt spid="36869">
                                            <p:txEl>
                                              <p:pRg st="1" end="1"/>
                                            </p:txEl>
                                          </p:spTgt>
                                        </p:tgtEl>
                                      </p:cBhvr>
                                    </p:animEffect>
                                  </p:childTnLst>
                                </p:cTn>
                              </p:par>
                              <p:par>
                                <p:cTn id="18" presetID="35" presetClass="entr" fill="hold" nodeType="withEffect">
                                  <p:stCondLst>
                                    <p:cond delay="0"/>
                                  </p:stCondLst>
                                  <p:childTnLst>
                                    <p:set>
                                      <p:cBhvr additive="repl">
                                        <p:cTn id="19" dur="1" fill="hold">
                                          <p:stCondLst>
                                            <p:cond delay="0"/>
                                          </p:stCondLst>
                                        </p:cTn>
                                        <p:tgtEl>
                                          <p:spTgt spid="30724"/>
                                        </p:tgtEl>
                                        <p:attrNameLst>
                                          <p:attrName>style.visibility</p:attrName>
                                        </p:attrNameLst>
                                      </p:cBhvr>
                                      <p:to>
                                        <p:strVal val="visible"/>
                                      </p:to>
                                    </p:set>
                                    <p:animEffect transition="in" filter="fade">
                                      <p:cBhvr additive="repl">
                                        <p:cTn id="20" dur="2000"/>
                                        <p:tgtEl>
                                          <p:spTgt spid="30724"/>
                                        </p:tgtEl>
                                      </p:cBhvr>
                                    </p:animEffect>
                                    <p:anim calcmode="lin" valueType="num">
                                      <p:cBhvr additive="repl">
                                        <p:cTn id="21" dur="2000" fill="hold"/>
                                        <p:tgtEl>
                                          <p:spTgt spid="30724"/>
                                        </p:tgtEl>
                                        <p:attrNameLst>
                                          <p:attrName>r</p:attrName>
                                        </p:attrNameLst>
                                      </p:cBhvr>
                                      <p:tavLst>
                                        <p:tav tm="100000">
                                          <p:val>
                                            <p:strVal val="720"/>
                                          </p:val>
                                        </p:tav>
                                        <p:tav tm="100000">
                                          <p:val>
                                            <p:strVal val="0"/>
                                          </p:val>
                                        </p:tav>
                                      </p:tavLst>
                                    </p:anim>
                                    <p:anim calcmode="lin" valueType="num">
                                      <p:cBhvr additive="repl">
                                        <p:cTn id="22" dur="2000" fill="hold"/>
                                        <p:tgtEl>
                                          <p:spTgt spid="30724"/>
                                        </p:tgtEl>
                                        <p:attrNameLst>
                                          <p:attrName>ppt_h</p:attrName>
                                        </p:attrNameLst>
                                      </p:cBhvr>
                                      <p:tavLst>
                                        <p:tav tm="100000">
                                          <p:val>
                                            <p:strVal val="0"/>
                                          </p:val>
                                        </p:tav>
                                        <p:tav tm="100000">
                                          <p:val>
                                            <p:strVal val="#ppt_h"/>
                                          </p:val>
                                        </p:tav>
                                      </p:tavLst>
                                    </p:anim>
                                    <p:anim calcmode="lin" valueType="num">
                                      <p:cBhvr additive="repl">
                                        <p:cTn id="23" dur="2000" fill="hold"/>
                                        <p:tgtEl>
                                          <p:spTgt spid="30724"/>
                                        </p:tgtEl>
                                        <p:attrNameLst>
                                          <p:attrName>ppt_w</p:attrName>
                                        </p:attrNameLst>
                                      </p:cBhvr>
                                      <p:tavLst>
                                        <p:tav tm="100000">
                                          <p:val>
                                            <p:str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p:bldP spid="3686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33795" name="Picture 1"/>
          <p:cNvPicPr>
            <a:picLocks noChangeAspect="1" noChangeArrowheads="1"/>
          </p:cNvPicPr>
          <p:nvPr/>
        </p:nvPicPr>
        <p:blipFill>
          <a:blip r:embed="rId3" cstate="print"/>
          <a:srcRect/>
          <a:stretch>
            <a:fillRect/>
          </a:stretch>
        </p:blipFill>
        <p:spPr bwMode="auto">
          <a:xfrm>
            <a:off x="0" y="-98425"/>
            <a:ext cx="9274175" cy="6956425"/>
          </a:xfrm>
          <a:prstGeom prst="rect">
            <a:avLst/>
          </a:prstGeom>
          <a:noFill/>
          <a:ln w="9525">
            <a:noFill/>
            <a:round/>
            <a:headEnd/>
            <a:tailEnd/>
          </a:ln>
        </p:spPr>
      </p:pic>
      <p:sp>
        <p:nvSpPr>
          <p:cNvPr id="189443" name="Rectangle 2"/>
          <p:cNvSpPr>
            <a:spLocks noGrp="1" noChangeArrowheads="1"/>
          </p:cNvSpPr>
          <p:nvPr>
            <p:ph type="title" idx="4294967295"/>
          </p:nvPr>
        </p:nvSpPr>
        <p:spPr>
          <a:xfrm>
            <a:off x="457200" y="228600"/>
            <a:ext cx="6894513" cy="868363"/>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5713" algn="l"/>
                <a:tab pos="5791200" algn="l"/>
                <a:tab pos="6515100" algn="l"/>
                <a:tab pos="7237413" algn="l"/>
              </a:tabLst>
              <a:defRPr/>
            </a:pPr>
            <a:r>
              <a:rPr lang="en-IE" altLang="en-US" sz="3600">
                <a:solidFill>
                  <a:srgbClr val="FFFFFF"/>
                </a:solidFill>
                <a:latin typeface="Arial Black" pitchFamily="34" charset="0"/>
              </a:rPr>
              <a:t>PLACE ALLOCATION</a:t>
            </a:r>
          </a:p>
        </p:txBody>
      </p:sp>
      <p:sp>
        <p:nvSpPr>
          <p:cNvPr id="37893" name="Rectangle 3"/>
          <p:cNvSpPr>
            <a:spLocks noGrp="1" noChangeArrowheads="1"/>
          </p:cNvSpPr>
          <p:nvPr>
            <p:ph type="body" idx="4294967295"/>
          </p:nvPr>
        </p:nvSpPr>
        <p:spPr>
          <a:xfrm>
            <a:off x="815975" y="4735513"/>
            <a:ext cx="7512050" cy="2122487"/>
          </a:xfrm>
        </p:spPr>
        <p:txBody>
          <a:bodyPr lIns="0" tIns="17600" rIns="0" bIns="0"/>
          <a:lstStyle/>
          <a:p>
            <a:pPr algn="ctr" defTabSz="449263" eaLnBrk="1" hangingPunct="1">
              <a:lnSpc>
                <a:spcPct val="80000"/>
              </a:lnSpc>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Should some applicants decline to accept their offers these places become available in the next round of offers. </a:t>
            </a:r>
          </a:p>
          <a:p>
            <a:pPr algn="ctr" defTabSz="449263" eaLnBrk="1" hangingPunct="1">
              <a:lnSpc>
                <a:spcPct val="80000"/>
              </a:lnSpc>
              <a:buFontTx/>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IE" altLang="en-US" sz="2200">
                <a:solidFill>
                  <a:srgbClr val="FFFFFF"/>
                </a:solidFill>
              </a:rPr>
              <a:t>They will be offered to the next applicants on the order of merit list. This process continues until all the places on the course are filled or until all the eligible applicants on the order of merit list have been offered places.</a:t>
            </a:r>
          </a:p>
        </p:txBody>
      </p:sp>
      <p:pic>
        <p:nvPicPr>
          <p:cNvPr id="31748" name="Picture 4"/>
          <p:cNvPicPr>
            <a:picLocks noChangeAspect="1" noChangeArrowheads="1"/>
          </p:cNvPicPr>
          <p:nvPr/>
        </p:nvPicPr>
        <p:blipFill>
          <a:blip r:embed="rId4" cstate="print"/>
          <a:srcRect/>
          <a:stretch>
            <a:fillRect/>
          </a:stretch>
        </p:blipFill>
        <p:spPr bwMode="auto">
          <a:xfrm>
            <a:off x="900113" y="476250"/>
            <a:ext cx="5367337" cy="3697288"/>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9443"/>
                                        </p:tgtEl>
                                        <p:attrNameLst>
                                          <p:attrName>style.visibility</p:attrName>
                                        </p:attrNameLst>
                                      </p:cBhvr>
                                      <p:to>
                                        <p:strVal val="visible"/>
                                      </p:to>
                                    </p:set>
                                    <p:animEffect transition="in" filter="fade">
                                      <p:cBhvr>
                                        <p:cTn id="7" dur="2000"/>
                                        <p:tgtEl>
                                          <p:spTgt spid="1894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3">
                                            <p:txEl>
                                              <p:pRg st="0" end="0"/>
                                            </p:txEl>
                                          </p:spTgt>
                                        </p:tgtEl>
                                        <p:attrNameLst>
                                          <p:attrName>style.visibility</p:attrName>
                                        </p:attrNameLst>
                                      </p:cBhvr>
                                      <p:to>
                                        <p:strVal val="visible"/>
                                      </p:to>
                                    </p:set>
                                    <p:animEffect transition="in" filter="fade">
                                      <p:cBhvr>
                                        <p:cTn id="12" dur="2000"/>
                                        <p:tgtEl>
                                          <p:spTgt spid="378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3">
                                            <p:txEl>
                                              <p:pRg st="1" end="1"/>
                                            </p:txEl>
                                          </p:spTgt>
                                        </p:tgtEl>
                                        <p:attrNameLst>
                                          <p:attrName>style.visibility</p:attrName>
                                        </p:attrNameLst>
                                      </p:cBhvr>
                                      <p:to>
                                        <p:strVal val="visible"/>
                                      </p:to>
                                    </p:set>
                                    <p:animEffect transition="in" filter="fade">
                                      <p:cBhvr>
                                        <p:cTn id="17" dur="2000"/>
                                        <p:tgtEl>
                                          <p:spTgt spid="37893">
                                            <p:txEl>
                                              <p:pRg st="1" end="1"/>
                                            </p:txEl>
                                          </p:spTgt>
                                        </p:tgtEl>
                                      </p:cBhvr>
                                    </p:animEffect>
                                  </p:childTnLst>
                                </p:cTn>
                              </p:par>
                              <p:par>
                                <p:cTn id="18" presetID="16" presetClass="entr" presetSubtype="26" fill="hold" nodeType="withEffect">
                                  <p:stCondLst>
                                    <p:cond delay="0"/>
                                  </p:stCondLst>
                                  <p:childTnLst>
                                    <p:set>
                                      <p:cBhvr additive="repl">
                                        <p:cTn id="19" dur="2" fill="hold">
                                          <p:stCondLst>
                                            <p:cond delay="0"/>
                                          </p:stCondLst>
                                        </p:cTn>
                                        <p:tgtEl>
                                          <p:spTgt spid="31748"/>
                                        </p:tgtEl>
                                        <p:attrNameLst>
                                          <p:attrName>style.visibility</p:attrName>
                                        </p:attrNameLst>
                                      </p:cBhvr>
                                      <p:to>
                                        <p:strVal val="visible"/>
                                      </p:to>
                                    </p:set>
                                    <p:animEffect transition="in" filter="barn(inHorizontal)">
                                      <p:cBhvr additive="repl">
                                        <p:cTn id="20" dur="1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p:bldP spid="3789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34819" name="Picture 1"/>
          <p:cNvPicPr>
            <a:picLocks noChangeAspect="1" noChangeArrowheads="1"/>
          </p:cNvPicPr>
          <p:nvPr/>
        </p:nvPicPr>
        <p:blipFill>
          <a:blip r:embed="rId3" cstate="print"/>
          <a:srcRect/>
          <a:stretch>
            <a:fillRect/>
          </a:stretch>
        </p:blipFill>
        <p:spPr bwMode="auto">
          <a:xfrm>
            <a:off x="0" y="-98425"/>
            <a:ext cx="9307513" cy="6980238"/>
          </a:xfrm>
          <a:prstGeom prst="rect">
            <a:avLst/>
          </a:prstGeom>
          <a:noFill/>
          <a:ln w="9525">
            <a:noFill/>
            <a:round/>
            <a:headEnd/>
            <a:tailEnd/>
          </a:ln>
        </p:spPr>
      </p:pic>
      <p:sp>
        <p:nvSpPr>
          <p:cNvPr id="194563" name="Rectangle 2"/>
          <p:cNvSpPr>
            <a:spLocks noGrp="1" noChangeArrowheads="1"/>
          </p:cNvSpPr>
          <p:nvPr>
            <p:ph type="title" idx="4294967295"/>
          </p:nvPr>
        </p:nvSpPr>
        <p:spPr>
          <a:xfrm>
            <a:off x="457200" y="122238"/>
            <a:ext cx="6889750" cy="1171575"/>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7300" algn="l"/>
                <a:tab pos="5791200" algn="l"/>
                <a:tab pos="6515100" algn="l"/>
                <a:tab pos="7239000" algn="l"/>
              </a:tabLst>
              <a:defRPr/>
            </a:pPr>
            <a:r>
              <a:rPr lang="en-IE" altLang="en-US" sz="3600">
                <a:solidFill>
                  <a:srgbClr val="FFFFFF"/>
                </a:solidFill>
                <a:latin typeface="Arial Black" pitchFamily="34" charset="0"/>
              </a:rPr>
              <a:t>PLACE ALLOCATION:</a:t>
            </a:r>
            <a:br>
              <a:rPr lang="en-IE" altLang="en-US" sz="3600">
                <a:solidFill>
                  <a:srgbClr val="FFFFFF"/>
                </a:solidFill>
                <a:latin typeface="Arial Black" pitchFamily="34" charset="0"/>
              </a:rPr>
            </a:br>
            <a:r>
              <a:rPr lang="en-IE" altLang="en-US" sz="3600">
                <a:solidFill>
                  <a:srgbClr val="FF0000"/>
                </a:solidFill>
                <a:latin typeface="Arial Black" pitchFamily="34" charset="0"/>
              </a:rPr>
              <a:t>EXAMPLE</a:t>
            </a:r>
          </a:p>
        </p:txBody>
      </p:sp>
      <p:sp>
        <p:nvSpPr>
          <p:cNvPr id="38917" name="Rectangle 3"/>
          <p:cNvSpPr>
            <a:spLocks noGrp="1" noChangeArrowheads="1"/>
          </p:cNvSpPr>
          <p:nvPr>
            <p:ph type="body" idx="4294967295"/>
          </p:nvPr>
        </p:nvSpPr>
        <p:spPr>
          <a:xfrm>
            <a:off x="815975" y="4735513"/>
            <a:ext cx="7512050" cy="2122487"/>
          </a:xfrm>
        </p:spPr>
        <p:txBody>
          <a:bodyPr lIns="0" tIns="17601" rIns="0" bIns="0"/>
          <a:lstStyle/>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These are the applicants for CK101 Arts in UCC. </a:t>
            </a:r>
          </a:p>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The examination results have not yet been released, so these applicants are in no particular order. </a:t>
            </a:r>
          </a:p>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We are going to trace the progress of the applicant marked in red.</a:t>
            </a:r>
          </a:p>
        </p:txBody>
      </p:sp>
      <p:pic>
        <p:nvPicPr>
          <p:cNvPr id="32772" name="Picture 4"/>
          <p:cNvPicPr>
            <a:picLocks noChangeAspect="1" noChangeArrowheads="1"/>
          </p:cNvPicPr>
          <p:nvPr/>
        </p:nvPicPr>
        <p:blipFill>
          <a:blip r:embed="rId4" cstate="print"/>
          <a:srcRect/>
          <a:stretch>
            <a:fillRect/>
          </a:stretch>
        </p:blipFill>
        <p:spPr bwMode="auto">
          <a:xfrm>
            <a:off x="1979613" y="1484313"/>
            <a:ext cx="4873625" cy="3335337"/>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fade">
                                      <p:cBhvr>
                                        <p:cTn id="7" dur="2000"/>
                                        <p:tgtEl>
                                          <p:spTgt spid="1945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7">
                                            <p:txEl>
                                              <p:pRg st="0" end="0"/>
                                            </p:txEl>
                                          </p:spTgt>
                                        </p:tgtEl>
                                        <p:attrNameLst>
                                          <p:attrName>style.visibility</p:attrName>
                                        </p:attrNameLst>
                                      </p:cBhvr>
                                      <p:to>
                                        <p:strVal val="visible"/>
                                      </p:to>
                                    </p:set>
                                    <p:animEffect transition="in" filter="fade">
                                      <p:cBhvr>
                                        <p:cTn id="12" dur="2000"/>
                                        <p:tgtEl>
                                          <p:spTgt spid="389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7">
                                            <p:txEl>
                                              <p:pRg st="1" end="1"/>
                                            </p:txEl>
                                          </p:spTgt>
                                        </p:tgtEl>
                                        <p:attrNameLst>
                                          <p:attrName>style.visibility</p:attrName>
                                        </p:attrNameLst>
                                      </p:cBhvr>
                                      <p:to>
                                        <p:strVal val="visible"/>
                                      </p:to>
                                    </p:set>
                                    <p:animEffect transition="in" filter="fade">
                                      <p:cBhvr>
                                        <p:cTn id="17" dur="2000"/>
                                        <p:tgtEl>
                                          <p:spTgt spid="389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7">
                                            <p:txEl>
                                              <p:pRg st="2" end="2"/>
                                            </p:txEl>
                                          </p:spTgt>
                                        </p:tgtEl>
                                        <p:attrNameLst>
                                          <p:attrName>style.visibility</p:attrName>
                                        </p:attrNameLst>
                                      </p:cBhvr>
                                      <p:to>
                                        <p:strVal val="visible"/>
                                      </p:to>
                                    </p:set>
                                    <p:animEffect transition="in" filter="fade">
                                      <p:cBhvr>
                                        <p:cTn id="22" dur="2000"/>
                                        <p:tgtEl>
                                          <p:spTgt spid="38917">
                                            <p:txEl>
                                              <p:pRg st="2" end="2"/>
                                            </p:txEl>
                                          </p:spTgt>
                                        </p:tgtEl>
                                      </p:cBhvr>
                                    </p:animEffect>
                                  </p:childTnLst>
                                </p:cTn>
                              </p:par>
                              <p:par>
                                <p:cTn id="23" presetID="29" presetClass="entr" accel="100000" fill="hold" nodeType="withEffect">
                                  <p:stCondLst>
                                    <p:cond delay="0"/>
                                  </p:stCondLst>
                                  <p:childTnLst>
                                    <p:set>
                                      <p:cBhvr additive="repl">
                                        <p:cTn id="24" dur="1" fill="hold">
                                          <p:stCondLst>
                                            <p:cond delay="0"/>
                                          </p:stCondLst>
                                        </p:cTn>
                                        <p:tgtEl>
                                          <p:spTgt spid="32772"/>
                                        </p:tgtEl>
                                        <p:attrNameLst>
                                          <p:attrName>style.visibility</p:attrName>
                                        </p:attrNameLst>
                                      </p:cBhvr>
                                      <p:to>
                                        <p:strVal val="visible"/>
                                      </p:to>
                                    </p:set>
                                    <p:anim calcmode="lin" valueType="num">
                                      <p:cBhvr additive="repl">
                                        <p:cTn id="25" dur="1000" fill="hold"/>
                                        <p:tgtEl>
                                          <p:spTgt spid="32772"/>
                                        </p:tgtEl>
                                        <p:attrNameLst>
                                          <p:attrName>ppt_x</p:attrName>
                                        </p:attrNameLst>
                                      </p:cBhvr>
                                      <p:tavLst>
                                        <p:tav tm="100000">
                                          <p:val>
                                            <p:strVal val="#ppt_x-.2"/>
                                          </p:val>
                                        </p:tav>
                                        <p:tav tm="100000">
                                          <p:val>
                                            <p:strVal val="#ppt_x"/>
                                          </p:val>
                                        </p:tav>
                                      </p:tavLst>
                                    </p:anim>
                                    <p:anim calcmode="lin" valueType="num">
                                      <p:cBhvr additive="repl">
                                        <p:cTn id="26" dur="1000" fill="hold"/>
                                        <p:tgtEl>
                                          <p:spTgt spid="32772"/>
                                        </p:tgtEl>
                                        <p:attrNameLst>
                                          <p:attrName>ppt_y</p:attrName>
                                        </p:attrNameLst>
                                      </p:cBhvr>
                                      <p:tavLst>
                                        <p:tav tm="100000">
                                          <p:val>
                                            <p:strVal val="#ppt_y"/>
                                          </p:val>
                                        </p:tav>
                                        <p:tav tm="100000">
                                          <p:val>
                                            <p:strVal val="#ppt_y"/>
                                          </p:val>
                                        </p:tav>
                                      </p:tavLst>
                                    </p:anim>
                                    <p:animEffect transition="in" filter="wipe(right)">
                                      <p:cBhvr additive="repl">
                                        <p:cTn id="27"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p:bldP spid="3891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35843" name="Picture 1"/>
          <p:cNvPicPr>
            <a:picLocks noChangeAspect="1" noChangeArrowheads="1"/>
          </p:cNvPicPr>
          <p:nvPr/>
        </p:nvPicPr>
        <p:blipFill>
          <a:blip r:embed="rId3" cstate="print"/>
          <a:srcRect/>
          <a:stretch>
            <a:fillRect/>
          </a:stretch>
        </p:blipFill>
        <p:spPr bwMode="auto">
          <a:xfrm>
            <a:off x="0" y="-98425"/>
            <a:ext cx="9307513" cy="6980238"/>
          </a:xfrm>
          <a:prstGeom prst="rect">
            <a:avLst/>
          </a:prstGeom>
          <a:noFill/>
          <a:ln w="9525">
            <a:noFill/>
            <a:round/>
            <a:headEnd/>
            <a:tailEnd/>
          </a:ln>
        </p:spPr>
      </p:pic>
      <p:sp>
        <p:nvSpPr>
          <p:cNvPr id="196611" name="Rectangle 2"/>
          <p:cNvSpPr>
            <a:spLocks noGrp="1" noChangeArrowheads="1"/>
          </p:cNvSpPr>
          <p:nvPr>
            <p:ph type="title" idx="4294967295"/>
          </p:nvPr>
        </p:nvSpPr>
        <p:spPr>
          <a:xfrm>
            <a:off x="457200" y="122238"/>
            <a:ext cx="6889750" cy="1171575"/>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7300" algn="l"/>
                <a:tab pos="5791200" algn="l"/>
                <a:tab pos="6515100" algn="l"/>
                <a:tab pos="7239000" algn="l"/>
              </a:tabLst>
              <a:defRPr/>
            </a:pPr>
            <a:r>
              <a:rPr lang="en-IE" altLang="en-US" sz="3600">
                <a:solidFill>
                  <a:srgbClr val="FFFFFF"/>
                </a:solidFill>
                <a:latin typeface="Arial Black" pitchFamily="34" charset="0"/>
              </a:rPr>
              <a:t>PLACE ALLOCATION</a:t>
            </a:r>
            <a:br>
              <a:rPr lang="en-IE" altLang="en-US" sz="3600">
                <a:solidFill>
                  <a:srgbClr val="FFFFFF"/>
                </a:solidFill>
                <a:latin typeface="Arial Black" pitchFamily="34" charset="0"/>
              </a:rPr>
            </a:br>
            <a:r>
              <a:rPr lang="en-IE" altLang="en-US" sz="3600">
                <a:solidFill>
                  <a:srgbClr val="FF0000"/>
                </a:solidFill>
                <a:latin typeface="Arial Black" pitchFamily="34" charset="0"/>
              </a:rPr>
              <a:t>EXAMPLE</a:t>
            </a:r>
          </a:p>
        </p:txBody>
      </p:sp>
      <p:sp>
        <p:nvSpPr>
          <p:cNvPr id="39941" name="Rectangle 3"/>
          <p:cNvSpPr>
            <a:spLocks noGrp="1" noChangeArrowheads="1"/>
          </p:cNvSpPr>
          <p:nvPr>
            <p:ph type="body" idx="4294967295"/>
          </p:nvPr>
        </p:nvSpPr>
        <p:spPr>
          <a:xfrm>
            <a:off x="815975" y="4005056"/>
            <a:ext cx="7512050" cy="2852944"/>
          </a:xfrm>
        </p:spPr>
        <p:txBody>
          <a:bodyPr lIns="0" tIns="17601" rIns="0" bIns="0"/>
          <a:lstStyle/>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Applicants are placed in a queue for each course they applied for, their position in the queue is determined by their points. </a:t>
            </a:r>
          </a:p>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The applicant with the highest points is placed at the top of the queue. The points achieved by the applicant in red determines her position in the queue for each course she applied to.</a:t>
            </a:r>
          </a:p>
        </p:txBody>
      </p:sp>
      <p:pic>
        <p:nvPicPr>
          <p:cNvPr id="33796" name="Picture 4"/>
          <p:cNvPicPr>
            <a:picLocks noChangeAspect="1" noChangeArrowheads="1"/>
          </p:cNvPicPr>
          <p:nvPr/>
        </p:nvPicPr>
        <p:blipFill>
          <a:blip r:embed="rId4" cstate="print"/>
          <a:srcRect/>
          <a:stretch>
            <a:fillRect/>
          </a:stretch>
        </p:blipFill>
        <p:spPr bwMode="auto">
          <a:xfrm>
            <a:off x="1331913" y="1196975"/>
            <a:ext cx="5543550" cy="286219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6611"/>
                                        </p:tgtEl>
                                        <p:attrNameLst>
                                          <p:attrName>style.visibility</p:attrName>
                                        </p:attrNameLst>
                                      </p:cBhvr>
                                      <p:to>
                                        <p:strVal val="visible"/>
                                      </p:to>
                                    </p:set>
                                    <p:animEffect transition="in" filter="fade">
                                      <p:cBhvr>
                                        <p:cTn id="7" dur="2000"/>
                                        <p:tgtEl>
                                          <p:spTgt spid="1966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1">
                                            <p:txEl>
                                              <p:pRg st="0" end="0"/>
                                            </p:txEl>
                                          </p:spTgt>
                                        </p:tgtEl>
                                        <p:attrNameLst>
                                          <p:attrName>style.visibility</p:attrName>
                                        </p:attrNameLst>
                                      </p:cBhvr>
                                      <p:to>
                                        <p:strVal val="visible"/>
                                      </p:to>
                                    </p:set>
                                    <p:animEffect transition="in" filter="fade">
                                      <p:cBhvr>
                                        <p:cTn id="12" dur="2000"/>
                                        <p:tgtEl>
                                          <p:spTgt spid="399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41">
                                            <p:txEl>
                                              <p:pRg st="1" end="1"/>
                                            </p:txEl>
                                          </p:spTgt>
                                        </p:tgtEl>
                                        <p:attrNameLst>
                                          <p:attrName>style.visibility</p:attrName>
                                        </p:attrNameLst>
                                      </p:cBhvr>
                                      <p:to>
                                        <p:strVal val="visible"/>
                                      </p:to>
                                    </p:set>
                                    <p:animEffect transition="in" filter="fade">
                                      <p:cBhvr>
                                        <p:cTn id="17" dur="2000"/>
                                        <p:tgtEl>
                                          <p:spTgt spid="39941">
                                            <p:txEl>
                                              <p:pRg st="1" end="1"/>
                                            </p:txEl>
                                          </p:spTgt>
                                        </p:tgtEl>
                                      </p:cBhvr>
                                    </p:animEffect>
                                  </p:childTnLst>
                                </p:cTn>
                              </p:par>
                              <p:par>
                                <p:cTn id="18" presetID="29" presetClass="entr" fill="hold" nodeType="withEffect">
                                  <p:stCondLst>
                                    <p:cond delay="0"/>
                                  </p:stCondLst>
                                  <p:childTnLst>
                                    <p:set>
                                      <p:cBhvr additive="repl">
                                        <p:cTn id="19" dur="1" fill="hold">
                                          <p:stCondLst>
                                            <p:cond delay="0"/>
                                          </p:stCondLst>
                                        </p:cTn>
                                        <p:tgtEl>
                                          <p:spTgt spid="33796"/>
                                        </p:tgtEl>
                                        <p:attrNameLst>
                                          <p:attrName>style.visibility</p:attrName>
                                        </p:attrNameLst>
                                      </p:cBhvr>
                                      <p:to>
                                        <p:strVal val="visible"/>
                                      </p:to>
                                    </p:set>
                                    <p:anim calcmode="lin" valueType="num">
                                      <p:cBhvr additive="repl">
                                        <p:cTn id="20" dur="1000" fill="hold"/>
                                        <p:tgtEl>
                                          <p:spTgt spid="33796"/>
                                        </p:tgtEl>
                                        <p:attrNameLst>
                                          <p:attrName>ppt_x</p:attrName>
                                        </p:attrNameLst>
                                      </p:cBhvr>
                                      <p:tavLst>
                                        <p:tav tm="100000">
                                          <p:val>
                                            <p:strVal val="#ppt_x-.2"/>
                                          </p:val>
                                        </p:tav>
                                        <p:tav tm="100000">
                                          <p:val>
                                            <p:strVal val="#ppt_x"/>
                                          </p:val>
                                        </p:tav>
                                      </p:tavLst>
                                    </p:anim>
                                    <p:anim calcmode="lin" valueType="num">
                                      <p:cBhvr additive="repl">
                                        <p:cTn id="21" dur="1000" fill="hold"/>
                                        <p:tgtEl>
                                          <p:spTgt spid="33796"/>
                                        </p:tgtEl>
                                        <p:attrNameLst>
                                          <p:attrName>ppt_y</p:attrName>
                                        </p:attrNameLst>
                                      </p:cBhvr>
                                      <p:tavLst>
                                        <p:tav tm="100000">
                                          <p:val>
                                            <p:strVal val="#ppt_y"/>
                                          </p:val>
                                        </p:tav>
                                        <p:tav tm="100000">
                                          <p:val>
                                            <p:strVal val="#ppt_y"/>
                                          </p:val>
                                        </p:tav>
                                      </p:tavLst>
                                    </p:anim>
                                    <p:animEffect transition="in" filter="wipe(right)">
                                      <p:cBhvr additive="repl">
                                        <p:cTn id="22"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p:bldP spid="3994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36867" name="Picture 1"/>
          <p:cNvPicPr>
            <a:picLocks noChangeAspect="1" noChangeArrowheads="1"/>
          </p:cNvPicPr>
          <p:nvPr/>
        </p:nvPicPr>
        <p:blipFill>
          <a:blip r:embed="rId3" cstate="print"/>
          <a:srcRect/>
          <a:stretch>
            <a:fillRect/>
          </a:stretch>
        </p:blipFill>
        <p:spPr bwMode="auto">
          <a:xfrm>
            <a:off x="0" y="-674688"/>
            <a:ext cx="9307513" cy="6980238"/>
          </a:xfrm>
          <a:prstGeom prst="rect">
            <a:avLst/>
          </a:prstGeom>
          <a:noFill/>
          <a:ln w="9525">
            <a:noFill/>
            <a:round/>
            <a:headEnd/>
            <a:tailEnd/>
          </a:ln>
        </p:spPr>
      </p:pic>
      <p:sp>
        <p:nvSpPr>
          <p:cNvPr id="199683" name="Rectangle 2"/>
          <p:cNvSpPr>
            <a:spLocks noGrp="1" noChangeArrowheads="1"/>
          </p:cNvSpPr>
          <p:nvPr>
            <p:ph type="title" idx="4294967295"/>
          </p:nvPr>
        </p:nvSpPr>
        <p:spPr>
          <a:xfrm>
            <a:off x="457200" y="122238"/>
            <a:ext cx="6889750" cy="1171575"/>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7300" algn="l"/>
                <a:tab pos="5791200" algn="l"/>
                <a:tab pos="6515100" algn="l"/>
                <a:tab pos="7239000" algn="l"/>
              </a:tabLst>
              <a:defRPr/>
            </a:pPr>
            <a:r>
              <a:rPr lang="en-IE" altLang="en-US" sz="3600">
                <a:solidFill>
                  <a:srgbClr val="FFFFFF"/>
                </a:solidFill>
                <a:latin typeface="Arial Black" pitchFamily="34" charset="0"/>
              </a:rPr>
              <a:t>PLACE ALLOCATION</a:t>
            </a:r>
            <a:br>
              <a:rPr lang="en-IE" altLang="en-US" sz="3600">
                <a:solidFill>
                  <a:srgbClr val="FFFFFF"/>
                </a:solidFill>
                <a:latin typeface="Arial Black" pitchFamily="34" charset="0"/>
              </a:rPr>
            </a:br>
            <a:r>
              <a:rPr lang="en-IE" altLang="en-US" sz="3600">
                <a:solidFill>
                  <a:srgbClr val="FF0000"/>
                </a:solidFill>
                <a:latin typeface="Arial Black" pitchFamily="34" charset="0"/>
              </a:rPr>
              <a:t>EXAMPLE</a:t>
            </a:r>
          </a:p>
        </p:txBody>
      </p:sp>
      <p:sp>
        <p:nvSpPr>
          <p:cNvPr id="40965" name="Rectangle 3"/>
          <p:cNvSpPr>
            <a:spLocks noGrp="1" noChangeArrowheads="1"/>
          </p:cNvSpPr>
          <p:nvPr>
            <p:ph type="body" idx="4294967295"/>
          </p:nvPr>
        </p:nvSpPr>
        <p:spPr>
          <a:xfrm>
            <a:off x="815975" y="4125706"/>
            <a:ext cx="7512050" cy="2405269"/>
          </a:xfrm>
        </p:spPr>
        <p:txBody>
          <a:bodyPr lIns="0" tIns="17601" rIns="0" bIns="0"/>
          <a:lstStyle/>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The applicants marked in GREEN have enough points to be offered places.</a:t>
            </a:r>
          </a:p>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The applicant marked in RED has enough points for her second preference.</a:t>
            </a:r>
          </a:p>
        </p:txBody>
      </p:sp>
      <p:pic>
        <p:nvPicPr>
          <p:cNvPr id="34820" name="Picture 4"/>
          <p:cNvPicPr>
            <a:picLocks noChangeAspect="1" noChangeArrowheads="1"/>
          </p:cNvPicPr>
          <p:nvPr/>
        </p:nvPicPr>
        <p:blipFill>
          <a:blip r:embed="rId4" cstate="print"/>
          <a:srcRect/>
          <a:stretch>
            <a:fillRect/>
          </a:stretch>
        </p:blipFill>
        <p:spPr bwMode="auto">
          <a:xfrm>
            <a:off x="1403350" y="1196975"/>
            <a:ext cx="5683250" cy="2825336"/>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fade">
                                      <p:cBhvr>
                                        <p:cTn id="7" dur="2000"/>
                                        <p:tgtEl>
                                          <p:spTgt spid="1996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5">
                                            <p:txEl>
                                              <p:pRg st="0" end="0"/>
                                            </p:txEl>
                                          </p:spTgt>
                                        </p:tgtEl>
                                        <p:attrNameLst>
                                          <p:attrName>style.visibility</p:attrName>
                                        </p:attrNameLst>
                                      </p:cBhvr>
                                      <p:to>
                                        <p:strVal val="visible"/>
                                      </p:to>
                                    </p:set>
                                    <p:animEffect transition="in" filter="fade">
                                      <p:cBhvr>
                                        <p:cTn id="12" dur="2000"/>
                                        <p:tgtEl>
                                          <p:spTgt spid="409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5">
                                            <p:txEl>
                                              <p:pRg st="1" end="1"/>
                                            </p:txEl>
                                          </p:spTgt>
                                        </p:tgtEl>
                                        <p:attrNameLst>
                                          <p:attrName>style.visibility</p:attrName>
                                        </p:attrNameLst>
                                      </p:cBhvr>
                                      <p:to>
                                        <p:strVal val="visible"/>
                                      </p:to>
                                    </p:set>
                                    <p:animEffect transition="in" filter="fade">
                                      <p:cBhvr>
                                        <p:cTn id="17" dur="2000"/>
                                        <p:tgtEl>
                                          <p:spTgt spid="40965">
                                            <p:txEl>
                                              <p:pRg st="1" end="1"/>
                                            </p:txEl>
                                          </p:spTgt>
                                        </p:tgtEl>
                                      </p:cBhvr>
                                    </p:animEffect>
                                  </p:childTnLst>
                                </p:cTn>
                              </p:par>
                              <p:par>
                                <p:cTn id="18" presetID="29" presetClass="entr" fill="hold" nodeType="withEffect">
                                  <p:stCondLst>
                                    <p:cond delay="0"/>
                                  </p:stCondLst>
                                  <p:childTnLst>
                                    <p:set>
                                      <p:cBhvr additive="repl">
                                        <p:cTn id="19" dur="1" fill="hold">
                                          <p:stCondLst>
                                            <p:cond delay="0"/>
                                          </p:stCondLst>
                                        </p:cTn>
                                        <p:tgtEl>
                                          <p:spTgt spid="34820"/>
                                        </p:tgtEl>
                                        <p:attrNameLst>
                                          <p:attrName>style.visibility</p:attrName>
                                        </p:attrNameLst>
                                      </p:cBhvr>
                                      <p:to>
                                        <p:strVal val="visible"/>
                                      </p:to>
                                    </p:set>
                                    <p:anim calcmode="lin" valueType="num">
                                      <p:cBhvr additive="repl">
                                        <p:cTn id="20" dur="1000" fill="hold"/>
                                        <p:tgtEl>
                                          <p:spTgt spid="34820"/>
                                        </p:tgtEl>
                                        <p:attrNameLst>
                                          <p:attrName>ppt_x</p:attrName>
                                        </p:attrNameLst>
                                      </p:cBhvr>
                                      <p:tavLst>
                                        <p:tav tm="100000">
                                          <p:val>
                                            <p:strVal val="#ppt_x-.2"/>
                                          </p:val>
                                        </p:tav>
                                        <p:tav tm="100000">
                                          <p:val>
                                            <p:strVal val="#ppt_x"/>
                                          </p:val>
                                        </p:tav>
                                      </p:tavLst>
                                    </p:anim>
                                    <p:anim calcmode="lin" valueType="num">
                                      <p:cBhvr additive="repl">
                                        <p:cTn id="21" dur="1000" fill="hold"/>
                                        <p:tgtEl>
                                          <p:spTgt spid="34820"/>
                                        </p:tgtEl>
                                        <p:attrNameLst>
                                          <p:attrName>ppt_y</p:attrName>
                                        </p:attrNameLst>
                                      </p:cBhvr>
                                      <p:tavLst>
                                        <p:tav tm="100000">
                                          <p:val>
                                            <p:strVal val="#ppt_y"/>
                                          </p:val>
                                        </p:tav>
                                        <p:tav tm="100000">
                                          <p:val>
                                            <p:strVal val="#ppt_y"/>
                                          </p:val>
                                        </p:tav>
                                      </p:tavLst>
                                    </p:anim>
                                    <p:animEffect transition="in" filter="wipe(right)">
                                      <p:cBhvr additive="repl">
                                        <p:cTn id="22" dur="1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p:bldP spid="4096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37891" name="Picture 1"/>
          <p:cNvPicPr>
            <a:picLocks noChangeAspect="1" noChangeArrowheads="1"/>
          </p:cNvPicPr>
          <p:nvPr/>
        </p:nvPicPr>
        <p:blipFill>
          <a:blip r:embed="rId3" cstate="print"/>
          <a:srcRect/>
          <a:stretch>
            <a:fillRect/>
          </a:stretch>
        </p:blipFill>
        <p:spPr bwMode="auto">
          <a:xfrm>
            <a:off x="0" y="-98425"/>
            <a:ext cx="9307513" cy="6980238"/>
          </a:xfrm>
          <a:prstGeom prst="rect">
            <a:avLst/>
          </a:prstGeom>
          <a:noFill/>
          <a:ln w="9525">
            <a:noFill/>
            <a:round/>
            <a:headEnd/>
            <a:tailEnd/>
          </a:ln>
        </p:spPr>
      </p:pic>
      <p:sp>
        <p:nvSpPr>
          <p:cNvPr id="202755" name="Rectangle 2"/>
          <p:cNvSpPr>
            <a:spLocks noGrp="1" noChangeArrowheads="1"/>
          </p:cNvSpPr>
          <p:nvPr>
            <p:ph type="title" idx="4294967295"/>
          </p:nvPr>
        </p:nvSpPr>
        <p:spPr>
          <a:xfrm>
            <a:off x="457200" y="122238"/>
            <a:ext cx="6889750" cy="1171575"/>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7300" algn="l"/>
                <a:tab pos="5791200" algn="l"/>
                <a:tab pos="6515100" algn="l"/>
                <a:tab pos="7239000" algn="l"/>
              </a:tabLst>
              <a:defRPr/>
            </a:pPr>
            <a:r>
              <a:rPr lang="en-IE" altLang="en-US" sz="3600">
                <a:solidFill>
                  <a:srgbClr val="FFFFFF"/>
                </a:solidFill>
                <a:latin typeface="Arial Black" pitchFamily="34" charset="0"/>
              </a:rPr>
              <a:t>PLACE ALLOCATION</a:t>
            </a:r>
            <a:br>
              <a:rPr lang="en-IE" altLang="en-US" sz="3600">
                <a:solidFill>
                  <a:srgbClr val="FFFFFF"/>
                </a:solidFill>
                <a:latin typeface="Arial Black" pitchFamily="34" charset="0"/>
              </a:rPr>
            </a:br>
            <a:r>
              <a:rPr lang="en-IE" altLang="en-US" sz="3600">
                <a:solidFill>
                  <a:srgbClr val="FF0000"/>
                </a:solidFill>
                <a:latin typeface="Arial Black" pitchFamily="34" charset="0"/>
              </a:rPr>
              <a:t>EXAMPLE</a:t>
            </a:r>
          </a:p>
        </p:txBody>
      </p:sp>
      <p:sp>
        <p:nvSpPr>
          <p:cNvPr id="41989" name="Rectangle 3"/>
          <p:cNvSpPr>
            <a:spLocks noGrp="1" noChangeArrowheads="1"/>
          </p:cNvSpPr>
          <p:nvPr>
            <p:ph type="body" idx="4294967295"/>
          </p:nvPr>
        </p:nvSpPr>
        <p:spPr>
          <a:xfrm>
            <a:off x="684213" y="3390900"/>
            <a:ext cx="7643812" cy="3209925"/>
          </a:xfrm>
        </p:spPr>
        <p:txBody>
          <a:bodyPr lIns="0" tIns="17601" rIns="0" bIns="0"/>
          <a:lstStyle/>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The applicant in RED is offered her second preference, the highest preference course that she has enough points for, and she will now disappear from the queue in all her lower choices.</a:t>
            </a:r>
          </a:p>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Placing DN201 as her second preference meant that she would prefer to receive an offer on DN201 than on any other course except CK101 - which is her first preference.</a:t>
            </a:r>
          </a:p>
        </p:txBody>
      </p:sp>
      <p:pic>
        <p:nvPicPr>
          <p:cNvPr id="35844" name="Picture 4"/>
          <p:cNvPicPr>
            <a:picLocks noChangeAspect="1" noChangeArrowheads="1"/>
          </p:cNvPicPr>
          <p:nvPr/>
        </p:nvPicPr>
        <p:blipFill>
          <a:blip r:embed="rId4" cstate="print"/>
          <a:srcRect/>
          <a:stretch>
            <a:fillRect/>
          </a:stretch>
        </p:blipFill>
        <p:spPr bwMode="auto">
          <a:xfrm>
            <a:off x="895350" y="1216095"/>
            <a:ext cx="7104063" cy="2558774"/>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fade">
                                      <p:cBhvr>
                                        <p:cTn id="7" dur="2000"/>
                                        <p:tgtEl>
                                          <p:spTgt spid="2027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9">
                                            <p:txEl>
                                              <p:pRg st="0" end="0"/>
                                            </p:txEl>
                                          </p:spTgt>
                                        </p:tgtEl>
                                        <p:attrNameLst>
                                          <p:attrName>style.visibility</p:attrName>
                                        </p:attrNameLst>
                                      </p:cBhvr>
                                      <p:to>
                                        <p:strVal val="visible"/>
                                      </p:to>
                                    </p:set>
                                    <p:animEffect transition="in" filter="fade">
                                      <p:cBhvr>
                                        <p:cTn id="12" dur="2000"/>
                                        <p:tgtEl>
                                          <p:spTgt spid="419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9">
                                            <p:txEl>
                                              <p:pRg st="1" end="1"/>
                                            </p:txEl>
                                          </p:spTgt>
                                        </p:tgtEl>
                                        <p:attrNameLst>
                                          <p:attrName>style.visibility</p:attrName>
                                        </p:attrNameLst>
                                      </p:cBhvr>
                                      <p:to>
                                        <p:strVal val="visible"/>
                                      </p:to>
                                    </p:set>
                                    <p:animEffect transition="in" filter="fade">
                                      <p:cBhvr>
                                        <p:cTn id="17" dur="2000"/>
                                        <p:tgtEl>
                                          <p:spTgt spid="41989">
                                            <p:txEl>
                                              <p:pRg st="1" end="1"/>
                                            </p:txEl>
                                          </p:spTgt>
                                        </p:tgtEl>
                                      </p:cBhvr>
                                    </p:animEffect>
                                  </p:childTnLst>
                                </p:cTn>
                              </p:par>
                              <p:par>
                                <p:cTn id="18" presetID="29" presetClass="entr" accel="100000" fill="hold" nodeType="withEffect">
                                  <p:stCondLst>
                                    <p:cond delay="0"/>
                                  </p:stCondLst>
                                  <p:childTnLst>
                                    <p:set>
                                      <p:cBhvr additive="repl">
                                        <p:cTn id="19" dur="1" fill="hold">
                                          <p:stCondLst>
                                            <p:cond delay="0"/>
                                          </p:stCondLst>
                                        </p:cTn>
                                        <p:tgtEl>
                                          <p:spTgt spid="35844"/>
                                        </p:tgtEl>
                                        <p:attrNameLst>
                                          <p:attrName>style.visibility</p:attrName>
                                        </p:attrNameLst>
                                      </p:cBhvr>
                                      <p:to>
                                        <p:strVal val="visible"/>
                                      </p:to>
                                    </p:set>
                                    <p:anim calcmode="lin" valueType="num">
                                      <p:cBhvr additive="repl">
                                        <p:cTn id="20" dur="1000" fill="hold"/>
                                        <p:tgtEl>
                                          <p:spTgt spid="35844"/>
                                        </p:tgtEl>
                                        <p:attrNameLst>
                                          <p:attrName>ppt_x</p:attrName>
                                        </p:attrNameLst>
                                      </p:cBhvr>
                                      <p:tavLst>
                                        <p:tav tm="100000">
                                          <p:val>
                                            <p:strVal val="#ppt_x-.2"/>
                                          </p:val>
                                        </p:tav>
                                        <p:tav tm="100000">
                                          <p:val>
                                            <p:strVal val="#ppt_x"/>
                                          </p:val>
                                        </p:tav>
                                      </p:tavLst>
                                    </p:anim>
                                    <p:anim calcmode="lin" valueType="num">
                                      <p:cBhvr additive="repl">
                                        <p:cTn id="21" dur="1000" fill="hold"/>
                                        <p:tgtEl>
                                          <p:spTgt spid="35844"/>
                                        </p:tgtEl>
                                        <p:attrNameLst>
                                          <p:attrName>ppt_y</p:attrName>
                                        </p:attrNameLst>
                                      </p:cBhvr>
                                      <p:tavLst>
                                        <p:tav tm="100000">
                                          <p:val>
                                            <p:strVal val="#ppt_y"/>
                                          </p:val>
                                        </p:tav>
                                        <p:tav tm="100000">
                                          <p:val>
                                            <p:strVal val="#ppt_y"/>
                                          </p:val>
                                        </p:tav>
                                      </p:tavLst>
                                    </p:anim>
                                    <p:animEffect transition="in" filter="wipe(right)">
                                      <p:cBhvr additive="repl">
                                        <p:cTn id="22" dur="1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P spid="4198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38915" name="Picture 1"/>
          <p:cNvPicPr>
            <a:picLocks noChangeAspect="1" noChangeArrowheads="1"/>
          </p:cNvPicPr>
          <p:nvPr/>
        </p:nvPicPr>
        <p:blipFill>
          <a:blip r:embed="rId3" cstate="print"/>
          <a:srcRect/>
          <a:stretch>
            <a:fillRect/>
          </a:stretch>
        </p:blipFill>
        <p:spPr bwMode="auto">
          <a:xfrm>
            <a:off x="0" y="-98425"/>
            <a:ext cx="9307513" cy="6980238"/>
          </a:xfrm>
          <a:prstGeom prst="rect">
            <a:avLst/>
          </a:prstGeom>
          <a:noFill/>
          <a:ln w="9525">
            <a:noFill/>
            <a:round/>
            <a:headEnd/>
            <a:tailEnd/>
          </a:ln>
        </p:spPr>
      </p:pic>
      <p:sp>
        <p:nvSpPr>
          <p:cNvPr id="204803" name="Rectangle 2"/>
          <p:cNvSpPr>
            <a:spLocks noGrp="1" noChangeArrowheads="1"/>
          </p:cNvSpPr>
          <p:nvPr>
            <p:ph type="title" idx="4294967295"/>
          </p:nvPr>
        </p:nvSpPr>
        <p:spPr>
          <a:xfrm>
            <a:off x="457200" y="122238"/>
            <a:ext cx="6889750" cy="1171575"/>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7300" algn="l"/>
                <a:tab pos="5791200" algn="l"/>
                <a:tab pos="6515100" algn="l"/>
                <a:tab pos="7239000" algn="l"/>
              </a:tabLst>
              <a:defRPr/>
            </a:pPr>
            <a:r>
              <a:rPr lang="en-IE" altLang="en-US" sz="3600">
                <a:solidFill>
                  <a:srgbClr val="FFFFFF"/>
                </a:solidFill>
                <a:latin typeface="Arial Black" pitchFamily="34" charset="0"/>
              </a:rPr>
              <a:t>PLACE ALLOCATION</a:t>
            </a:r>
            <a:br>
              <a:rPr lang="en-IE" altLang="en-US" sz="3600">
                <a:solidFill>
                  <a:srgbClr val="FFFFFF"/>
                </a:solidFill>
                <a:latin typeface="Arial Black" pitchFamily="34" charset="0"/>
              </a:rPr>
            </a:br>
            <a:r>
              <a:rPr lang="en-IE" altLang="en-US" sz="3600">
                <a:solidFill>
                  <a:srgbClr val="FF0000"/>
                </a:solidFill>
                <a:latin typeface="Arial Black" pitchFamily="34" charset="0"/>
              </a:rPr>
              <a:t>EXAMPLE</a:t>
            </a:r>
          </a:p>
        </p:txBody>
      </p:sp>
      <p:sp>
        <p:nvSpPr>
          <p:cNvPr id="43013" name="Rectangle 3"/>
          <p:cNvSpPr>
            <a:spLocks noGrp="1" noChangeArrowheads="1"/>
          </p:cNvSpPr>
          <p:nvPr>
            <p:ph type="body" idx="4294967295"/>
          </p:nvPr>
        </p:nvSpPr>
        <p:spPr>
          <a:xfrm>
            <a:off x="839788" y="2755004"/>
            <a:ext cx="7673975" cy="3512446"/>
          </a:xfrm>
        </p:spPr>
        <p:txBody>
          <a:bodyPr lIns="0" tIns="17601" rIns="0" bIns="0"/>
          <a:lstStyle/>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Having been offered her second preference she must now decide to accept it or to do nothing. If she does not accept the offer the place will be offered to another applicant in the next round of offers.</a:t>
            </a:r>
          </a:p>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Regardless of whether she accepts or not she will still be considered for an offer on her first preference if a place becomes available. In the second round, one more offer was made on CK101 and our applicant is now at the top of the queue.</a:t>
            </a:r>
          </a:p>
        </p:txBody>
      </p:sp>
      <p:pic>
        <p:nvPicPr>
          <p:cNvPr id="36868" name="Picture 4"/>
          <p:cNvPicPr>
            <a:picLocks noChangeAspect="1" noChangeArrowheads="1"/>
          </p:cNvPicPr>
          <p:nvPr/>
        </p:nvPicPr>
        <p:blipFill>
          <a:blip r:embed="rId4" cstate="print"/>
          <a:srcRect/>
          <a:stretch>
            <a:fillRect/>
          </a:stretch>
        </p:blipFill>
        <p:spPr bwMode="auto">
          <a:xfrm>
            <a:off x="1187450" y="1054170"/>
            <a:ext cx="7234238" cy="1581288"/>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03"/>
                                        </p:tgtEl>
                                        <p:attrNameLst>
                                          <p:attrName>style.visibility</p:attrName>
                                        </p:attrNameLst>
                                      </p:cBhvr>
                                      <p:to>
                                        <p:strVal val="visible"/>
                                      </p:to>
                                    </p:set>
                                    <p:animEffect transition="in" filter="fade">
                                      <p:cBhvr>
                                        <p:cTn id="7" dur="2000"/>
                                        <p:tgtEl>
                                          <p:spTgt spid="2048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3">
                                            <p:txEl>
                                              <p:pRg st="0" end="0"/>
                                            </p:txEl>
                                          </p:spTgt>
                                        </p:tgtEl>
                                        <p:attrNameLst>
                                          <p:attrName>style.visibility</p:attrName>
                                        </p:attrNameLst>
                                      </p:cBhvr>
                                      <p:to>
                                        <p:strVal val="visible"/>
                                      </p:to>
                                    </p:set>
                                    <p:animEffect transition="in" filter="fade">
                                      <p:cBhvr>
                                        <p:cTn id="12" dur="2000"/>
                                        <p:tgtEl>
                                          <p:spTgt spid="43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3">
                                            <p:txEl>
                                              <p:pRg st="1" end="1"/>
                                            </p:txEl>
                                          </p:spTgt>
                                        </p:tgtEl>
                                        <p:attrNameLst>
                                          <p:attrName>style.visibility</p:attrName>
                                        </p:attrNameLst>
                                      </p:cBhvr>
                                      <p:to>
                                        <p:strVal val="visible"/>
                                      </p:to>
                                    </p:set>
                                    <p:animEffect transition="in" filter="fade">
                                      <p:cBhvr>
                                        <p:cTn id="17" dur="2000"/>
                                        <p:tgtEl>
                                          <p:spTgt spid="43013">
                                            <p:txEl>
                                              <p:pRg st="1" end="1"/>
                                            </p:txEl>
                                          </p:spTgt>
                                        </p:tgtEl>
                                      </p:cBhvr>
                                    </p:animEffect>
                                  </p:childTnLst>
                                </p:cTn>
                              </p:par>
                              <p:par>
                                <p:cTn id="18" presetID="29" presetClass="entr" fill="hold" nodeType="withEffect">
                                  <p:stCondLst>
                                    <p:cond delay="0"/>
                                  </p:stCondLst>
                                  <p:childTnLst>
                                    <p:set>
                                      <p:cBhvr additive="repl">
                                        <p:cTn id="19" dur="1" fill="hold">
                                          <p:stCondLst>
                                            <p:cond delay="0"/>
                                          </p:stCondLst>
                                        </p:cTn>
                                        <p:tgtEl>
                                          <p:spTgt spid="36868"/>
                                        </p:tgtEl>
                                        <p:attrNameLst>
                                          <p:attrName>style.visibility</p:attrName>
                                        </p:attrNameLst>
                                      </p:cBhvr>
                                      <p:to>
                                        <p:strVal val="visible"/>
                                      </p:to>
                                    </p:set>
                                    <p:anim calcmode="lin" valueType="num">
                                      <p:cBhvr additive="repl">
                                        <p:cTn id="20" dur="1000" fill="hold"/>
                                        <p:tgtEl>
                                          <p:spTgt spid="36868"/>
                                        </p:tgtEl>
                                        <p:attrNameLst>
                                          <p:attrName>ppt_x</p:attrName>
                                        </p:attrNameLst>
                                      </p:cBhvr>
                                      <p:tavLst>
                                        <p:tav tm="100000">
                                          <p:val>
                                            <p:strVal val="#ppt_x-.2"/>
                                          </p:val>
                                        </p:tav>
                                        <p:tav tm="100000">
                                          <p:val>
                                            <p:strVal val="#ppt_x"/>
                                          </p:val>
                                        </p:tav>
                                      </p:tavLst>
                                    </p:anim>
                                    <p:anim calcmode="lin" valueType="num">
                                      <p:cBhvr additive="repl">
                                        <p:cTn id="21" dur="1000" fill="hold"/>
                                        <p:tgtEl>
                                          <p:spTgt spid="36868"/>
                                        </p:tgtEl>
                                        <p:attrNameLst>
                                          <p:attrName>ppt_y</p:attrName>
                                        </p:attrNameLst>
                                      </p:cBhvr>
                                      <p:tavLst>
                                        <p:tav tm="100000">
                                          <p:val>
                                            <p:strVal val="#ppt_y"/>
                                          </p:val>
                                        </p:tav>
                                        <p:tav tm="100000">
                                          <p:val>
                                            <p:strVal val="#ppt_y"/>
                                          </p:val>
                                        </p:tav>
                                      </p:tavLst>
                                    </p:anim>
                                    <p:animEffect transition="in" filter="wipe(right)">
                                      <p:cBhvr additive="repl">
                                        <p:cTn id="22"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p:bldP spid="430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solidFill>
                  <a:srgbClr val="FF0000"/>
                </a:solidFill>
              </a:rPr>
              <a:t>Topics will look at tonight:</a:t>
            </a:r>
          </a:p>
        </p:txBody>
      </p:sp>
      <p:sp>
        <p:nvSpPr>
          <p:cNvPr id="4099" name="Content Placeholder 2"/>
          <p:cNvSpPr>
            <a:spLocks noGrp="1"/>
          </p:cNvSpPr>
          <p:nvPr>
            <p:ph idx="1"/>
          </p:nvPr>
        </p:nvSpPr>
        <p:spPr/>
        <p:txBody>
          <a:bodyPr/>
          <a:lstStyle/>
          <a:p>
            <a:endParaRPr lang="en-IE" dirty="0"/>
          </a:p>
          <a:p>
            <a:r>
              <a:rPr lang="en-IE" dirty="0"/>
              <a:t>The CAO Application	</a:t>
            </a:r>
            <a:endParaRPr lang="en-IE" dirty="0">
              <a:cs typeface="Arial"/>
            </a:endParaRPr>
          </a:p>
          <a:p>
            <a:r>
              <a:rPr lang="en-IE" dirty="0"/>
              <a:t>HEAR and DARE applications</a:t>
            </a:r>
            <a:endParaRPr lang="en-IE" dirty="0">
              <a:cs typeface="Arial"/>
            </a:endParaRPr>
          </a:p>
          <a:p>
            <a:r>
              <a:rPr lang="en-IE" dirty="0">
                <a:cs typeface="Arial"/>
              </a:rPr>
              <a:t>Apprenticeships</a:t>
            </a:r>
            <a:endParaRPr lang="en-IE" dirty="0"/>
          </a:p>
          <a:p>
            <a:r>
              <a:rPr lang="en-IE" dirty="0"/>
              <a:t>PLC Applications</a:t>
            </a:r>
          </a:p>
          <a:p>
            <a:r>
              <a:rPr lang="en-IE" dirty="0"/>
              <a:t>Other alternatives</a:t>
            </a:r>
            <a:endParaRPr lang="en-IE" dirty="0">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39939" name="Picture 1"/>
          <p:cNvPicPr>
            <a:picLocks noChangeAspect="1" noChangeArrowheads="1"/>
          </p:cNvPicPr>
          <p:nvPr/>
        </p:nvPicPr>
        <p:blipFill>
          <a:blip r:embed="rId3" cstate="print"/>
          <a:srcRect/>
          <a:stretch>
            <a:fillRect/>
          </a:stretch>
        </p:blipFill>
        <p:spPr bwMode="auto">
          <a:xfrm>
            <a:off x="0" y="-98425"/>
            <a:ext cx="9307513" cy="6980238"/>
          </a:xfrm>
          <a:prstGeom prst="rect">
            <a:avLst/>
          </a:prstGeom>
          <a:noFill/>
          <a:ln w="9525">
            <a:noFill/>
            <a:round/>
            <a:headEnd/>
            <a:tailEnd/>
          </a:ln>
        </p:spPr>
      </p:pic>
      <p:sp>
        <p:nvSpPr>
          <p:cNvPr id="206851" name="Rectangle 2"/>
          <p:cNvSpPr>
            <a:spLocks noGrp="1" noChangeArrowheads="1"/>
          </p:cNvSpPr>
          <p:nvPr>
            <p:ph type="title" idx="4294967295"/>
          </p:nvPr>
        </p:nvSpPr>
        <p:spPr>
          <a:xfrm>
            <a:off x="457200" y="122238"/>
            <a:ext cx="6889750" cy="1171575"/>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7300" algn="l"/>
                <a:tab pos="5791200" algn="l"/>
                <a:tab pos="6515100" algn="l"/>
                <a:tab pos="7239000" algn="l"/>
              </a:tabLst>
              <a:defRPr/>
            </a:pPr>
            <a:r>
              <a:rPr lang="en-IE" altLang="en-US" sz="3600">
                <a:solidFill>
                  <a:srgbClr val="FFFFFF"/>
                </a:solidFill>
                <a:latin typeface="Arial Black" pitchFamily="34" charset="0"/>
              </a:rPr>
              <a:t>PLACE ALLOCATION</a:t>
            </a:r>
            <a:br>
              <a:rPr lang="en-IE" altLang="en-US" sz="3600">
                <a:solidFill>
                  <a:srgbClr val="FFFFFF"/>
                </a:solidFill>
                <a:latin typeface="Arial Black" pitchFamily="34" charset="0"/>
              </a:rPr>
            </a:br>
            <a:r>
              <a:rPr lang="en-IE" altLang="en-US" sz="3600">
                <a:solidFill>
                  <a:srgbClr val="FF0000"/>
                </a:solidFill>
                <a:latin typeface="Arial Black" pitchFamily="34" charset="0"/>
              </a:rPr>
              <a:t>EXAMPLE</a:t>
            </a:r>
          </a:p>
        </p:txBody>
      </p:sp>
      <p:sp>
        <p:nvSpPr>
          <p:cNvPr id="44037" name="Rectangle 3"/>
          <p:cNvSpPr>
            <a:spLocks noGrp="1" noChangeArrowheads="1"/>
          </p:cNvSpPr>
          <p:nvPr>
            <p:ph type="body" idx="4294967295"/>
          </p:nvPr>
        </p:nvSpPr>
        <p:spPr>
          <a:xfrm>
            <a:off x="1144588" y="4451350"/>
            <a:ext cx="7350125" cy="1571625"/>
          </a:xfrm>
        </p:spPr>
        <p:txBody>
          <a:bodyPr lIns="0" tIns="17601" rIns="0" bIns="0"/>
          <a:lstStyle/>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In the third round of offers two more offers are made on CK101 and our applicant, who was at the top of the queue, now receives an offer.</a:t>
            </a:r>
          </a:p>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She may do nothing and remain in DN201 or she may accept the offer and begin in CK101.</a:t>
            </a:r>
          </a:p>
        </p:txBody>
      </p:sp>
      <p:pic>
        <p:nvPicPr>
          <p:cNvPr id="37892" name="Picture 4"/>
          <p:cNvPicPr>
            <a:picLocks noChangeAspect="1" noChangeArrowheads="1"/>
          </p:cNvPicPr>
          <p:nvPr/>
        </p:nvPicPr>
        <p:blipFill>
          <a:blip r:embed="rId4" cstate="print"/>
          <a:srcRect/>
          <a:stretch>
            <a:fillRect/>
          </a:stretch>
        </p:blipFill>
        <p:spPr bwMode="auto">
          <a:xfrm>
            <a:off x="836613" y="1960563"/>
            <a:ext cx="7366000" cy="181292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851"/>
                                        </p:tgtEl>
                                        <p:attrNameLst>
                                          <p:attrName>style.visibility</p:attrName>
                                        </p:attrNameLst>
                                      </p:cBhvr>
                                      <p:to>
                                        <p:strVal val="visible"/>
                                      </p:to>
                                    </p:set>
                                    <p:animEffect transition="in" filter="fade">
                                      <p:cBhvr>
                                        <p:cTn id="7" dur="20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7">
                                            <p:txEl>
                                              <p:pRg st="0" end="0"/>
                                            </p:txEl>
                                          </p:spTgt>
                                        </p:tgtEl>
                                        <p:attrNameLst>
                                          <p:attrName>style.visibility</p:attrName>
                                        </p:attrNameLst>
                                      </p:cBhvr>
                                      <p:to>
                                        <p:strVal val="visible"/>
                                      </p:to>
                                    </p:set>
                                    <p:animEffect transition="in" filter="fade">
                                      <p:cBhvr>
                                        <p:cTn id="12" dur="2000"/>
                                        <p:tgtEl>
                                          <p:spTgt spid="440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7">
                                            <p:txEl>
                                              <p:pRg st="1" end="1"/>
                                            </p:txEl>
                                          </p:spTgt>
                                        </p:tgtEl>
                                        <p:attrNameLst>
                                          <p:attrName>style.visibility</p:attrName>
                                        </p:attrNameLst>
                                      </p:cBhvr>
                                      <p:to>
                                        <p:strVal val="visible"/>
                                      </p:to>
                                    </p:set>
                                    <p:animEffect transition="in" filter="fade">
                                      <p:cBhvr>
                                        <p:cTn id="17" dur="2000"/>
                                        <p:tgtEl>
                                          <p:spTgt spid="44037">
                                            <p:txEl>
                                              <p:pRg st="1" end="1"/>
                                            </p:txEl>
                                          </p:spTgt>
                                        </p:tgtEl>
                                      </p:cBhvr>
                                    </p:animEffect>
                                  </p:childTnLst>
                                </p:cTn>
                              </p:par>
                              <p:par>
                                <p:cTn id="18" presetID="29" presetClass="entr" fill="hold" nodeType="withEffect">
                                  <p:stCondLst>
                                    <p:cond delay="0"/>
                                  </p:stCondLst>
                                  <p:childTnLst>
                                    <p:set>
                                      <p:cBhvr additive="repl">
                                        <p:cTn id="19" dur="1" fill="hold">
                                          <p:stCondLst>
                                            <p:cond delay="0"/>
                                          </p:stCondLst>
                                        </p:cTn>
                                        <p:tgtEl>
                                          <p:spTgt spid="37892"/>
                                        </p:tgtEl>
                                        <p:attrNameLst>
                                          <p:attrName>style.visibility</p:attrName>
                                        </p:attrNameLst>
                                      </p:cBhvr>
                                      <p:to>
                                        <p:strVal val="visible"/>
                                      </p:to>
                                    </p:set>
                                    <p:anim calcmode="lin" valueType="num">
                                      <p:cBhvr additive="repl">
                                        <p:cTn id="20" dur="1000" fill="hold"/>
                                        <p:tgtEl>
                                          <p:spTgt spid="37892"/>
                                        </p:tgtEl>
                                        <p:attrNameLst>
                                          <p:attrName>ppt_x</p:attrName>
                                        </p:attrNameLst>
                                      </p:cBhvr>
                                      <p:tavLst>
                                        <p:tav tm="100000">
                                          <p:val>
                                            <p:strVal val="#ppt_x-.2"/>
                                          </p:val>
                                        </p:tav>
                                        <p:tav tm="100000">
                                          <p:val>
                                            <p:strVal val="#ppt_x"/>
                                          </p:val>
                                        </p:tav>
                                      </p:tavLst>
                                    </p:anim>
                                    <p:anim calcmode="lin" valueType="num">
                                      <p:cBhvr additive="repl">
                                        <p:cTn id="21" dur="1000" fill="hold"/>
                                        <p:tgtEl>
                                          <p:spTgt spid="37892"/>
                                        </p:tgtEl>
                                        <p:attrNameLst>
                                          <p:attrName>ppt_y</p:attrName>
                                        </p:attrNameLst>
                                      </p:cBhvr>
                                      <p:tavLst>
                                        <p:tav tm="100000">
                                          <p:val>
                                            <p:strVal val="#ppt_y"/>
                                          </p:val>
                                        </p:tav>
                                        <p:tav tm="100000">
                                          <p:val>
                                            <p:strVal val="#ppt_y"/>
                                          </p:val>
                                        </p:tav>
                                      </p:tavLst>
                                    </p:anim>
                                    <p:animEffect transition="in" filter="wipe(right)">
                                      <p:cBhvr additive="repl">
                                        <p:cTn id="22"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4403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76482" name="Rectangle 2"/>
          <p:cNvSpPr>
            <a:spLocks noGrp="1" noChangeArrowheads="1"/>
          </p:cNvSpPr>
          <p:nvPr>
            <p:ph type="title"/>
          </p:nvPr>
        </p:nvSpPr>
        <p:spPr/>
        <p:txBody>
          <a:bodyPr/>
          <a:lstStyle/>
          <a:p>
            <a:pPr eaLnBrk="1" hangingPunct="1">
              <a:defRPr/>
            </a:pPr>
            <a:r>
              <a:rPr lang="en-GB" altLang="en-US">
                <a:solidFill>
                  <a:srgbClr val="CC3300"/>
                </a:solidFill>
              </a:rPr>
              <a:t>Case Study:</a:t>
            </a:r>
            <a:endParaRPr lang="en-US" altLang="en-US">
              <a:solidFill>
                <a:srgbClr val="CC3300"/>
              </a:solidFill>
            </a:endParaRPr>
          </a:p>
        </p:txBody>
      </p:sp>
      <p:sp>
        <p:nvSpPr>
          <p:cNvPr id="40964" name="Rectangle 3"/>
          <p:cNvSpPr>
            <a:spLocks noGrp="1" noChangeArrowheads="1"/>
          </p:cNvSpPr>
          <p:nvPr>
            <p:ph type="body" idx="1"/>
          </p:nvPr>
        </p:nvSpPr>
        <p:spPr/>
        <p:txBody>
          <a:bodyPr/>
          <a:lstStyle/>
          <a:p>
            <a:pPr eaLnBrk="1" hangingPunct="1"/>
            <a:r>
              <a:rPr lang="en-GB" altLang="en-US"/>
              <a:t>Next diagram will show a student who really wants to do Physiotherapy</a:t>
            </a:r>
          </a:p>
          <a:p>
            <a:pPr eaLnBrk="1" hangingPunct="1"/>
            <a:r>
              <a:rPr lang="en-GB" altLang="en-US"/>
              <a:t>Sports Science courses are his second preference</a:t>
            </a:r>
          </a:p>
          <a:p>
            <a:pPr eaLnBrk="1" hangingPunct="1"/>
            <a:r>
              <a:rPr lang="en-GB" altLang="en-US"/>
              <a:t>Willing to go anywhere to do course he wants</a:t>
            </a:r>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042988" y="260350"/>
            <a:ext cx="6337300" cy="647700"/>
          </a:xfrm>
        </p:spPr>
        <p:txBody>
          <a:bodyPr/>
          <a:lstStyle/>
          <a:p>
            <a:pPr algn="l" eaLnBrk="1" hangingPunct="1">
              <a:defRPr/>
            </a:pPr>
            <a:r>
              <a:rPr lang="en-GB" altLang="en-US" sz="2400" b="1" dirty="0">
                <a:solidFill>
                  <a:srgbClr val="FF0000"/>
                </a:solidFill>
              </a:rPr>
              <a:t>Level 8:</a:t>
            </a:r>
            <a:r>
              <a:rPr lang="en-GB" altLang="en-US" sz="2400" dirty="0">
                <a:solidFill>
                  <a:srgbClr val="FF0000"/>
                </a:solidFill>
              </a:rPr>
              <a:t>			   </a:t>
            </a:r>
            <a:r>
              <a:rPr lang="en-GB" altLang="en-US" sz="2400" b="1" dirty="0">
                <a:solidFill>
                  <a:srgbClr val="FF0000"/>
                </a:solidFill>
              </a:rPr>
              <a:t>Levels 6 &amp; 7:</a:t>
            </a:r>
            <a:endParaRPr lang="en-US" altLang="en-US" sz="2400" b="1" dirty="0">
              <a:solidFill>
                <a:srgbClr val="FF0000"/>
              </a:solidFill>
            </a:endParaRPr>
          </a:p>
        </p:txBody>
      </p:sp>
      <p:graphicFrame>
        <p:nvGraphicFramePr>
          <p:cNvPr id="275562" name="Group 106"/>
          <p:cNvGraphicFramePr>
            <a:graphicFrameLocks noGrp="1"/>
          </p:cNvGraphicFramePr>
          <p:nvPr>
            <p:ph type="body" idx="4294967295"/>
          </p:nvPr>
        </p:nvGraphicFramePr>
        <p:xfrm>
          <a:off x="714348" y="857232"/>
          <a:ext cx="3571900" cy="5810993"/>
        </p:xfrm>
        <a:graphic>
          <a:graphicData uri="http://schemas.openxmlformats.org/drawingml/2006/table">
            <a:tbl>
              <a:tblPr/>
              <a:tblGrid>
                <a:gridCol w="1000132">
                  <a:extLst>
                    <a:ext uri="{9D8B030D-6E8A-4147-A177-3AD203B41FA5}">
                      <a16:colId xmlns:a16="http://schemas.microsoft.com/office/drawing/2014/main" val="20000"/>
                    </a:ext>
                  </a:extLst>
                </a:gridCol>
                <a:gridCol w="2571768">
                  <a:extLst>
                    <a:ext uri="{9D8B030D-6E8A-4147-A177-3AD203B41FA5}">
                      <a16:colId xmlns:a16="http://schemas.microsoft.com/office/drawing/2014/main" val="20001"/>
                    </a:ext>
                  </a:extLst>
                </a:gridCol>
              </a:tblGrid>
              <a:tr h="208873">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2800" b="1" i="0" u="none" strike="noStrike" cap="none" normalizeH="0" baseline="0" dirty="0" err="1">
                          <a:ln>
                            <a:noFill/>
                          </a:ln>
                          <a:solidFill>
                            <a:schemeClr val="tx1"/>
                          </a:solidFill>
                          <a:effectLst/>
                          <a:latin typeface="Arial" charset="0"/>
                        </a:rPr>
                        <a:t>Pref</a:t>
                      </a:r>
                      <a:r>
                        <a:rPr kumimoji="0" lang="en-GB" altLang="en-US" sz="2800" b="1" i="0" u="none" strike="noStrike" cap="none" normalizeH="0" baseline="0" dirty="0">
                          <a:ln>
                            <a:noFill/>
                          </a:ln>
                          <a:solidFill>
                            <a:schemeClr val="tx1"/>
                          </a:solidFill>
                          <a:effectLst/>
                          <a:latin typeface="Arial" charset="0"/>
                        </a:rPr>
                        <a:t>:</a:t>
                      </a:r>
                      <a:endParaRPr kumimoji="0" lang="en-US" altLang="en-US" sz="28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2800" b="1" i="0" u="none" strike="noStrike" cap="none" normalizeH="0" baseline="0" dirty="0">
                          <a:ln>
                            <a:noFill/>
                          </a:ln>
                          <a:solidFill>
                            <a:schemeClr val="tx1"/>
                          </a:solidFill>
                          <a:effectLst/>
                          <a:latin typeface="Arial" charset="0"/>
                        </a:rPr>
                        <a:t>Course:</a:t>
                      </a:r>
                      <a:endParaRPr kumimoji="0" lang="en-US" altLang="en-US" sz="2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8776">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a:ln>
                            <a:noFill/>
                          </a:ln>
                          <a:solidFill>
                            <a:schemeClr val="tx1"/>
                          </a:solidFill>
                          <a:effectLst/>
                          <a:latin typeface="Arial" charset="0"/>
                        </a:rPr>
                        <a:t>1.</a:t>
                      </a:r>
                      <a:endParaRPr kumimoji="0" lang="en-US" altLang="en-US" sz="1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err="1">
                          <a:ln>
                            <a:noFill/>
                          </a:ln>
                          <a:solidFill>
                            <a:schemeClr val="tx1"/>
                          </a:solidFill>
                          <a:effectLst/>
                          <a:latin typeface="Arial" charset="0"/>
                        </a:rPr>
                        <a:t>Physio</a:t>
                      </a:r>
                      <a:r>
                        <a:rPr kumimoji="0" lang="en-GB" altLang="en-US" sz="1400" b="1" i="0" u="none" strike="noStrike" cap="none" normalizeH="0" baseline="0" dirty="0">
                          <a:ln>
                            <a:noFill/>
                          </a:ln>
                          <a:solidFill>
                            <a:schemeClr val="tx1"/>
                          </a:solidFill>
                          <a:effectLst/>
                          <a:latin typeface="Arial" charset="0"/>
                        </a:rPr>
                        <a:t> (UL) (565*)</a:t>
                      </a: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8478">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2.</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err="1">
                          <a:ln>
                            <a:noFill/>
                          </a:ln>
                          <a:solidFill>
                            <a:schemeClr val="tx1"/>
                          </a:solidFill>
                          <a:effectLst/>
                          <a:latin typeface="Arial" charset="0"/>
                        </a:rPr>
                        <a:t>Physio</a:t>
                      </a:r>
                      <a:r>
                        <a:rPr kumimoji="0" lang="en-GB" altLang="en-US" sz="1400" b="1" i="0" u="none" strike="noStrike" cap="none" normalizeH="0" baseline="0" dirty="0">
                          <a:ln>
                            <a:noFill/>
                          </a:ln>
                          <a:solidFill>
                            <a:schemeClr val="tx1"/>
                          </a:solidFill>
                          <a:effectLst/>
                          <a:latin typeface="Arial" charset="0"/>
                        </a:rPr>
                        <a:t> (TCD)  (533*)</a:t>
                      </a: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478">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3.</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err="1">
                          <a:ln>
                            <a:noFill/>
                          </a:ln>
                          <a:solidFill>
                            <a:schemeClr val="tx1"/>
                          </a:solidFill>
                          <a:effectLst/>
                          <a:latin typeface="Arial" charset="0"/>
                        </a:rPr>
                        <a:t>Physio</a:t>
                      </a:r>
                      <a:r>
                        <a:rPr kumimoji="0" lang="en-GB" altLang="en-US" sz="1400" b="1" i="0" u="none" strike="noStrike" cap="none" normalizeH="0" baseline="0" dirty="0">
                          <a:ln>
                            <a:noFill/>
                          </a:ln>
                          <a:solidFill>
                            <a:schemeClr val="tx1"/>
                          </a:solidFill>
                          <a:effectLst/>
                          <a:latin typeface="Arial" charset="0"/>
                        </a:rPr>
                        <a:t> (UCD) (543)</a:t>
                      </a: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8478">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4.</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err="1">
                          <a:ln>
                            <a:noFill/>
                          </a:ln>
                          <a:solidFill>
                            <a:schemeClr val="tx1"/>
                          </a:solidFill>
                          <a:effectLst/>
                          <a:latin typeface="Arial" charset="0"/>
                        </a:rPr>
                        <a:t>Physio</a:t>
                      </a:r>
                      <a:r>
                        <a:rPr kumimoji="0" lang="en-GB" altLang="en-US" sz="1400" b="1" i="0" u="none" strike="noStrike" cap="none" normalizeH="0" baseline="0" dirty="0">
                          <a:ln>
                            <a:noFill/>
                          </a:ln>
                          <a:solidFill>
                            <a:schemeClr val="tx1"/>
                          </a:solidFill>
                          <a:effectLst/>
                          <a:latin typeface="Arial" charset="0"/>
                        </a:rPr>
                        <a:t> (RCSI) (532*)</a:t>
                      </a: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7806">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a:ln>
                            <a:noFill/>
                          </a:ln>
                          <a:solidFill>
                            <a:schemeClr val="tx1"/>
                          </a:solidFill>
                          <a:effectLst/>
                          <a:latin typeface="Arial" charset="0"/>
                        </a:rPr>
                        <a:t>5.</a:t>
                      </a:r>
                      <a:endParaRPr kumimoji="0" lang="en-US" altLang="en-US" sz="1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GB" altLang="en-US" sz="1400" b="1" i="0" u="none" strike="noStrike" cap="none" normalizeH="0" baseline="0" dirty="0">
                          <a:ln>
                            <a:noFill/>
                          </a:ln>
                          <a:solidFill>
                            <a:schemeClr val="tx1"/>
                          </a:solidFill>
                          <a:effectLst/>
                          <a:latin typeface="Arial" charset="0"/>
                        </a:rPr>
                        <a:t>Health and Performance UCD (488)</a:t>
                      </a: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1381">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a:ln>
                            <a:noFill/>
                          </a:ln>
                          <a:solidFill>
                            <a:schemeClr val="tx1"/>
                          </a:solidFill>
                          <a:effectLst/>
                          <a:latin typeface="Arial" charset="0"/>
                        </a:rPr>
                        <a:t>6.</a:t>
                      </a:r>
                      <a:endParaRPr kumimoji="0" lang="en-US" altLang="en-US" sz="1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400" b="1" i="0" u="none" strike="noStrike" cap="none" normalizeH="0" baseline="0" dirty="0">
                          <a:ln>
                            <a:noFill/>
                          </a:ln>
                          <a:solidFill>
                            <a:schemeClr val="tx1"/>
                          </a:solidFill>
                          <a:effectLst/>
                          <a:latin typeface="Arial" charset="0"/>
                        </a:rPr>
                        <a:t>Athletic Therapy and Training DCU (484)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7806">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7.</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GB" altLang="en-US" sz="1400" b="1" i="0" u="none" strike="noStrike" cap="none" normalizeH="0" baseline="0" dirty="0">
                          <a:ln>
                            <a:noFill/>
                          </a:ln>
                          <a:solidFill>
                            <a:schemeClr val="tx1"/>
                          </a:solidFill>
                          <a:effectLst/>
                          <a:latin typeface="Arial" charset="0"/>
                        </a:rPr>
                        <a:t>Sport and Exercise Science (UL) (441)</a:t>
                      </a: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61381">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8.</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400" b="1" i="0" u="none" strike="noStrike" cap="none" normalizeH="0" baseline="0" dirty="0">
                          <a:ln>
                            <a:noFill/>
                          </a:ln>
                          <a:solidFill>
                            <a:schemeClr val="tx1"/>
                          </a:solidFill>
                          <a:effectLst/>
                          <a:latin typeface="Arial" charset="0"/>
                        </a:rPr>
                        <a:t>Sports Rehab and Athletic Therapy (</a:t>
                      </a:r>
                      <a:r>
                        <a:rPr kumimoji="0" lang="en-US" altLang="en-US" sz="1400" b="1" i="0" u="none" strike="noStrike" cap="none" normalizeH="0" baseline="0" dirty="0" err="1">
                          <a:ln>
                            <a:noFill/>
                          </a:ln>
                          <a:solidFill>
                            <a:schemeClr val="tx1"/>
                          </a:solidFill>
                          <a:effectLst/>
                          <a:latin typeface="Arial" charset="0"/>
                        </a:rPr>
                        <a:t>Carlow</a:t>
                      </a:r>
                      <a:r>
                        <a:rPr kumimoji="0" lang="en-US" altLang="en-US" sz="1400" b="1" i="0" u="none" strike="noStrike" cap="none" normalizeH="0" baseline="0" dirty="0">
                          <a:ln>
                            <a:noFill/>
                          </a:ln>
                          <a:solidFill>
                            <a:schemeClr val="tx1"/>
                          </a:solidFill>
                          <a:effectLst/>
                          <a:latin typeface="Arial" charset="0"/>
                        </a:rPr>
                        <a:t> IT) (440 )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61381">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a:ln>
                            <a:noFill/>
                          </a:ln>
                          <a:solidFill>
                            <a:schemeClr val="tx1"/>
                          </a:solidFill>
                          <a:effectLst/>
                          <a:latin typeface="Arial" charset="0"/>
                        </a:rPr>
                        <a:t>9.</a:t>
                      </a:r>
                      <a:endParaRPr kumimoji="0" lang="en-US" altLang="en-US" sz="1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400" b="1" i="0" u="none" strike="noStrike" cap="none" normalizeH="0" baseline="0" dirty="0">
                          <a:ln>
                            <a:noFill/>
                          </a:ln>
                          <a:solidFill>
                            <a:schemeClr val="tx1"/>
                          </a:solidFill>
                          <a:effectLst/>
                          <a:latin typeface="Arial" charset="0"/>
                        </a:rPr>
                        <a:t>Sport Science and Health (DCU) (467)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97806">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a:ln>
                            <a:noFill/>
                          </a:ln>
                          <a:solidFill>
                            <a:schemeClr val="tx1"/>
                          </a:solidFill>
                          <a:effectLst/>
                          <a:latin typeface="Arial" charset="0"/>
                        </a:rPr>
                        <a:t>10.</a:t>
                      </a:r>
                      <a:endParaRPr kumimoji="0" lang="en-US" altLang="en-US" sz="1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400" b="1" i="0" u="none" strike="noStrike" cap="none" normalizeH="0" baseline="0" dirty="0">
                          <a:ln>
                            <a:noFill/>
                          </a:ln>
                          <a:solidFill>
                            <a:schemeClr val="tx1"/>
                          </a:solidFill>
                          <a:effectLst/>
                          <a:latin typeface="Arial" charset="0"/>
                        </a:rPr>
                        <a:t>Science (spec in physiology)(NUIG) (400)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275607" name="Group 151"/>
          <p:cNvGraphicFramePr>
            <a:graphicFrameLocks noGrp="1"/>
          </p:cNvGraphicFramePr>
          <p:nvPr>
            <p:ph idx="1"/>
          </p:nvPr>
        </p:nvGraphicFramePr>
        <p:xfrm>
          <a:off x="4786314" y="1071546"/>
          <a:ext cx="3386136" cy="5486400"/>
        </p:xfrm>
        <a:graphic>
          <a:graphicData uri="http://schemas.openxmlformats.org/drawingml/2006/table">
            <a:tbl>
              <a:tblPr/>
              <a:tblGrid>
                <a:gridCol w="1065388">
                  <a:extLst>
                    <a:ext uri="{9D8B030D-6E8A-4147-A177-3AD203B41FA5}">
                      <a16:colId xmlns:a16="http://schemas.microsoft.com/office/drawing/2014/main" val="20000"/>
                    </a:ext>
                  </a:extLst>
                </a:gridCol>
                <a:gridCol w="2320748">
                  <a:extLst>
                    <a:ext uri="{9D8B030D-6E8A-4147-A177-3AD203B41FA5}">
                      <a16:colId xmlns:a16="http://schemas.microsoft.com/office/drawing/2014/main" val="20001"/>
                    </a:ext>
                  </a:extLst>
                </a:gridCol>
              </a:tblGrid>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2800" b="1" i="0" u="none" strike="noStrike" cap="none" normalizeH="0" baseline="0" dirty="0" err="1">
                          <a:ln>
                            <a:noFill/>
                          </a:ln>
                          <a:solidFill>
                            <a:schemeClr val="tx1"/>
                          </a:solidFill>
                          <a:effectLst/>
                          <a:latin typeface="Arial" charset="0"/>
                        </a:rPr>
                        <a:t>Pref</a:t>
                      </a:r>
                      <a:r>
                        <a:rPr kumimoji="0" lang="en-GB" altLang="en-US" sz="2800" b="1" i="0" u="none" strike="noStrike" cap="none" normalizeH="0" baseline="0" dirty="0">
                          <a:ln>
                            <a:noFill/>
                          </a:ln>
                          <a:solidFill>
                            <a:schemeClr val="tx1"/>
                          </a:solidFill>
                          <a:effectLst/>
                          <a:latin typeface="Arial" charset="0"/>
                        </a:rPr>
                        <a:t>:</a:t>
                      </a:r>
                      <a:endParaRPr kumimoji="0" lang="en-US" altLang="en-US" sz="28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2800" b="1" i="0" u="none" strike="noStrike" cap="none" normalizeH="0" baseline="0">
                          <a:ln>
                            <a:noFill/>
                          </a:ln>
                          <a:solidFill>
                            <a:schemeClr val="tx1"/>
                          </a:solidFill>
                          <a:effectLst/>
                          <a:latin typeface="Arial" charset="0"/>
                        </a:rPr>
                        <a:t>Course:</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a:ln>
                            <a:noFill/>
                          </a:ln>
                          <a:solidFill>
                            <a:schemeClr val="tx1"/>
                          </a:solidFill>
                          <a:effectLst/>
                          <a:latin typeface="Arial" charset="0"/>
                        </a:rPr>
                        <a:t>1.</a:t>
                      </a:r>
                      <a:endParaRPr kumimoji="0" lang="en-US" altLang="en-US" sz="1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GB" altLang="en-US" sz="1400" b="1" i="0" u="none" strike="noStrike" cap="none" normalizeH="0" baseline="0" dirty="0">
                          <a:ln>
                            <a:noFill/>
                          </a:ln>
                          <a:solidFill>
                            <a:schemeClr val="tx1"/>
                          </a:solidFill>
                          <a:effectLst/>
                          <a:latin typeface="Arial" charset="0"/>
                        </a:rPr>
                        <a:t>Physiology and Health (Carlow IT) (454)</a:t>
                      </a: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2.</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400" b="1" i="0" u="none" strike="noStrike" cap="none" normalizeH="0" baseline="0" dirty="0">
                          <a:ln>
                            <a:noFill/>
                          </a:ln>
                          <a:solidFill>
                            <a:schemeClr val="tx1"/>
                          </a:solidFill>
                          <a:effectLst/>
                          <a:latin typeface="Arial" charset="0"/>
                        </a:rPr>
                        <a:t>Strength and Conditioning in </a:t>
                      </a:r>
                      <a:r>
                        <a:rPr kumimoji="0" lang="en-US" altLang="en-US" sz="1400" b="1" i="0" u="none" strike="noStrike" cap="none" normalizeH="0" baseline="0" dirty="0" err="1">
                          <a:ln>
                            <a:noFill/>
                          </a:ln>
                          <a:solidFill>
                            <a:schemeClr val="tx1"/>
                          </a:solidFill>
                          <a:effectLst/>
                          <a:latin typeface="Arial" charset="0"/>
                        </a:rPr>
                        <a:t>Thurles</a:t>
                      </a:r>
                      <a:r>
                        <a:rPr kumimoji="0" lang="en-US" altLang="en-US" sz="1400" b="1" i="0" u="none" strike="noStrike" cap="none" normalizeH="0" baseline="0" dirty="0">
                          <a:ln>
                            <a:noFill/>
                          </a:ln>
                          <a:solidFill>
                            <a:schemeClr val="tx1"/>
                          </a:solidFill>
                          <a:effectLst/>
                          <a:latin typeface="Arial" charset="0"/>
                        </a:rPr>
                        <a:t> (234)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a:ln>
                            <a:noFill/>
                          </a:ln>
                          <a:solidFill>
                            <a:schemeClr val="tx1"/>
                          </a:solidFill>
                          <a:effectLst/>
                          <a:latin typeface="Arial" charset="0"/>
                        </a:rPr>
                        <a:t>3.</a:t>
                      </a:r>
                      <a:endParaRPr kumimoji="0" lang="en-US" altLang="en-US" sz="1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400" b="1" i="0" u="none" strike="noStrike" cap="none" normalizeH="0" baseline="0" dirty="0">
                          <a:ln>
                            <a:noFill/>
                          </a:ln>
                          <a:solidFill>
                            <a:schemeClr val="tx1"/>
                          </a:solidFill>
                          <a:effectLst/>
                          <a:latin typeface="Arial" charset="0"/>
                        </a:rPr>
                        <a:t>Health and Leisure ITT(204)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4.</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a:ln>
                            <a:noFill/>
                          </a:ln>
                          <a:solidFill>
                            <a:schemeClr val="tx1"/>
                          </a:solidFill>
                          <a:effectLst/>
                          <a:latin typeface="Arial" charset="0"/>
                        </a:rPr>
                        <a:t>Sport Coaching and Business  Management (Carlow IT) (700 – combination of points and portfolio)</a:t>
                      </a: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5.</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400" b="1" i="0" u="none" strike="noStrike" cap="none" normalizeH="0" baseline="0" dirty="0">
                          <a:ln>
                            <a:noFill/>
                          </a:ln>
                          <a:solidFill>
                            <a:schemeClr val="tx1"/>
                          </a:solidFill>
                          <a:effectLst/>
                          <a:latin typeface="Arial" charset="0"/>
                        </a:rPr>
                        <a:t>Health Science and Physiology (</a:t>
                      </a:r>
                      <a:r>
                        <a:rPr kumimoji="0" lang="en-US" altLang="en-US" sz="1400" b="1" i="0" u="none" strike="noStrike" cap="none" normalizeH="0" baseline="0" dirty="0" err="1">
                          <a:ln>
                            <a:noFill/>
                          </a:ln>
                          <a:solidFill>
                            <a:schemeClr val="tx1"/>
                          </a:solidFill>
                          <a:effectLst/>
                          <a:latin typeface="Arial" charset="0"/>
                        </a:rPr>
                        <a:t>Sligo</a:t>
                      </a:r>
                      <a:r>
                        <a:rPr kumimoji="0" lang="en-US" altLang="en-US" sz="1400" b="1" i="0" u="none" strike="noStrike" cap="none" normalizeH="0" baseline="0" dirty="0">
                          <a:ln>
                            <a:noFill/>
                          </a:ln>
                          <a:solidFill>
                            <a:schemeClr val="tx1"/>
                          </a:solidFill>
                          <a:effectLst/>
                          <a:latin typeface="Arial" charset="0"/>
                        </a:rPr>
                        <a:t> IT 298)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6.</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7.</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8.</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a:ln>
                            <a:noFill/>
                          </a:ln>
                          <a:solidFill>
                            <a:schemeClr val="tx1"/>
                          </a:solidFill>
                          <a:effectLst/>
                          <a:latin typeface="Arial" charset="0"/>
                        </a:rPr>
                        <a:t>9.</a:t>
                      </a:r>
                      <a:endParaRPr kumimoji="0" lang="en-US" altLang="en-US" sz="14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altLang="en-US" sz="1400" b="1" i="0" u="none" strike="noStrike" cap="none" normalizeH="0" baseline="0" dirty="0">
                          <a:ln>
                            <a:noFill/>
                          </a:ln>
                          <a:solidFill>
                            <a:schemeClr val="tx1"/>
                          </a:solidFill>
                          <a:effectLst/>
                          <a:latin typeface="Arial" charset="0"/>
                        </a:rPr>
                        <a:t>10.</a:t>
                      </a:r>
                      <a:endParaRPr kumimoji="0" lang="en-US" altLang="en-US" sz="1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1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 name="Footer Placeholder 1">
            <a:extLst>
              <a:ext uri="{FF2B5EF4-FFF2-40B4-BE49-F238E27FC236}">
                <a16:creationId xmlns:a16="http://schemas.microsoft.com/office/drawing/2014/main" id="{90D7A6A7-F6C6-42BB-B36E-6837BEE89752}"/>
              </a:ext>
            </a:extLst>
          </p:cNvPr>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defRPr/>
            </a:pPr>
            <a:r>
              <a:rPr lang="en-GB" altLang="en-US">
                <a:solidFill>
                  <a:srgbClr val="CC3300"/>
                </a:solidFill>
              </a:rPr>
              <a:t>Case Study:</a:t>
            </a:r>
            <a:endParaRPr lang="en-US" altLang="en-US">
              <a:solidFill>
                <a:srgbClr val="CC3300"/>
              </a:solidFill>
            </a:endParaRPr>
          </a:p>
        </p:txBody>
      </p:sp>
      <p:sp>
        <p:nvSpPr>
          <p:cNvPr id="43011" name="Rectangle 3"/>
          <p:cNvSpPr>
            <a:spLocks noGrp="1" noChangeArrowheads="1"/>
          </p:cNvSpPr>
          <p:nvPr>
            <p:ph type="body" idx="1"/>
          </p:nvPr>
        </p:nvSpPr>
        <p:spPr>
          <a:xfrm>
            <a:off x="457200" y="1268413"/>
            <a:ext cx="8229600" cy="4827587"/>
          </a:xfrm>
        </p:spPr>
        <p:txBody>
          <a:bodyPr/>
          <a:lstStyle/>
          <a:p>
            <a:pPr eaLnBrk="1" hangingPunct="1">
              <a:lnSpc>
                <a:spcPct val="90000"/>
              </a:lnSpc>
            </a:pPr>
            <a:r>
              <a:rPr lang="en-GB" altLang="en-US" sz="2000" b="1" dirty="0"/>
              <a:t>In this example the student scored 530 in his Leaving Cert therefore the highest course he was eligible for on his Level 8’s was his 5</a:t>
            </a:r>
            <a:r>
              <a:rPr lang="en-GB" altLang="en-US" sz="2000" b="1" baseline="30000" dirty="0"/>
              <a:t>th</a:t>
            </a:r>
            <a:r>
              <a:rPr lang="en-GB" altLang="en-US" sz="2000" b="1" dirty="0"/>
              <a:t> choice which was Health and Performance in UCD.</a:t>
            </a:r>
          </a:p>
          <a:p>
            <a:pPr eaLnBrk="1" hangingPunct="1">
              <a:lnSpc>
                <a:spcPct val="90000"/>
              </a:lnSpc>
              <a:buFontTx/>
              <a:buNone/>
            </a:pPr>
            <a:r>
              <a:rPr lang="en-GB" altLang="en-US" sz="2000" b="1" dirty="0"/>
              <a:t> </a:t>
            </a:r>
          </a:p>
          <a:p>
            <a:pPr eaLnBrk="1" hangingPunct="1">
              <a:lnSpc>
                <a:spcPct val="90000"/>
              </a:lnSpc>
            </a:pPr>
            <a:r>
              <a:rPr lang="en-GB" altLang="en-US" sz="2000" b="1" dirty="0"/>
              <a:t>He also had enough points for numbers 6-10 but because he had Health and Performance in Dublin higher up than those four they will disappear and he will ONLY be offered Health and Performance in UCD on the level 8 side</a:t>
            </a:r>
            <a:endParaRPr lang="en-GB" altLang="en-US" sz="2000" b="1" dirty="0">
              <a:cs typeface="Arial"/>
            </a:endParaRPr>
          </a:p>
          <a:p>
            <a:pPr eaLnBrk="1" hangingPunct="1">
              <a:lnSpc>
                <a:spcPct val="90000"/>
              </a:lnSpc>
              <a:buFontTx/>
              <a:buNone/>
            </a:pPr>
            <a:endParaRPr lang="en-GB" altLang="en-US" sz="2000" b="1" dirty="0"/>
          </a:p>
          <a:p>
            <a:pPr eaLnBrk="1" hangingPunct="1">
              <a:lnSpc>
                <a:spcPct val="90000"/>
              </a:lnSpc>
            </a:pPr>
            <a:r>
              <a:rPr lang="en-GB" altLang="en-US" sz="2000" b="1" dirty="0"/>
              <a:t>He will also be offered a level 6 in Health and Physiology in Carlow IT and choose between the two.  </a:t>
            </a:r>
            <a:endParaRPr lang="en-GB" altLang="en-US" sz="2000" b="1" dirty="0">
              <a:cs typeface="Arial"/>
            </a:endParaRPr>
          </a:p>
          <a:p>
            <a:pPr eaLnBrk="1" hangingPunct="1">
              <a:lnSpc>
                <a:spcPct val="90000"/>
              </a:lnSpc>
            </a:pPr>
            <a:endParaRPr lang="en-GB" altLang="en-US" sz="2000" b="1" dirty="0"/>
          </a:p>
          <a:p>
            <a:pPr eaLnBrk="1" hangingPunct="1">
              <a:lnSpc>
                <a:spcPct val="90000"/>
              </a:lnSpc>
            </a:pPr>
            <a:r>
              <a:rPr lang="en-GB" altLang="en-US" sz="2000" b="1" dirty="0"/>
              <a:t>Therefore the student will have </a:t>
            </a:r>
            <a:r>
              <a:rPr lang="en-GB" altLang="en-US" sz="2000" b="1" dirty="0">
                <a:solidFill>
                  <a:srgbClr val="003300"/>
                </a:solidFill>
              </a:rPr>
              <a:t>two offers</a:t>
            </a:r>
            <a:r>
              <a:rPr lang="en-GB" altLang="en-US" sz="2000" b="1" dirty="0"/>
              <a:t> and will then be able to make a decision between the two.</a:t>
            </a:r>
            <a:endParaRPr lang="en-GB" altLang="en-US" sz="2000" b="1" dirty="0">
              <a:cs typeface="Arial"/>
            </a:endParaRPr>
          </a:p>
          <a:p>
            <a:pPr eaLnBrk="1" hangingPunct="1">
              <a:lnSpc>
                <a:spcPct val="90000"/>
              </a:lnSpc>
              <a:buFontTx/>
              <a:buNone/>
            </a:pPr>
            <a:endParaRPr lang="en-GB" altLang="en-US" sz="2000" b="1" dirty="0"/>
          </a:p>
          <a:p>
            <a:pPr eaLnBrk="1" hangingPunct="1">
              <a:lnSpc>
                <a:spcPct val="90000"/>
              </a:lnSpc>
              <a:buFontTx/>
              <a:buNone/>
            </a:pPr>
            <a:endParaRPr lang="en-US" altLang="en-US" sz="2000" b="1" dirty="0"/>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77506" name="Rectangle 2"/>
          <p:cNvSpPr>
            <a:spLocks noGrp="1" noChangeArrowheads="1"/>
          </p:cNvSpPr>
          <p:nvPr>
            <p:ph type="title"/>
          </p:nvPr>
        </p:nvSpPr>
        <p:spPr/>
        <p:txBody>
          <a:bodyPr/>
          <a:lstStyle/>
          <a:p>
            <a:pPr eaLnBrk="1" hangingPunct="1">
              <a:defRPr/>
            </a:pPr>
            <a:r>
              <a:rPr lang="en-GB" altLang="en-US">
                <a:solidFill>
                  <a:srgbClr val="CC3300"/>
                </a:solidFill>
              </a:rPr>
              <a:t>Case Study:</a:t>
            </a:r>
            <a:endParaRPr lang="en-US" altLang="en-US">
              <a:solidFill>
                <a:srgbClr val="CC3300"/>
              </a:solidFill>
            </a:endParaRPr>
          </a:p>
        </p:txBody>
      </p:sp>
      <p:sp>
        <p:nvSpPr>
          <p:cNvPr id="44036" name="Rectangle 3"/>
          <p:cNvSpPr>
            <a:spLocks noGrp="1" noChangeArrowheads="1"/>
          </p:cNvSpPr>
          <p:nvPr>
            <p:ph type="body" idx="1"/>
          </p:nvPr>
        </p:nvSpPr>
        <p:spPr/>
        <p:txBody>
          <a:bodyPr/>
          <a:lstStyle/>
          <a:p>
            <a:pPr eaLnBrk="1" hangingPunct="1"/>
            <a:r>
              <a:rPr lang="en-GB" altLang="en-US" sz="2400"/>
              <a:t>Once this student has completed his Level 8 in Sports Science he can apply for Grad entry to Physiotherapy in UCD, RCSI, UL or many colleges in the UK</a:t>
            </a:r>
          </a:p>
          <a:p>
            <a:pPr eaLnBrk="1" hangingPunct="1"/>
            <a:endParaRPr lang="en-GB" altLang="en-US" sz="2400"/>
          </a:p>
          <a:p>
            <a:pPr eaLnBrk="1" hangingPunct="1"/>
            <a:r>
              <a:rPr lang="en-US" altLang="en-US" sz="2400"/>
              <a:t>Having studied a relevant degree means he can apply for 2 year grad entry to Physiotherapy in Ireland and the UK</a:t>
            </a:r>
          </a:p>
          <a:p>
            <a:pPr eaLnBrk="1" hangingPunct="1">
              <a:buFontTx/>
              <a:buNone/>
            </a:pPr>
            <a:endParaRPr lang="en-US" altLang="en-US" sz="2400"/>
          </a:p>
          <a:p>
            <a:pPr eaLnBrk="1" hangingPunct="1"/>
            <a:r>
              <a:rPr lang="en-GB" altLang="en-US" sz="2400"/>
              <a:t>Many postgrad entries to Physiotherapy require students have a degree in Biology, Exercise Science, Physiology etc</a:t>
            </a:r>
            <a:endParaRPr lang="en-US" alt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Past Pupil Disaster!!!!</a:t>
            </a:r>
          </a:p>
        </p:txBody>
      </p:sp>
      <p:graphicFrame>
        <p:nvGraphicFramePr>
          <p:cNvPr id="5" name="Content Placeholder 4"/>
          <p:cNvGraphicFramePr>
            <a:graphicFrameLocks noGrp="1"/>
          </p:cNvGraphicFramePr>
          <p:nvPr>
            <p:ph idx="1"/>
          </p:nvPr>
        </p:nvGraphicFramePr>
        <p:xfrm>
          <a:off x="500034" y="1600200"/>
          <a:ext cx="8186766" cy="4053840"/>
        </p:xfrm>
        <a:graphic>
          <a:graphicData uri="http://schemas.openxmlformats.org/drawingml/2006/table">
            <a:tbl>
              <a:tblPr firstRow="1" bandRow="1">
                <a:tableStyleId>{5C22544A-7EE6-4342-B048-85BDC9FD1C3A}</a:tableStyleId>
              </a:tblPr>
              <a:tblGrid>
                <a:gridCol w="8186766">
                  <a:extLst>
                    <a:ext uri="{9D8B030D-6E8A-4147-A177-3AD203B41FA5}">
                      <a16:colId xmlns:a16="http://schemas.microsoft.com/office/drawing/2014/main" val="20000"/>
                    </a:ext>
                  </a:extLst>
                </a:gridCol>
              </a:tblGrid>
              <a:tr h="370840">
                <a:tc>
                  <a:txBody>
                    <a:bodyPr/>
                    <a:lstStyle/>
                    <a:p>
                      <a:r>
                        <a:rPr lang="en-IE" sz="3200" dirty="0"/>
                        <a:t>How her CAO looked in May!!!!</a:t>
                      </a:r>
                    </a:p>
                  </a:txBody>
                  <a:tcPr/>
                </a:tc>
                <a:extLst>
                  <a:ext uri="{0D108BD9-81ED-4DB2-BD59-A6C34878D82A}">
                    <a16:rowId xmlns:a16="http://schemas.microsoft.com/office/drawing/2014/main" val="10000"/>
                  </a:ext>
                </a:extLst>
              </a:tr>
              <a:tr h="370840">
                <a:tc>
                  <a:txBody>
                    <a:bodyPr/>
                    <a:lstStyle/>
                    <a:p>
                      <a:r>
                        <a:rPr lang="en-IE" sz="3200" dirty="0"/>
                        <a:t>Psychology and Education (Mary I) (552)</a:t>
                      </a:r>
                    </a:p>
                  </a:txBody>
                  <a:tcPr/>
                </a:tc>
                <a:extLst>
                  <a:ext uri="{0D108BD9-81ED-4DB2-BD59-A6C34878D82A}">
                    <a16:rowId xmlns:a16="http://schemas.microsoft.com/office/drawing/2014/main" val="10001"/>
                  </a:ext>
                </a:extLst>
              </a:tr>
              <a:tr h="370840">
                <a:tc>
                  <a:txBody>
                    <a:bodyPr/>
                    <a:lstStyle/>
                    <a:p>
                      <a:r>
                        <a:rPr lang="en-IE" sz="3200" dirty="0"/>
                        <a:t>Psychology NUIG (507)</a:t>
                      </a:r>
                    </a:p>
                  </a:txBody>
                  <a:tcPr/>
                </a:tc>
                <a:extLst>
                  <a:ext uri="{0D108BD9-81ED-4DB2-BD59-A6C34878D82A}">
                    <a16:rowId xmlns:a16="http://schemas.microsoft.com/office/drawing/2014/main" val="10002"/>
                  </a:ext>
                </a:extLst>
              </a:tr>
              <a:tr h="370840">
                <a:tc>
                  <a:txBody>
                    <a:bodyPr/>
                    <a:lstStyle/>
                    <a:p>
                      <a:r>
                        <a:rPr lang="en-IE" sz="3200" dirty="0"/>
                        <a:t>Psychology UL (495)</a:t>
                      </a:r>
                    </a:p>
                  </a:txBody>
                  <a:tcPr/>
                </a:tc>
                <a:extLst>
                  <a:ext uri="{0D108BD9-81ED-4DB2-BD59-A6C34878D82A}">
                    <a16:rowId xmlns:a16="http://schemas.microsoft.com/office/drawing/2014/main" val="10003"/>
                  </a:ext>
                </a:extLst>
              </a:tr>
              <a:tr h="370840">
                <a:tc>
                  <a:txBody>
                    <a:bodyPr/>
                    <a:lstStyle/>
                    <a:p>
                      <a:r>
                        <a:rPr lang="en-IE" sz="3200" dirty="0"/>
                        <a:t>Psychology and Sociology UL (478)</a:t>
                      </a:r>
                    </a:p>
                  </a:txBody>
                  <a:tcPr/>
                </a:tc>
                <a:extLst>
                  <a:ext uri="{0D108BD9-81ED-4DB2-BD59-A6C34878D82A}">
                    <a16:rowId xmlns:a16="http://schemas.microsoft.com/office/drawing/2014/main" val="10004"/>
                  </a:ext>
                </a:extLst>
              </a:tr>
              <a:tr h="370840">
                <a:tc>
                  <a:txBody>
                    <a:bodyPr/>
                    <a:lstStyle/>
                    <a:p>
                      <a:r>
                        <a:rPr lang="en-IE" sz="3200" dirty="0"/>
                        <a:t>Psychology UCC (509)</a:t>
                      </a:r>
                    </a:p>
                  </a:txBody>
                  <a:tcPr/>
                </a:tc>
                <a:extLst>
                  <a:ext uri="{0D108BD9-81ED-4DB2-BD59-A6C34878D82A}">
                    <a16:rowId xmlns:a16="http://schemas.microsoft.com/office/drawing/2014/main" val="10005"/>
                  </a:ext>
                </a:extLst>
              </a:tr>
              <a:tr h="370840">
                <a:tc>
                  <a:txBody>
                    <a:bodyPr/>
                    <a:lstStyle/>
                    <a:p>
                      <a:r>
                        <a:rPr lang="en-IE" sz="3200" dirty="0"/>
                        <a:t>Arts NUIG (300)</a:t>
                      </a:r>
                    </a:p>
                  </a:txBody>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Past Pupil Disaster!!!!</a:t>
            </a:r>
          </a:p>
        </p:txBody>
      </p:sp>
      <p:graphicFrame>
        <p:nvGraphicFramePr>
          <p:cNvPr id="5" name="Content Placeholder 4"/>
          <p:cNvGraphicFramePr>
            <a:graphicFrameLocks noGrp="1"/>
          </p:cNvGraphicFramePr>
          <p:nvPr>
            <p:ph idx="1"/>
          </p:nvPr>
        </p:nvGraphicFramePr>
        <p:xfrm>
          <a:off x="500034" y="1600200"/>
          <a:ext cx="8186766" cy="3962400"/>
        </p:xfrm>
        <a:graphic>
          <a:graphicData uri="http://schemas.openxmlformats.org/drawingml/2006/table">
            <a:tbl>
              <a:tblPr firstRow="1" bandRow="1">
                <a:tableStyleId>{5C22544A-7EE6-4342-B048-85BDC9FD1C3A}</a:tableStyleId>
              </a:tblPr>
              <a:tblGrid>
                <a:gridCol w="8186766">
                  <a:extLst>
                    <a:ext uri="{9D8B030D-6E8A-4147-A177-3AD203B41FA5}">
                      <a16:colId xmlns:a16="http://schemas.microsoft.com/office/drawing/2014/main" val="20000"/>
                    </a:ext>
                  </a:extLst>
                </a:gridCol>
              </a:tblGrid>
              <a:tr h="370840">
                <a:tc>
                  <a:txBody>
                    <a:bodyPr/>
                    <a:lstStyle/>
                    <a:p>
                      <a:r>
                        <a:rPr lang="en-IE" sz="3200" dirty="0"/>
                        <a:t>What</a:t>
                      </a:r>
                      <a:r>
                        <a:rPr lang="en-IE" sz="3200" baseline="0" dirty="0"/>
                        <a:t> she changed it to in July</a:t>
                      </a:r>
                      <a:r>
                        <a:rPr lang="en-IE" sz="3200" dirty="0"/>
                        <a:t>!!!!</a:t>
                      </a:r>
                    </a:p>
                  </a:txBody>
                  <a:tcPr/>
                </a:tc>
                <a:extLst>
                  <a:ext uri="{0D108BD9-81ED-4DB2-BD59-A6C34878D82A}">
                    <a16:rowId xmlns:a16="http://schemas.microsoft.com/office/drawing/2014/main" val="10000"/>
                  </a:ext>
                </a:extLst>
              </a:tr>
              <a:tr h="370840">
                <a:tc>
                  <a:txBody>
                    <a:bodyPr/>
                    <a:lstStyle/>
                    <a:p>
                      <a:r>
                        <a:rPr lang="en-IE" sz="3200" dirty="0"/>
                        <a:t>Arts</a:t>
                      </a:r>
                      <a:r>
                        <a:rPr lang="en-IE" sz="3200" baseline="0" dirty="0"/>
                        <a:t> NUIG (300)</a:t>
                      </a:r>
                    </a:p>
                    <a:p>
                      <a:r>
                        <a:rPr lang="en-IE" sz="3200" baseline="0" dirty="0"/>
                        <a:t>Education and Psychology (Mary I) (552)</a:t>
                      </a:r>
                      <a:endParaRPr lang="en-IE" sz="3200" dirty="0"/>
                    </a:p>
                  </a:txBody>
                  <a:tcPr/>
                </a:tc>
                <a:extLst>
                  <a:ext uri="{0D108BD9-81ED-4DB2-BD59-A6C34878D82A}">
                    <a16:rowId xmlns:a16="http://schemas.microsoft.com/office/drawing/2014/main" val="10001"/>
                  </a:ext>
                </a:extLst>
              </a:tr>
              <a:tr h="370840">
                <a:tc>
                  <a:txBody>
                    <a:bodyPr/>
                    <a:lstStyle/>
                    <a:p>
                      <a:r>
                        <a:rPr lang="en-IE" sz="3200" dirty="0"/>
                        <a:t>Psychology NUIG (507)</a:t>
                      </a:r>
                    </a:p>
                  </a:txBody>
                  <a:tcPr/>
                </a:tc>
                <a:extLst>
                  <a:ext uri="{0D108BD9-81ED-4DB2-BD59-A6C34878D82A}">
                    <a16:rowId xmlns:a16="http://schemas.microsoft.com/office/drawing/2014/main" val="10002"/>
                  </a:ext>
                </a:extLst>
              </a:tr>
              <a:tr h="370840">
                <a:tc>
                  <a:txBody>
                    <a:bodyPr/>
                    <a:lstStyle/>
                    <a:p>
                      <a:r>
                        <a:rPr lang="en-IE" sz="3200" dirty="0"/>
                        <a:t>Psychology UL (495)</a:t>
                      </a:r>
                    </a:p>
                  </a:txBody>
                  <a:tcPr/>
                </a:tc>
                <a:extLst>
                  <a:ext uri="{0D108BD9-81ED-4DB2-BD59-A6C34878D82A}">
                    <a16:rowId xmlns:a16="http://schemas.microsoft.com/office/drawing/2014/main" val="10003"/>
                  </a:ext>
                </a:extLst>
              </a:tr>
              <a:tr h="370840">
                <a:tc>
                  <a:txBody>
                    <a:bodyPr/>
                    <a:lstStyle/>
                    <a:p>
                      <a:r>
                        <a:rPr lang="en-IE" sz="3200" dirty="0"/>
                        <a:t>Psychology and Sociology UL (478)</a:t>
                      </a:r>
                    </a:p>
                  </a:txBody>
                  <a:tcPr/>
                </a:tc>
                <a:extLst>
                  <a:ext uri="{0D108BD9-81ED-4DB2-BD59-A6C34878D82A}">
                    <a16:rowId xmlns:a16="http://schemas.microsoft.com/office/drawing/2014/main" val="10004"/>
                  </a:ext>
                </a:extLst>
              </a:tr>
              <a:tr h="370840">
                <a:tc>
                  <a:txBody>
                    <a:bodyPr/>
                    <a:lstStyle/>
                    <a:p>
                      <a:r>
                        <a:rPr lang="en-IE" sz="3200" dirty="0"/>
                        <a:t>Psychology UCC (509)</a:t>
                      </a:r>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72386" name="Rectangle 2"/>
          <p:cNvSpPr>
            <a:spLocks noGrp="1" noChangeArrowheads="1"/>
          </p:cNvSpPr>
          <p:nvPr>
            <p:ph type="title"/>
          </p:nvPr>
        </p:nvSpPr>
        <p:spPr/>
        <p:txBody>
          <a:bodyPr/>
          <a:lstStyle/>
          <a:p>
            <a:pPr eaLnBrk="1" hangingPunct="1">
              <a:defRPr/>
            </a:pPr>
            <a:r>
              <a:rPr lang="en-GB" altLang="en-US">
                <a:solidFill>
                  <a:srgbClr val="003300"/>
                </a:solidFill>
              </a:rPr>
              <a:t>Remember:</a:t>
            </a:r>
            <a:endParaRPr lang="en-US" altLang="en-US">
              <a:solidFill>
                <a:srgbClr val="003300"/>
              </a:solidFill>
            </a:endParaRPr>
          </a:p>
        </p:txBody>
      </p:sp>
      <p:sp>
        <p:nvSpPr>
          <p:cNvPr id="45060" name="Rectangle 3"/>
          <p:cNvSpPr>
            <a:spLocks noGrp="1" noChangeArrowheads="1"/>
          </p:cNvSpPr>
          <p:nvPr>
            <p:ph type="body" idx="1"/>
          </p:nvPr>
        </p:nvSpPr>
        <p:spPr/>
        <p:txBody>
          <a:bodyPr/>
          <a:lstStyle/>
          <a:p>
            <a:pPr eaLnBrk="1" hangingPunct="1"/>
            <a:r>
              <a:rPr lang="en-GB" altLang="en-US" sz="3600" dirty="0"/>
              <a:t>Listing courses in Order of Preference –should be done according to </a:t>
            </a:r>
            <a:r>
              <a:rPr lang="en-GB" altLang="en-US" sz="3600" b="1" dirty="0">
                <a:solidFill>
                  <a:srgbClr val="CC3300"/>
                </a:solidFill>
              </a:rPr>
              <a:t>course/area of interest</a:t>
            </a:r>
            <a:r>
              <a:rPr lang="en-GB" altLang="en-US" sz="3600" dirty="0"/>
              <a:t> not just a focus on a college you want to go with</a:t>
            </a:r>
          </a:p>
          <a:p>
            <a:pPr eaLnBrk="1" hangingPunct="1">
              <a:buFontTx/>
              <a:buNone/>
            </a:pPr>
            <a:endParaRPr lang="en-GB" alt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altLang="en-US"/>
              <a:t>H.Fitzpatrick CAO 2021</a:t>
            </a:r>
            <a:endParaRPr lang="en-US" altLang="en-US" dirty="0"/>
          </a:p>
        </p:txBody>
      </p:sp>
      <p:pic>
        <p:nvPicPr>
          <p:cNvPr id="46083" name="Picture 1"/>
          <p:cNvPicPr>
            <a:picLocks noChangeAspect="1" noChangeArrowheads="1"/>
          </p:cNvPicPr>
          <p:nvPr/>
        </p:nvPicPr>
        <p:blipFill>
          <a:blip r:embed="rId3" cstate="print"/>
          <a:srcRect/>
          <a:stretch>
            <a:fillRect/>
          </a:stretch>
        </p:blipFill>
        <p:spPr bwMode="auto">
          <a:xfrm>
            <a:off x="0" y="-98425"/>
            <a:ext cx="9307513" cy="6980238"/>
          </a:xfrm>
          <a:prstGeom prst="rect">
            <a:avLst/>
          </a:prstGeom>
          <a:noFill/>
          <a:ln w="9525">
            <a:noFill/>
            <a:round/>
            <a:headEnd/>
            <a:tailEnd/>
          </a:ln>
        </p:spPr>
      </p:pic>
      <p:sp>
        <p:nvSpPr>
          <p:cNvPr id="208899" name="Rectangle 2"/>
          <p:cNvSpPr>
            <a:spLocks noGrp="1" noChangeArrowheads="1"/>
          </p:cNvSpPr>
          <p:nvPr>
            <p:ph type="title" idx="4294967295"/>
          </p:nvPr>
        </p:nvSpPr>
        <p:spPr>
          <a:xfrm>
            <a:off x="457200" y="228600"/>
            <a:ext cx="6894513" cy="868363"/>
          </a:xfrm>
        </p:spPr>
        <p:txBody>
          <a:bodyPr lIns="0" tIns="0" rIns="0" bIns="0"/>
          <a:lstStyle/>
          <a:p>
            <a:pPr algn="l" defTabSz="449263" eaLnBrk="1" hangingPunct="1">
              <a:lnSpc>
                <a:spcPct val="118000"/>
              </a:lnSpc>
              <a:tabLst>
                <a:tab pos="723900" algn="l"/>
                <a:tab pos="1447800" algn="l"/>
                <a:tab pos="2171700" algn="l"/>
                <a:tab pos="2895600" algn="l"/>
                <a:tab pos="3619500" algn="l"/>
                <a:tab pos="4343400" algn="l"/>
                <a:tab pos="5067300" algn="l"/>
                <a:tab pos="5791200" algn="l"/>
                <a:tab pos="6515100" algn="l"/>
                <a:tab pos="7239000" algn="l"/>
              </a:tabLst>
              <a:defRPr/>
            </a:pPr>
            <a:r>
              <a:rPr lang="en-IE" altLang="en-US" sz="3600">
                <a:solidFill>
                  <a:srgbClr val="FFFFFF"/>
                </a:solidFill>
                <a:latin typeface="Arial Black" pitchFamily="34" charset="0"/>
              </a:rPr>
              <a:t>GENUINE ORDER</a:t>
            </a:r>
          </a:p>
        </p:txBody>
      </p:sp>
      <p:sp>
        <p:nvSpPr>
          <p:cNvPr id="50181" name="Rectangle 3"/>
          <p:cNvSpPr>
            <a:spLocks noGrp="1" noChangeArrowheads="1"/>
          </p:cNvSpPr>
          <p:nvPr>
            <p:ph type="body" idx="4294967295"/>
          </p:nvPr>
        </p:nvSpPr>
        <p:spPr>
          <a:xfrm>
            <a:off x="815975" y="4475163"/>
            <a:ext cx="7673975" cy="2027237"/>
          </a:xfrm>
        </p:spPr>
        <p:txBody>
          <a:bodyPr lIns="0" tIns="17601" rIns="0" bIns="0"/>
          <a:lstStyle/>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You do not need to guess what the points are going to be for the courses you are interested in. </a:t>
            </a:r>
          </a:p>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Simply list your courses in genuine order of preference from the highest preference 1, to the lowest preference 10. </a:t>
            </a:r>
          </a:p>
          <a:p>
            <a:pPr algn="ctr" defTabSz="449263" eaLnBrk="1" hangingPunct="1">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IE" altLang="en-US" sz="2200">
                <a:solidFill>
                  <a:srgbClr val="FFFFFF"/>
                </a:solidFill>
              </a:rPr>
              <a:t>If you are entitled to an offer, you will be offered the highest preference that you are entitled to.</a:t>
            </a:r>
          </a:p>
        </p:txBody>
      </p:sp>
      <p:pic>
        <p:nvPicPr>
          <p:cNvPr id="38916" name="Picture 4"/>
          <p:cNvPicPr>
            <a:picLocks noChangeAspect="1" noChangeArrowheads="1"/>
          </p:cNvPicPr>
          <p:nvPr/>
        </p:nvPicPr>
        <p:blipFill>
          <a:blip r:embed="rId4" cstate="print"/>
          <a:srcRect/>
          <a:stretch>
            <a:fillRect/>
          </a:stretch>
        </p:blipFill>
        <p:spPr bwMode="auto">
          <a:xfrm>
            <a:off x="2938463" y="955675"/>
            <a:ext cx="3875087" cy="340042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fade">
                                      <p:cBhvr>
                                        <p:cTn id="7" dur="2000"/>
                                        <p:tgtEl>
                                          <p:spTgt spid="2088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1">
                                            <p:txEl>
                                              <p:pRg st="0" end="0"/>
                                            </p:txEl>
                                          </p:spTgt>
                                        </p:tgtEl>
                                        <p:attrNameLst>
                                          <p:attrName>style.visibility</p:attrName>
                                        </p:attrNameLst>
                                      </p:cBhvr>
                                      <p:to>
                                        <p:strVal val="visible"/>
                                      </p:to>
                                    </p:set>
                                    <p:animEffect transition="in" filter="fade">
                                      <p:cBhvr>
                                        <p:cTn id="12" dur="2000"/>
                                        <p:tgtEl>
                                          <p:spTgt spid="501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81">
                                            <p:txEl>
                                              <p:pRg st="1" end="1"/>
                                            </p:txEl>
                                          </p:spTgt>
                                        </p:tgtEl>
                                        <p:attrNameLst>
                                          <p:attrName>style.visibility</p:attrName>
                                        </p:attrNameLst>
                                      </p:cBhvr>
                                      <p:to>
                                        <p:strVal val="visible"/>
                                      </p:to>
                                    </p:set>
                                    <p:animEffect transition="in" filter="fade">
                                      <p:cBhvr>
                                        <p:cTn id="17" dur="2000"/>
                                        <p:tgtEl>
                                          <p:spTgt spid="5018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181">
                                            <p:txEl>
                                              <p:pRg st="2" end="2"/>
                                            </p:txEl>
                                          </p:spTgt>
                                        </p:tgtEl>
                                        <p:attrNameLst>
                                          <p:attrName>style.visibility</p:attrName>
                                        </p:attrNameLst>
                                      </p:cBhvr>
                                      <p:to>
                                        <p:strVal val="visible"/>
                                      </p:to>
                                    </p:set>
                                    <p:animEffect transition="in" filter="fade">
                                      <p:cBhvr>
                                        <p:cTn id="22" dur="2000"/>
                                        <p:tgtEl>
                                          <p:spTgt spid="50181">
                                            <p:txEl>
                                              <p:pRg st="2" end="2"/>
                                            </p:txEl>
                                          </p:spTgt>
                                        </p:tgtEl>
                                      </p:cBhvr>
                                    </p:animEffect>
                                  </p:childTnLst>
                                </p:cTn>
                              </p:par>
                              <p:par>
                                <p:cTn id="23" presetID="49" presetClass="entr" decel="100000" fill="hold" nodeType="withEffect">
                                  <p:stCondLst>
                                    <p:cond delay="0"/>
                                  </p:stCondLst>
                                  <p:childTnLst>
                                    <p:set>
                                      <p:cBhvr additive="repl">
                                        <p:cTn id="24" dur="2" fill="hold">
                                          <p:stCondLst>
                                            <p:cond delay="0"/>
                                          </p:stCondLst>
                                        </p:cTn>
                                        <p:tgtEl>
                                          <p:spTgt spid="38916"/>
                                        </p:tgtEl>
                                        <p:attrNameLst>
                                          <p:attrName>style.visibility</p:attrName>
                                        </p:attrNameLst>
                                      </p:cBhvr>
                                      <p:to>
                                        <p:strVal val="visible"/>
                                      </p:to>
                                    </p:set>
                                    <p:anim calcmode="lin" valueType="num">
                                      <p:cBhvr additive="repl">
                                        <p:cTn id="25" dur="1000" fill="hold"/>
                                        <p:tgtEl>
                                          <p:spTgt spid="38916"/>
                                        </p:tgtEl>
                                        <p:attrNameLst>
                                          <p:attrName>ppt_w</p:attrName>
                                        </p:attrNameLst>
                                      </p:cBhvr>
                                      <p:tavLst>
                                        <p:tav tm="100000">
                                          <p:val>
                                            <p:strVal val="0"/>
                                          </p:val>
                                        </p:tav>
                                        <p:tav tm="100000">
                                          <p:val>
                                            <p:strVal val="#ppt_w"/>
                                          </p:val>
                                        </p:tav>
                                      </p:tavLst>
                                    </p:anim>
                                    <p:anim calcmode="lin" valueType="num">
                                      <p:cBhvr additive="repl">
                                        <p:cTn id="26" dur="1000" fill="hold"/>
                                        <p:tgtEl>
                                          <p:spTgt spid="38916"/>
                                        </p:tgtEl>
                                        <p:attrNameLst>
                                          <p:attrName>ppt_h</p:attrName>
                                        </p:attrNameLst>
                                      </p:cBhvr>
                                      <p:tavLst>
                                        <p:tav tm="100000">
                                          <p:val>
                                            <p:strVal val="0"/>
                                          </p:val>
                                        </p:tav>
                                        <p:tav tm="100000">
                                          <p:val>
                                            <p:strVal val="#ppt_h"/>
                                          </p:val>
                                        </p:tav>
                                      </p:tavLst>
                                    </p:anim>
                                    <p:anim calcmode="lin" valueType="num">
                                      <p:cBhvr additive="repl">
                                        <p:cTn id="27" dur="1000" fill="hold"/>
                                        <p:tgtEl>
                                          <p:spTgt spid="38916"/>
                                        </p:tgtEl>
                                        <p:attrNameLst>
                                          <p:attrName>r</p:attrName>
                                        </p:attrNameLst>
                                      </p:cBhvr>
                                      <p:tavLst>
                                        <p:tav tm="100000">
                                          <p:val>
                                            <p:strVal val="360"/>
                                          </p:val>
                                        </p:tav>
                                        <p:tav tm="100000">
                                          <p:val>
                                            <p:strVal val="0"/>
                                          </p:val>
                                        </p:tav>
                                      </p:tavLst>
                                    </p:anim>
                                    <p:animEffect transition="in" filter="fade">
                                      <p:cBhvr additive="repl">
                                        <p:cTn id="28" dur="1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5018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rgbClr val="FF0000"/>
                </a:solidFill>
              </a:rPr>
              <a:t>How to Apply to CAO?</a:t>
            </a:r>
          </a:p>
        </p:txBody>
      </p:sp>
      <p:sp>
        <p:nvSpPr>
          <p:cNvPr id="4" name="Content Placeholder 3"/>
          <p:cNvSpPr>
            <a:spLocks noGrp="1"/>
          </p:cNvSpPr>
          <p:nvPr>
            <p:ph idx="1"/>
          </p:nvPr>
        </p:nvSpPr>
        <p:spPr/>
        <p:txBody>
          <a:bodyPr/>
          <a:lstStyle/>
          <a:p>
            <a:r>
              <a:rPr lang="en-IE" sz="3600" dirty="0"/>
              <a:t>Now you understand how the system works and places are allocated let’s look at how you actually apply for the CAO.</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78970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92866" name="Rectangle 2"/>
          <p:cNvSpPr>
            <a:spLocks noGrp="1" noChangeArrowheads="1"/>
          </p:cNvSpPr>
          <p:nvPr>
            <p:ph type="title"/>
          </p:nvPr>
        </p:nvSpPr>
        <p:spPr/>
        <p:txBody>
          <a:bodyPr/>
          <a:lstStyle/>
          <a:p>
            <a:pPr eaLnBrk="1" hangingPunct="1">
              <a:defRPr/>
            </a:pPr>
            <a:r>
              <a:rPr lang="en-GB" altLang="en-US"/>
              <a:t>What is the CAO?</a:t>
            </a:r>
            <a:endParaRPr lang="en-US" altLang="en-US"/>
          </a:p>
        </p:txBody>
      </p:sp>
      <p:sp>
        <p:nvSpPr>
          <p:cNvPr id="5124" name="Rectangle 3"/>
          <p:cNvSpPr>
            <a:spLocks noGrp="1" noChangeArrowheads="1"/>
          </p:cNvSpPr>
          <p:nvPr>
            <p:ph type="body" idx="1"/>
          </p:nvPr>
        </p:nvSpPr>
        <p:spPr/>
        <p:txBody>
          <a:bodyPr/>
          <a:lstStyle/>
          <a:p>
            <a:pPr eaLnBrk="1" hangingPunct="1"/>
            <a:r>
              <a:rPr lang="en-GB" altLang="en-US"/>
              <a:t>CAO stands for Central Application Office</a:t>
            </a:r>
          </a:p>
          <a:p>
            <a:pPr eaLnBrk="1" hangingPunct="1"/>
            <a:r>
              <a:rPr lang="en-GB" altLang="en-US"/>
              <a:t>Never apply directly to college for  a course – all done through a central system</a:t>
            </a: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rgbClr val="FF0000"/>
                </a:solidFill>
              </a:rPr>
              <a:t>Making an Application:</a:t>
            </a:r>
          </a:p>
        </p:txBody>
      </p:sp>
      <p:sp>
        <p:nvSpPr>
          <p:cNvPr id="4" name="Content Placeholder 3"/>
          <p:cNvSpPr>
            <a:spLocks noGrp="1"/>
          </p:cNvSpPr>
          <p:nvPr>
            <p:ph idx="1"/>
          </p:nvPr>
        </p:nvSpPr>
        <p:spPr/>
        <p:txBody>
          <a:bodyPr/>
          <a:lstStyle/>
          <a:p>
            <a:r>
              <a:rPr lang="en-IE" sz="3600" dirty="0"/>
              <a:t>Apply online</a:t>
            </a:r>
          </a:p>
          <a:p>
            <a:r>
              <a:rPr lang="en-IE" sz="3600" dirty="0"/>
              <a:t>Log onto </a:t>
            </a:r>
            <a:r>
              <a:rPr lang="en-IE" sz="3600" dirty="0">
                <a:hlinkClick r:id="rId2"/>
              </a:rPr>
              <a:t>www.cao.ie</a:t>
            </a:r>
            <a:endParaRPr lang="en-IE" sz="3600" dirty="0"/>
          </a:p>
          <a:p>
            <a:r>
              <a:rPr lang="en-IE" sz="3600" dirty="0"/>
              <a:t>Click on Apply and enter the information requested</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3357679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Application Form:</a:t>
            </a:r>
          </a:p>
        </p:txBody>
      </p:sp>
      <p:sp>
        <p:nvSpPr>
          <p:cNvPr id="3" name="Content Placeholder 2"/>
          <p:cNvSpPr>
            <a:spLocks noGrp="1"/>
          </p:cNvSpPr>
          <p:nvPr>
            <p:ph idx="1"/>
          </p:nvPr>
        </p:nvSpPr>
        <p:spPr/>
        <p:txBody>
          <a:bodyPr/>
          <a:lstStyle/>
          <a:p>
            <a:r>
              <a:rPr lang="en-IE" dirty="0"/>
              <a:t>Information which identifies the applicant is of utmost importance</a:t>
            </a:r>
          </a:p>
          <a:p>
            <a:r>
              <a:rPr lang="en-IE" dirty="0"/>
              <a:t>Carefully enter details such as your name, address, date of birth, schools attended, etc. </a:t>
            </a:r>
          </a:p>
          <a:p>
            <a:r>
              <a:rPr lang="en-IE" dirty="0"/>
              <a:t>Your examination details must be entered with great care. </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1018292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Two Systems in One:</a:t>
            </a:r>
          </a:p>
        </p:txBody>
      </p:sp>
      <p:sp>
        <p:nvSpPr>
          <p:cNvPr id="3" name="Content Placeholder 2"/>
          <p:cNvSpPr>
            <a:spLocks noGrp="1"/>
          </p:cNvSpPr>
          <p:nvPr>
            <p:ph idx="1"/>
          </p:nvPr>
        </p:nvSpPr>
        <p:spPr/>
        <p:txBody>
          <a:bodyPr/>
          <a:lstStyle/>
          <a:p>
            <a:r>
              <a:rPr lang="en-IE" dirty="0"/>
              <a:t>It is possible to receive an offer on both lists. </a:t>
            </a:r>
          </a:p>
          <a:p>
            <a:r>
              <a:rPr lang="en-IE" dirty="0"/>
              <a:t>You may then decide to accept either your Level 7/6 or your Level 8 offer. </a:t>
            </a:r>
          </a:p>
          <a:p>
            <a:r>
              <a:rPr lang="en-IE" dirty="0"/>
              <a:t>Alternatively, you might not wish to accept either offer.</a:t>
            </a:r>
          </a:p>
          <a:p>
            <a:endParaRPr lang="en-IE" dirty="0"/>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3406906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FF0000"/>
                </a:solidFill>
              </a:rPr>
              <a:t>Change of Mind Facility:</a:t>
            </a:r>
          </a:p>
        </p:txBody>
      </p:sp>
      <p:sp>
        <p:nvSpPr>
          <p:cNvPr id="3" name="Content Placeholder 2"/>
          <p:cNvSpPr>
            <a:spLocks noGrp="1"/>
          </p:cNvSpPr>
          <p:nvPr>
            <p:ph idx="1"/>
          </p:nvPr>
        </p:nvSpPr>
        <p:spPr/>
        <p:txBody>
          <a:bodyPr/>
          <a:lstStyle/>
          <a:p>
            <a:r>
              <a:rPr lang="en-IE" dirty="0"/>
              <a:t>You may use this facility to change the order of your course choices and/or to introduce new courses, subject to the restrictions detailed in the handbook. </a:t>
            </a:r>
          </a:p>
          <a:p>
            <a:r>
              <a:rPr lang="en-IE" dirty="0"/>
              <a:t>The Change of Mind opens in </a:t>
            </a:r>
            <a:r>
              <a:rPr lang="en-IE" dirty="0">
                <a:solidFill>
                  <a:srgbClr val="FF0000"/>
                </a:solidFill>
              </a:rPr>
              <a:t>5</a:t>
            </a:r>
            <a:r>
              <a:rPr lang="en-IE" baseline="30000" dirty="0">
                <a:solidFill>
                  <a:srgbClr val="FF0000"/>
                </a:solidFill>
              </a:rPr>
              <a:t>th</a:t>
            </a:r>
            <a:r>
              <a:rPr lang="en-IE" dirty="0">
                <a:solidFill>
                  <a:srgbClr val="FF0000"/>
                </a:solidFill>
              </a:rPr>
              <a:t> May</a:t>
            </a:r>
            <a:r>
              <a:rPr lang="en-IE" dirty="0"/>
              <a:t> and closes on the </a:t>
            </a:r>
            <a:r>
              <a:rPr lang="en-IE" dirty="0">
                <a:solidFill>
                  <a:srgbClr val="FF0000"/>
                </a:solidFill>
              </a:rPr>
              <a:t>1st of July at 5:15pm.</a:t>
            </a:r>
            <a:endParaRPr lang="en-IE" dirty="0">
              <a:solidFill>
                <a:srgbClr val="FF0000"/>
              </a:solidFill>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959177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Statement of Application:</a:t>
            </a:r>
          </a:p>
        </p:txBody>
      </p:sp>
      <p:sp>
        <p:nvSpPr>
          <p:cNvPr id="3" name="Content Placeholder 2"/>
          <p:cNvSpPr>
            <a:spLocks noGrp="1"/>
          </p:cNvSpPr>
          <p:nvPr>
            <p:ph idx="1"/>
          </p:nvPr>
        </p:nvSpPr>
        <p:spPr/>
        <p:txBody>
          <a:bodyPr/>
          <a:lstStyle/>
          <a:p>
            <a:r>
              <a:rPr lang="en-IE" dirty="0"/>
              <a:t>Before the end of May applicants will be sent a Statement of Application Record as a final acknowledgement and to enable you to verify that all information has been recorded completely and correctly. </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567530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768352"/>
          </a:xfrm>
        </p:spPr>
        <p:txBody>
          <a:bodyPr/>
          <a:lstStyle/>
          <a:p>
            <a:r>
              <a:rPr lang="en-IE" sz="3200" b="1" dirty="0">
                <a:solidFill>
                  <a:srgbClr val="FF0000"/>
                </a:solidFill>
              </a:rPr>
              <a:t>Check the following carefully and if there is any error or omission amend the Statement and return it to CAO:</a:t>
            </a:r>
            <a:br>
              <a:rPr lang="en-IE" sz="3200" b="1" dirty="0"/>
            </a:br>
            <a:r>
              <a:rPr lang="en-IE" b="1" dirty="0"/>
              <a:t>:</a:t>
            </a:r>
          </a:p>
        </p:txBody>
      </p:sp>
      <p:sp>
        <p:nvSpPr>
          <p:cNvPr id="3" name="Content Placeholder 2"/>
          <p:cNvSpPr>
            <a:spLocks noGrp="1"/>
          </p:cNvSpPr>
          <p:nvPr>
            <p:ph idx="1"/>
          </p:nvPr>
        </p:nvSpPr>
        <p:spPr>
          <a:xfrm>
            <a:off x="457200" y="2103998"/>
            <a:ext cx="7931224" cy="4179168"/>
          </a:xfrm>
        </p:spPr>
        <p:txBody>
          <a:bodyPr/>
          <a:lstStyle/>
          <a:p>
            <a:pPr marL="0" indent="0">
              <a:buNone/>
            </a:pPr>
            <a:endParaRPr lang="en-IE" dirty="0"/>
          </a:p>
          <a:p>
            <a:r>
              <a:rPr lang="en-IE" dirty="0"/>
              <a:t>Are all the courses shown and in the correct order? </a:t>
            </a:r>
          </a:p>
          <a:p>
            <a:r>
              <a:rPr lang="en-IE" dirty="0"/>
              <a:t>Are all the codes correct? </a:t>
            </a:r>
          </a:p>
          <a:p>
            <a:r>
              <a:rPr lang="en-IE" dirty="0"/>
              <a:t>Are the exam numbers correct? </a:t>
            </a:r>
          </a:p>
          <a:p>
            <a:r>
              <a:rPr lang="en-IE" dirty="0"/>
              <a:t>Are all exams mentioned? </a:t>
            </a:r>
          </a:p>
          <a:p>
            <a:r>
              <a:rPr lang="en-IE" dirty="0"/>
              <a:t>Are all </a:t>
            </a:r>
            <a:r>
              <a:rPr lang="en-IE" dirty="0">
                <a:solidFill>
                  <a:srgbClr val="FF0000"/>
                </a:solidFill>
              </a:rPr>
              <a:t>exemptions</a:t>
            </a:r>
            <a:r>
              <a:rPr lang="en-IE" dirty="0"/>
              <a:t> listed?</a:t>
            </a:r>
            <a:endParaRPr lang="en-IE" dirty="0">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931488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dirty="0">
                <a:solidFill>
                  <a:srgbClr val="FF0000"/>
                </a:solidFill>
              </a:rPr>
              <a:t>Common Questions at Offer Time:</a:t>
            </a:r>
          </a:p>
        </p:txBody>
      </p:sp>
      <p:sp>
        <p:nvSpPr>
          <p:cNvPr id="3" name="Content Placeholder 2"/>
          <p:cNvSpPr>
            <a:spLocks noGrp="1"/>
          </p:cNvSpPr>
          <p:nvPr>
            <p:ph idx="1"/>
          </p:nvPr>
        </p:nvSpPr>
        <p:spPr/>
        <p:txBody>
          <a:bodyPr/>
          <a:lstStyle/>
          <a:p>
            <a:r>
              <a:rPr lang="en-IE" sz="2800" b="1" dirty="0"/>
              <a:t>I have received an offer of my 2nd preference course – if I accept this offer does this mean I won’t get any further offers? </a:t>
            </a:r>
          </a:p>
          <a:p>
            <a:r>
              <a:rPr lang="en-IE" sz="2800" b="1" dirty="0"/>
              <a:t>I have the points, why didn’t I receive an offer? </a:t>
            </a:r>
          </a:p>
          <a:p>
            <a:r>
              <a:rPr lang="en-IE" sz="2800" b="1" dirty="0"/>
              <a:t>I have not received any offers, what are my options? </a:t>
            </a:r>
          </a:p>
          <a:p>
            <a:r>
              <a:rPr lang="en-IE" sz="2800" b="1" dirty="0"/>
              <a:t>I received my 3rd preference course but I would prefer my 4th, what should I do?</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139664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dirty="0"/>
              <a:t>Deadlines to be aware of by 1</a:t>
            </a:r>
            <a:r>
              <a:rPr lang="en-IE" baseline="30000" dirty="0"/>
              <a:t>st</a:t>
            </a:r>
            <a:r>
              <a:rPr lang="en-IE" dirty="0"/>
              <a:t> of Feb:</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pic>
        <p:nvPicPr>
          <p:cNvPr id="5" name="Table Placeholder 4"/>
          <p:cNvPicPr>
            <a:picLocks noGrp="1" noChangeAspect="1" noChangeArrowheads="1"/>
          </p:cNvPicPr>
          <p:nvPr>
            <p:ph type="tbl" idx="1"/>
          </p:nvPr>
        </p:nvPicPr>
        <p:blipFill>
          <a:blip r:embed="rId2" cstate="print"/>
          <a:srcRect/>
          <a:stretch>
            <a:fillRect/>
          </a:stretch>
        </p:blipFill>
        <p:spPr>
          <a:xfrm>
            <a:off x="1871663" y="2214563"/>
            <a:ext cx="5400675" cy="32670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fill="hold"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fade">
                                      <p:cBhvr additive="repl">
                                        <p:cTn id="7" dur="2000"/>
                                        <p:tgtEl>
                                          <p:spTgt spid="5"/>
                                        </p:tgtEl>
                                      </p:cBhvr>
                                    </p:animEffect>
                                    <p:anim calcmode="lin" valueType="num">
                                      <p:cBhvr additive="repl">
                                        <p:cTn id="8" dur="2000" fill="hold"/>
                                        <p:tgtEl>
                                          <p:spTgt spid="5"/>
                                        </p:tgtEl>
                                        <p:attrNameLst>
                                          <p:attrName>r</p:attrName>
                                        </p:attrNameLst>
                                      </p:cBhvr>
                                      <p:tavLst>
                                        <p:tav tm="100000">
                                          <p:val>
                                            <p:strVal val="720"/>
                                          </p:val>
                                        </p:tav>
                                        <p:tav tm="100000">
                                          <p:val>
                                            <p:strVal val="0"/>
                                          </p:val>
                                        </p:tav>
                                      </p:tavLst>
                                    </p:anim>
                                    <p:anim calcmode="lin" valueType="num">
                                      <p:cBhvr additive="repl">
                                        <p:cTn id="9" dur="2000" fill="hold"/>
                                        <p:tgtEl>
                                          <p:spTgt spid="5"/>
                                        </p:tgtEl>
                                        <p:attrNameLst>
                                          <p:attrName>ppt_h</p:attrName>
                                        </p:attrNameLst>
                                      </p:cBhvr>
                                      <p:tavLst>
                                        <p:tav tm="100000">
                                          <p:val>
                                            <p:strVal val="0"/>
                                          </p:val>
                                        </p:tav>
                                        <p:tav tm="100000">
                                          <p:val>
                                            <p:strVal val="#ppt_h"/>
                                          </p:val>
                                        </p:tav>
                                      </p:tavLst>
                                    </p:anim>
                                    <p:anim calcmode="lin" valueType="num">
                                      <p:cBhvr additive="repl">
                                        <p:cTn id="10" dur="2000" fill="hold"/>
                                        <p:tgtEl>
                                          <p:spTgt spid="5"/>
                                        </p:tgtEl>
                                        <p:attrNameLst>
                                          <p:attrName>ppt_w</p:attrName>
                                        </p:attrNameLst>
                                      </p:cBhvr>
                                      <p:tavLst>
                                        <p:tav tm="100000">
                                          <p:val>
                                            <p:str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Title 1"/>
          <p:cNvSpPr>
            <a:spLocks noGrp="1"/>
          </p:cNvSpPr>
          <p:nvPr>
            <p:ph type="title" idx="4294967295"/>
          </p:nvPr>
        </p:nvSpPr>
        <p:spPr>
          <a:xfrm>
            <a:off x="0" y="122238"/>
            <a:ext cx="7543800" cy="1295400"/>
          </a:xfrm>
        </p:spPr>
        <p:txBody>
          <a:bodyPr/>
          <a:lstStyle/>
          <a:p>
            <a:pPr eaLnBrk="1" hangingPunct="1">
              <a:defRPr/>
            </a:pPr>
            <a:r>
              <a:rPr lang="en-IE" altLang="en-US">
                <a:solidFill>
                  <a:srgbClr val="C00000"/>
                </a:solidFill>
              </a:rPr>
              <a:t>   </a:t>
            </a:r>
            <a:r>
              <a:rPr lang="en-IE" altLang="en-US" b="1">
                <a:solidFill>
                  <a:srgbClr val="C00000"/>
                </a:solidFill>
              </a:rPr>
              <a:t>Restricted Courses</a:t>
            </a:r>
            <a:r>
              <a:rPr lang="en-IE" altLang="en-US">
                <a:solidFill>
                  <a:srgbClr val="C00000"/>
                </a:solidFill>
              </a:rPr>
              <a:t>:</a:t>
            </a:r>
            <a:endParaRPr lang="en-US" altLang="en-US">
              <a:solidFill>
                <a:srgbClr val="C00000"/>
              </a:solidFill>
            </a:endParaRPr>
          </a:p>
        </p:txBody>
      </p:sp>
      <p:sp>
        <p:nvSpPr>
          <p:cNvPr id="9220" name="Content Placeholder 2"/>
          <p:cNvSpPr>
            <a:spLocks noGrp="1"/>
          </p:cNvSpPr>
          <p:nvPr>
            <p:ph idx="4294967295"/>
          </p:nvPr>
        </p:nvSpPr>
        <p:spPr>
          <a:xfrm>
            <a:off x="0" y="1719263"/>
            <a:ext cx="8229600" cy="4411662"/>
          </a:xfrm>
        </p:spPr>
        <p:txBody>
          <a:bodyPr/>
          <a:lstStyle/>
          <a:p>
            <a:pPr eaLnBrk="1" hangingPunct="1"/>
            <a:r>
              <a:rPr lang="en-IE" altLang="en-US" dirty="0"/>
              <a:t>Care must be taken with courses that are marked </a:t>
            </a:r>
            <a:r>
              <a:rPr lang="en-IE" altLang="en-US" b="1" i="1" dirty="0"/>
              <a:t>restricted </a:t>
            </a:r>
            <a:r>
              <a:rPr lang="en-IE" altLang="en-US" b="1" dirty="0"/>
              <a:t>-these are marked clearly in handbook</a:t>
            </a:r>
            <a:endParaRPr lang="en-IE" altLang="en-US" dirty="0"/>
          </a:p>
          <a:p>
            <a:pPr eaLnBrk="1" hangingPunct="1"/>
            <a:r>
              <a:rPr lang="en-IE" altLang="en-US" b="1" dirty="0"/>
              <a:t>These courses </a:t>
            </a:r>
            <a:r>
              <a:rPr lang="en-IE" altLang="en-US" b="1" dirty="0">
                <a:solidFill>
                  <a:srgbClr val="FF0000"/>
                </a:solidFill>
              </a:rPr>
              <a:t>cannot be applied for after 1</a:t>
            </a:r>
            <a:r>
              <a:rPr lang="en-IE" altLang="en-US" b="1" baseline="30000" dirty="0">
                <a:solidFill>
                  <a:srgbClr val="FF0000"/>
                </a:solidFill>
              </a:rPr>
              <a:t>st</a:t>
            </a:r>
            <a:r>
              <a:rPr lang="en-IE" altLang="en-US" b="1" dirty="0">
                <a:solidFill>
                  <a:srgbClr val="FF0000"/>
                </a:solidFill>
              </a:rPr>
              <a:t> of February </a:t>
            </a:r>
            <a:r>
              <a:rPr lang="en-IE" altLang="en-US" b="1" dirty="0"/>
              <a:t>because they have extra assessments </a:t>
            </a:r>
            <a:r>
              <a:rPr lang="en-IE" altLang="en-US" b="1" dirty="0" err="1"/>
              <a:t>eg</a:t>
            </a:r>
            <a:r>
              <a:rPr lang="en-IE" altLang="en-US" b="1" dirty="0"/>
              <a:t>. some art courses, medicine, music and architecture. </a:t>
            </a:r>
            <a:endParaRPr lang="en-US" altLang="en-US" b="1" dirty="0"/>
          </a:p>
        </p:txBody>
      </p:sp>
      <p:sp>
        <p:nvSpPr>
          <p:cNvPr id="5" name="Footer Placeholder 4"/>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20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fade">
                                      <p:cBhvr>
                                        <p:cTn id="12" dur="2000"/>
                                        <p:tgtEl>
                                          <p:spTgt spid="92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xEl>
                                              <p:pRg st="1" end="1"/>
                                            </p:txEl>
                                          </p:spTgt>
                                        </p:tgtEl>
                                        <p:attrNameLst>
                                          <p:attrName>style.visibility</p:attrName>
                                        </p:attrNameLst>
                                      </p:cBhvr>
                                      <p:to>
                                        <p:strVal val="visible"/>
                                      </p:to>
                                    </p:set>
                                    <p:animEffect transition="in" filter="fade">
                                      <p:cBhvr>
                                        <p:cTn id="17" dur="2000"/>
                                        <p:tgtEl>
                                          <p:spTgt spid="92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9220"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Title 1"/>
          <p:cNvSpPr>
            <a:spLocks noGrp="1"/>
          </p:cNvSpPr>
          <p:nvPr>
            <p:ph type="title" idx="4294967295"/>
          </p:nvPr>
        </p:nvSpPr>
        <p:spPr>
          <a:xfrm>
            <a:off x="0" y="122238"/>
            <a:ext cx="7543800" cy="1295400"/>
          </a:xfrm>
        </p:spPr>
        <p:txBody>
          <a:bodyPr/>
          <a:lstStyle/>
          <a:p>
            <a:pPr eaLnBrk="1" hangingPunct="1">
              <a:defRPr/>
            </a:pPr>
            <a:r>
              <a:rPr lang="en-IE" altLang="en-US" b="1" dirty="0">
                <a:solidFill>
                  <a:srgbClr val="C00000"/>
                </a:solidFill>
              </a:rPr>
              <a:t>HPAT Test for medicine:</a:t>
            </a:r>
            <a:endParaRPr lang="en-US" altLang="en-US" b="1" dirty="0">
              <a:solidFill>
                <a:srgbClr val="C00000"/>
              </a:solidFill>
            </a:endParaRPr>
          </a:p>
        </p:txBody>
      </p:sp>
      <p:sp>
        <p:nvSpPr>
          <p:cNvPr id="10244" name="Content Placeholder 2"/>
          <p:cNvSpPr>
            <a:spLocks noGrp="1"/>
          </p:cNvSpPr>
          <p:nvPr>
            <p:ph idx="4294967295"/>
          </p:nvPr>
        </p:nvSpPr>
        <p:spPr>
          <a:xfrm>
            <a:off x="0" y="1643063"/>
            <a:ext cx="8229600" cy="4411662"/>
          </a:xfrm>
        </p:spPr>
        <p:txBody>
          <a:bodyPr/>
          <a:lstStyle/>
          <a:p>
            <a:pPr eaLnBrk="1" hangingPunct="1"/>
            <a:r>
              <a:rPr lang="en-IE" altLang="en-US" dirty="0"/>
              <a:t>Medicine is no longer a restricted course</a:t>
            </a:r>
          </a:p>
          <a:p>
            <a:pPr eaLnBrk="1" hangingPunct="1"/>
            <a:r>
              <a:rPr lang="en-IE" altLang="en-US" dirty="0"/>
              <a:t>However, students </a:t>
            </a:r>
            <a:r>
              <a:rPr lang="en-IE" altLang="en-US" b="1" i="1" dirty="0"/>
              <a:t>cannot apply for medicine unless they have sat the HPAT</a:t>
            </a:r>
            <a:endParaRPr lang="en-IE" altLang="en-US" b="1" i="1" dirty="0">
              <a:cs typeface="Arial"/>
            </a:endParaRPr>
          </a:p>
          <a:p>
            <a:pPr eaLnBrk="1" hangingPunct="1"/>
            <a:r>
              <a:rPr lang="en-IE" altLang="en-US" dirty="0"/>
              <a:t>Register to sit HPAT in early November (once have CAO number) until 20</a:t>
            </a:r>
            <a:r>
              <a:rPr lang="en-IE" altLang="en-US" baseline="30000" dirty="0"/>
              <a:t>th</a:t>
            </a:r>
            <a:r>
              <a:rPr lang="en-IE" altLang="en-US" dirty="0"/>
              <a:t> Jan</a:t>
            </a:r>
            <a:endParaRPr lang="en-IE" altLang="en-US" b="1" dirty="0"/>
          </a:p>
          <a:p>
            <a:pPr eaLnBrk="1" hangingPunct="1"/>
            <a:r>
              <a:rPr lang="en-IE" altLang="en-US" dirty="0"/>
              <a:t>Exam is on </a:t>
            </a:r>
            <a:r>
              <a:rPr lang="en-IE" altLang="en-US" b="1" i="1" u="sng" dirty="0">
                <a:solidFill>
                  <a:srgbClr val="FF0000"/>
                </a:solidFill>
              </a:rPr>
              <a:t>22nd of February only </a:t>
            </a:r>
            <a:r>
              <a:rPr lang="en-IE" altLang="en-US" dirty="0"/>
              <a:t>at a number of locations</a:t>
            </a:r>
            <a:endParaRPr lang="en-IE" altLang="en-US" dirty="0">
              <a:cs typeface="Arial"/>
            </a:endParaRPr>
          </a:p>
          <a:p>
            <a:pPr eaLnBrk="1" hangingPunct="1"/>
            <a:r>
              <a:rPr lang="en-IE" altLang="en-US" dirty="0"/>
              <a:t>Results released late June</a:t>
            </a:r>
            <a:endParaRPr lang="en-US" altLang="en-US" dirty="0"/>
          </a:p>
        </p:txBody>
      </p:sp>
      <p:sp>
        <p:nvSpPr>
          <p:cNvPr id="5" name="Footer Placeholder 4"/>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804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Effect transition="in" filter="fade">
                                      <p:cBhvr>
                                        <p:cTn id="12" dur="2000"/>
                                        <p:tgtEl>
                                          <p:spTgt spid="102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4">
                                            <p:txEl>
                                              <p:pRg st="1" end="1"/>
                                            </p:txEl>
                                          </p:spTgt>
                                        </p:tgtEl>
                                        <p:attrNameLst>
                                          <p:attrName>style.visibility</p:attrName>
                                        </p:attrNameLst>
                                      </p:cBhvr>
                                      <p:to>
                                        <p:strVal val="visible"/>
                                      </p:to>
                                    </p:set>
                                    <p:animEffect transition="in" filter="fade">
                                      <p:cBhvr>
                                        <p:cTn id="17" dur="2000"/>
                                        <p:tgtEl>
                                          <p:spTgt spid="102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4">
                                            <p:txEl>
                                              <p:pRg st="2" end="2"/>
                                            </p:txEl>
                                          </p:spTgt>
                                        </p:tgtEl>
                                        <p:attrNameLst>
                                          <p:attrName>style.visibility</p:attrName>
                                        </p:attrNameLst>
                                      </p:cBhvr>
                                      <p:to>
                                        <p:strVal val="visible"/>
                                      </p:to>
                                    </p:set>
                                    <p:animEffect transition="in" filter="fade">
                                      <p:cBhvr>
                                        <p:cTn id="22" dur="2000"/>
                                        <p:tgtEl>
                                          <p:spTgt spid="102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4">
                                            <p:txEl>
                                              <p:pRg st="3" end="3"/>
                                            </p:txEl>
                                          </p:spTgt>
                                        </p:tgtEl>
                                        <p:attrNameLst>
                                          <p:attrName>style.visibility</p:attrName>
                                        </p:attrNameLst>
                                      </p:cBhvr>
                                      <p:to>
                                        <p:strVal val="visible"/>
                                      </p:to>
                                    </p:set>
                                    <p:animEffect transition="in" filter="fade">
                                      <p:cBhvr>
                                        <p:cTn id="27" dur="2000"/>
                                        <p:tgtEl>
                                          <p:spTgt spid="102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4">
                                            <p:txEl>
                                              <p:pRg st="4" end="4"/>
                                            </p:txEl>
                                          </p:spTgt>
                                        </p:tgtEl>
                                        <p:attrNameLst>
                                          <p:attrName>style.visibility</p:attrName>
                                        </p:attrNameLst>
                                      </p:cBhvr>
                                      <p:to>
                                        <p:strVal val="visible"/>
                                      </p:to>
                                    </p:set>
                                    <p:animEffect transition="in" filter="fade">
                                      <p:cBhvr>
                                        <p:cTn id="32" dur="20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102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CAO Application:</a:t>
            </a:r>
          </a:p>
        </p:txBody>
      </p:sp>
      <p:sp>
        <p:nvSpPr>
          <p:cNvPr id="3" name="Content Placeholder 2"/>
          <p:cNvSpPr>
            <a:spLocks noGrp="1"/>
          </p:cNvSpPr>
          <p:nvPr>
            <p:ph idx="1"/>
          </p:nvPr>
        </p:nvSpPr>
        <p:spPr/>
        <p:txBody>
          <a:bodyPr/>
          <a:lstStyle/>
          <a:p>
            <a:r>
              <a:rPr lang="en-IE" dirty="0"/>
              <a:t>7 Universities</a:t>
            </a:r>
          </a:p>
          <a:p>
            <a:r>
              <a:rPr lang="en-IE" dirty="0"/>
              <a:t>14 Institutes of Technology</a:t>
            </a:r>
          </a:p>
          <a:p>
            <a:r>
              <a:rPr lang="en-IE" dirty="0"/>
              <a:t>Colleges </a:t>
            </a:r>
            <a:r>
              <a:rPr lang="en-IE" dirty="0" err="1"/>
              <a:t>eg</a:t>
            </a:r>
            <a:r>
              <a:rPr lang="en-IE" dirty="0"/>
              <a:t>. Mary I, Shannon College</a:t>
            </a:r>
          </a:p>
          <a:p>
            <a:r>
              <a:rPr lang="en-IE" dirty="0"/>
              <a:t>Private Colleges </a:t>
            </a:r>
            <a:r>
              <a:rPr lang="en-IE" dirty="0" err="1"/>
              <a:t>eg</a:t>
            </a:r>
            <a:r>
              <a:rPr lang="en-IE" dirty="0"/>
              <a:t>. Independent colleges, Griffith Colleges</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1360180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25282" name="Rectangle 2"/>
          <p:cNvSpPr>
            <a:spLocks noGrp="1" noChangeArrowheads="1"/>
          </p:cNvSpPr>
          <p:nvPr>
            <p:ph type="title"/>
          </p:nvPr>
        </p:nvSpPr>
        <p:spPr>
          <a:xfrm>
            <a:off x="218661" y="318052"/>
            <a:ext cx="8229600" cy="1143000"/>
          </a:xfrm>
        </p:spPr>
        <p:txBody>
          <a:bodyPr/>
          <a:lstStyle/>
          <a:p>
            <a:pPr eaLnBrk="1" hangingPunct="1">
              <a:defRPr/>
            </a:pPr>
            <a:r>
              <a:rPr lang="en-GB" altLang="en-US" sz="3200" b="1" dirty="0">
                <a:solidFill>
                  <a:srgbClr val="CC3300"/>
                </a:solidFill>
              </a:rPr>
              <a:t> Courses that require</a:t>
            </a:r>
            <a:r>
              <a:rPr lang="en-GB" altLang="en-US" sz="3200" b="1" dirty="0">
                <a:solidFill>
                  <a:srgbClr val="CC3300"/>
                </a:solidFill>
                <a:cs typeface="Arial"/>
              </a:rPr>
              <a:t> portfolios or auditions may not necessarily say  restricted but...</a:t>
            </a:r>
            <a:endParaRPr lang="en-US" altLang="en-US" sz="3200" b="1" dirty="0">
              <a:solidFill>
                <a:srgbClr val="CC3300"/>
              </a:solidFill>
            </a:endParaRPr>
          </a:p>
        </p:txBody>
      </p:sp>
      <p:sp>
        <p:nvSpPr>
          <p:cNvPr id="50180" name="Rectangle 3"/>
          <p:cNvSpPr>
            <a:spLocks noGrp="1" noChangeArrowheads="1"/>
          </p:cNvSpPr>
          <p:nvPr>
            <p:ph type="body" idx="1"/>
          </p:nvPr>
        </p:nvSpPr>
        <p:spPr/>
        <p:txBody>
          <a:bodyPr/>
          <a:lstStyle/>
          <a:p>
            <a:pPr eaLnBrk="1" hangingPunct="1"/>
            <a:endParaRPr lang="en-GB" altLang="en-US" sz="2800" b="1" dirty="0"/>
          </a:p>
          <a:p>
            <a:pPr eaLnBrk="1" hangingPunct="1"/>
            <a:r>
              <a:rPr lang="en-GB" altLang="en-US" sz="2800" b="1" dirty="0"/>
              <a:t>UL Architecture: </a:t>
            </a:r>
            <a:r>
              <a:rPr lang="en-IE" sz="2000" b="1" dirty="0"/>
              <a:t>Submissions are accepted between </a:t>
            </a:r>
            <a:r>
              <a:rPr lang="en-IE" sz="2000" b="1" dirty="0">
                <a:solidFill>
                  <a:srgbClr val="FF0000"/>
                </a:solidFill>
              </a:rPr>
              <a:t>Tuesday 14th April 2020 and Friday 17th April 2020 </a:t>
            </a:r>
            <a:r>
              <a:rPr lang="en-IE" sz="2000" b="1" dirty="0"/>
              <a:t>during normal office hours (Monday to Friday 8.30am–1pm and 2pm–4.00pm).</a:t>
            </a:r>
            <a:r>
              <a:rPr lang="en-GB" altLang="en-US" sz="2000" b="1" dirty="0"/>
              <a:t> </a:t>
            </a:r>
            <a:endParaRPr lang="en-GB" altLang="en-US" sz="2000" b="1" baseline="30000" dirty="0">
              <a:cs typeface="Arial"/>
            </a:endParaRPr>
          </a:p>
          <a:p>
            <a:pPr eaLnBrk="1" hangingPunct="1"/>
            <a:r>
              <a:rPr lang="en-GB" altLang="en-US" sz="2800" b="1" dirty="0">
                <a:cs typeface="Arial"/>
              </a:rPr>
              <a:t>Product Design UL - </a:t>
            </a:r>
            <a:r>
              <a:rPr lang="en-GB" altLang="en-US" sz="2000" b="1" dirty="0">
                <a:cs typeface="Arial"/>
              </a:rPr>
              <a:t>Portfolio submission deadline </a:t>
            </a:r>
            <a:r>
              <a:rPr lang="en-GB" altLang="en-US" sz="2000" b="1" dirty="0">
                <a:solidFill>
                  <a:srgbClr val="FF0000"/>
                </a:solidFill>
                <a:cs typeface="Arial"/>
              </a:rPr>
              <a:t>17</a:t>
            </a:r>
            <a:r>
              <a:rPr lang="en-GB" sz="2000" b="1" dirty="0">
                <a:solidFill>
                  <a:srgbClr val="FF0000"/>
                </a:solidFill>
                <a:cs typeface="Arial"/>
              </a:rPr>
              <a:t>TH April 2020</a:t>
            </a:r>
            <a:endParaRPr lang="en-GB" altLang="en-US" sz="2000" b="1" dirty="0">
              <a:solidFill>
                <a:srgbClr val="FF0000"/>
              </a:solidFill>
              <a:cs typeface="Arial"/>
            </a:endParaRPr>
          </a:p>
          <a:p>
            <a:pPr eaLnBrk="1" hangingPunct="1"/>
            <a:r>
              <a:rPr lang="en-GB" sz="2800" b="1" dirty="0">
                <a:cs typeface="Arial"/>
              </a:rPr>
              <a:t>Performing Arts UL – audition in March</a:t>
            </a:r>
            <a:endParaRPr lang="en-GB" sz="2800" b="1" dirty="0"/>
          </a:p>
          <a:p>
            <a:pPr eaLnBrk="1" hangingPunct="1"/>
            <a:r>
              <a:rPr lang="en-GB" altLang="en-US" sz="2800" b="1" dirty="0"/>
              <a:t>LIT Art and Design – Portfolio assessments begins in March</a:t>
            </a:r>
            <a:endParaRPr lang="en-GB" altLang="en-US" sz="2800" b="1" dirty="0">
              <a:cs typeface="Arial"/>
            </a:endParaRPr>
          </a:p>
          <a:p>
            <a:pPr eaLnBrk="1" hangingPunct="1"/>
            <a:endParaRPr lang="en-US" altLang="en-US"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Title 1"/>
          <p:cNvSpPr>
            <a:spLocks noGrp="1"/>
          </p:cNvSpPr>
          <p:nvPr>
            <p:ph type="title" idx="4294967295"/>
          </p:nvPr>
        </p:nvSpPr>
        <p:spPr>
          <a:xfrm>
            <a:off x="0" y="620713"/>
            <a:ext cx="7762875" cy="1138237"/>
          </a:xfrm>
        </p:spPr>
        <p:txBody>
          <a:bodyPr lIns="0" tIns="0" rIns="0" bIns="0">
            <a:normAutofit fontScale="90000"/>
          </a:bodyPr>
          <a:lstStyle/>
          <a:p>
            <a:pPr eaLnBrk="1" hangingPunct="1">
              <a:defRPr/>
            </a:pPr>
            <a:br>
              <a:rPr lang="en-IE" altLang="en-US" sz="4000" dirty="0"/>
            </a:br>
            <a:r>
              <a:rPr lang="en-IE" altLang="en-US" sz="3600" b="1" dirty="0">
                <a:solidFill>
                  <a:srgbClr val="CC3300"/>
                </a:solidFill>
              </a:rPr>
              <a:t>Applications for HEAR and DARE:</a:t>
            </a:r>
            <a:br>
              <a:rPr lang="en-IE" altLang="en-US" sz="3100" b="1" dirty="0">
                <a:solidFill>
                  <a:srgbClr val="CC3300"/>
                </a:solidFill>
              </a:rPr>
            </a:br>
            <a:endParaRPr lang="en-IE" altLang="en-US" sz="3100" b="1" dirty="0">
              <a:solidFill>
                <a:srgbClr val="CC3300"/>
              </a:solidFill>
            </a:endParaRPr>
          </a:p>
        </p:txBody>
      </p:sp>
      <p:sp>
        <p:nvSpPr>
          <p:cNvPr id="12292" name="Content Placeholder 2"/>
          <p:cNvSpPr>
            <a:spLocks noGrp="1"/>
          </p:cNvSpPr>
          <p:nvPr>
            <p:ph idx="4294967295"/>
          </p:nvPr>
        </p:nvSpPr>
        <p:spPr>
          <a:xfrm>
            <a:off x="0" y="1719263"/>
            <a:ext cx="8229600" cy="4411662"/>
          </a:xfrm>
        </p:spPr>
        <p:txBody>
          <a:bodyPr lIns="0" tIns="0" rIns="0" bIns="0"/>
          <a:lstStyle/>
          <a:p>
            <a:pPr marL="333375" indent="-333375" defTabSz="449263" eaLnBrk="1" hangingPunct="1">
              <a:buFontTx/>
              <a:buNone/>
            </a:pPr>
            <a:endParaRPr lang="en-IE" altLang="en-US" dirty="0"/>
          </a:p>
          <a:p>
            <a:pPr marL="333375" indent="-333375" defTabSz="449263" eaLnBrk="1" hangingPunct="1"/>
            <a:r>
              <a:rPr lang="en-IE" altLang="en-US" dirty="0"/>
              <a:t>Applications for both HEAR (students from Socio-economically deprived groups) and DARE (students with specific learning difficulties must be made by the </a:t>
            </a:r>
            <a:r>
              <a:rPr lang="en-IE" altLang="en-US" dirty="0">
                <a:solidFill>
                  <a:srgbClr val="CC3300"/>
                </a:solidFill>
              </a:rPr>
              <a:t>1</a:t>
            </a:r>
            <a:r>
              <a:rPr lang="en-IE" altLang="en-US" baseline="30000" dirty="0">
                <a:solidFill>
                  <a:srgbClr val="CC3300"/>
                </a:solidFill>
              </a:rPr>
              <a:t>st</a:t>
            </a:r>
            <a:r>
              <a:rPr lang="en-IE" altLang="en-US" dirty="0">
                <a:solidFill>
                  <a:srgbClr val="CC3300"/>
                </a:solidFill>
              </a:rPr>
              <a:t> February</a:t>
            </a:r>
          </a:p>
        </p:txBody>
      </p:sp>
      <p:sp>
        <p:nvSpPr>
          <p:cNvPr id="5" name="Footer Placeholder 4"/>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fade">
                                      <p:cBhvr>
                                        <p:cTn id="7" dur="20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Effect transition="in" filter="fade">
                                      <p:cBhvr>
                                        <p:cTn id="12" dur="2000"/>
                                        <p:tgtEl>
                                          <p:spTgt spid="122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229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Grp="1" noChangeArrowheads="1"/>
          </p:cNvSpPr>
          <p:nvPr>
            <p:ph type="ftr" sz="quarter" idx="11"/>
          </p:nvPr>
        </p:nvSpPr>
        <p:spPr>
          <a:xfrm>
            <a:off x="457200" y="6248400"/>
            <a:ext cx="2133600" cy="457200"/>
          </a:xfrm>
        </p:spPr>
        <p:txBody>
          <a:bodyPr/>
          <a:lstStyle/>
          <a:p>
            <a:pPr algn="l">
              <a:defRPr/>
            </a:pPr>
            <a:r>
              <a:rPr lang="en-GB"/>
              <a:t>H.Fitzpatrick CAO 2021</a:t>
            </a:r>
            <a:endParaRPr lang="en-GB" dirty="0"/>
          </a:p>
        </p:txBody>
      </p:sp>
      <p:sp>
        <p:nvSpPr>
          <p:cNvPr id="52227" name="Rectangle 2"/>
          <p:cNvSpPr>
            <a:spLocks noGrp="1" noChangeArrowheads="1"/>
          </p:cNvSpPr>
          <p:nvPr>
            <p:ph type="title"/>
          </p:nvPr>
        </p:nvSpPr>
        <p:spPr>
          <a:noFill/>
        </p:spPr>
        <p:txBody>
          <a:bodyPr/>
          <a:lstStyle/>
          <a:p>
            <a:r>
              <a:rPr lang="en-IE" dirty="0">
                <a:solidFill>
                  <a:srgbClr val="FF0000"/>
                </a:solidFill>
                <a:effectLst/>
              </a:rPr>
              <a:t>What is DARE?</a:t>
            </a:r>
            <a:endParaRPr lang="en-GB" dirty="0">
              <a:solidFill>
                <a:srgbClr val="FF0000"/>
              </a:solidFill>
              <a:effectLst/>
            </a:endParaRPr>
          </a:p>
        </p:txBody>
      </p:sp>
      <p:sp>
        <p:nvSpPr>
          <p:cNvPr id="52228" name="Rectangle 3"/>
          <p:cNvSpPr>
            <a:spLocks noGrp="1" noChangeArrowheads="1"/>
          </p:cNvSpPr>
          <p:nvPr>
            <p:ph type="body" idx="1"/>
          </p:nvPr>
        </p:nvSpPr>
        <p:spPr/>
        <p:txBody>
          <a:bodyPr/>
          <a:lstStyle/>
          <a:p>
            <a:r>
              <a:rPr lang="en-IE" sz="2800" b="1" dirty="0"/>
              <a:t>DARE is Disability Access Route to Education</a:t>
            </a:r>
          </a:p>
          <a:p>
            <a:r>
              <a:rPr lang="en-IE" sz="2800" b="1" dirty="0"/>
              <a:t>Some HEI’s take account of the impact of a disability and/or specific learning difficulty on a student’s educational performance.</a:t>
            </a:r>
          </a:p>
          <a:p>
            <a:r>
              <a:rPr lang="en-IE" sz="2800" b="1" dirty="0"/>
              <a:t>May receive a reduction in points for entry to courses but must still meet minimum entry requirements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63170" name="Rectangle 2"/>
          <p:cNvSpPr>
            <a:spLocks noGrp="1" noChangeArrowheads="1"/>
          </p:cNvSpPr>
          <p:nvPr>
            <p:ph type="title"/>
          </p:nvPr>
        </p:nvSpPr>
        <p:spPr/>
        <p:txBody>
          <a:bodyPr/>
          <a:lstStyle/>
          <a:p>
            <a:pPr eaLnBrk="1" hangingPunct="1">
              <a:defRPr/>
            </a:pPr>
            <a:r>
              <a:rPr lang="en-GB" altLang="en-US" dirty="0">
                <a:solidFill>
                  <a:srgbClr val="CC3300"/>
                </a:solidFill>
              </a:rPr>
              <a:t>Students eligible for DARE:</a:t>
            </a:r>
            <a:endParaRPr lang="en-US" altLang="en-US" dirty="0">
              <a:solidFill>
                <a:srgbClr val="CC3300"/>
              </a:solidFill>
            </a:endParaRPr>
          </a:p>
        </p:txBody>
      </p:sp>
      <p:sp>
        <p:nvSpPr>
          <p:cNvPr id="53252" name="Rectangle 3"/>
          <p:cNvSpPr>
            <a:spLocks noGrp="1" noChangeArrowheads="1"/>
          </p:cNvSpPr>
          <p:nvPr>
            <p:ph type="body" idx="1"/>
          </p:nvPr>
        </p:nvSpPr>
        <p:spPr/>
        <p:txBody>
          <a:bodyPr/>
          <a:lstStyle/>
          <a:p>
            <a:pPr eaLnBrk="1" hangingPunct="1"/>
            <a:r>
              <a:rPr lang="en-GB" altLang="en-US" sz="1800" b="1" dirty="0"/>
              <a:t>Autism</a:t>
            </a:r>
            <a:endParaRPr lang="en-GB" altLang="en-US" sz="1800" b="1" dirty="0">
              <a:cs typeface="Arial"/>
            </a:endParaRPr>
          </a:p>
          <a:p>
            <a:pPr eaLnBrk="1" hangingPunct="1"/>
            <a:r>
              <a:rPr lang="en-GB" altLang="en-US" sz="1800" b="1" dirty="0"/>
              <a:t>ADD/ADHD</a:t>
            </a:r>
            <a:endParaRPr lang="en-GB" altLang="en-US" sz="1800" b="1" dirty="0">
              <a:cs typeface="Arial"/>
            </a:endParaRPr>
          </a:p>
          <a:p>
            <a:pPr eaLnBrk="1" hangingPunct="1"/>
            <a:r>
              <a:rPr lang="en-GB" altLang="en-US" sz="1800" b="1" dirty="0"/>
              <a:t>Blind/Vision impaired</a:t>
            </a:r>
            <a:endParaRPr lang="en-GB" altLang="en-US" sz="1800" b="1" dirty="0">
              <a:cs typeface="Arial"/>
            </a:endParaRPr>
          </a:p>
          <a:p>
            <a:pPr eaLnBrk="1" hangingPunct="1"/>
            <a:r>
              <a:rPr lang="en-GB" altLang="en-US" sz="1800" b="1" dirty="0"/>
              <a:t>Deaf/hard of hearing</a:t>
            </a:r>
            <a:endParaRPr lang="en-GB" altLang="en-US" sz="1800" b="1" dirty="0">
              <a:cs typeface="Arial"/>
            </a:endParaRPr>
          </a:p>
          <a:p>
            <a:pPr eaLnBrk="1" hangingPunct="1"/>
            <a:r>
              <a:rPr lang="en-GB" altLang="en-US" sz="1800" b="1" dirty="0"/>
              <a:t>Dyspraxia (</a:t>
            </a:r>
            <a:r>
              <a:rPr lang="en-GB" sz="1800" b="1" dirty="0">
                <a:cs typeface="Arial"/>
              </a:rPr>
              <a:t>Please note that a stand-alone diagnosis of “dysgraphia” is no longer accepted for DARE.  It will be considered if it is presenting as part of/ as a result of DCD or Specific Learning Difficulty (SLD; including dyslexia and dyscalculia).</a:t>
            </a:r>
            <a:endParaRPr lang="en-GB" altLang="en-US" sz="1800" b="1" dirty="0">
              <a:cs typeface="Arial"/>
            </a:endParaRPr>
          </a:p>
          <a:p>
            <a:pPr eaLnBrk="1" hangingPunct="1"/>
            <a:r>
              <a:rPr lang="en-GB" altLang="en-US" sz="1800" b="1" dirty="0"/>
              <a:t>Mental Health Conditions</a:t>
            </a:r>
            <a:endParaRPr lang="en-GB" altLang="en-US" sz="1800" b="1" dirty="0">
              <a:cs typeface="Arial"/>
            </a:endParaRPr>
          </a:p>
          <a:p>
            <a:pPr eaLnBrk="1" hangingPunct="1"/>
            <a:r>
              <a:rPr lang="en-GB" altLang="en-US" sz="1800" b="1" dirty="0"/>
              <a:t>Neurological conditions </a:t>
            </a:r>
            <a:r>
              <a:rPr lang="en-GB" altLang="en-US" sz="1800" b="1" dirty="0" err="1"/>
              <a:t>eg.</a:t>
            </a:r>
            <a:r>
              <a:rPr lang="en-GB" altLang="en-US" sz="1800" b="1" dirty="0"/>
              <a:t> Epilepsy</a:t>
            </a:r>
            <a:endParaRPr lang="en-GB" altLang="en-US" sz="1800" b="1" dirty="0">
              <a:cs typeface="Arial"/>
            </a:endParaRPr>
          </a:p>
          <a:p>
            <a:pPr eaLnBrk="1" hangingPunct="1"/>
            <a:r>
              <a:rPr lang="en-GB" altLang="en-US" sz="1800" b="1" dirty="0"/>
              <a:t>Significant ongoing illness </a:t>
            </a:r>
            <a:r>
              <a:rPr lang="en-GB" altLang="en-US" sz="1800" b="1" dirty="0" err="1"/>
              <a:t>eg.</a:t>
            </a:r>
            <a:r>
              <a:rPr lang="en-GB" altLang="en-US" sz="1800" b="1" dirty="0"/>
              <a:t> Diabetes</a:t>
            </a:r>
            <a:endParaRPr lang="en-GB" altLang="en-US" sz="1800" b="1" dirty="0">
              <a:cs typeface="Arial"/>
            </a:endParaRPr>
          </a:p>
          <a:p>
            <a:pPr eaLnBrk="1" hangingPunct="1"/>
            <a:r>
              <a:rPr lang="en-GB" altLang="en-US" sz="1800" b="1" dirty="0"/>
              <a:t>Physical Disability</a:t>
            </a:r>
            <a:endParaRPr lang="en-GB" altLang="en-US" sz="1800" b="1" dirty="0">
              <a:cs typeface="Arial"/>
            </a:endParaRPr>
          </a:p>
          <a:p>
            <a:pPr eaLnBrk="1" hangingPunct="1"/>
            <a:r>
              <a:rPr lang="en-GB" altLang="en-US" sz="1800" b="1" dirty="0">
                <a:cs typeface="Arial"/>
              </a:rPr>
              <a:t>Speech and Language Communication Disorder</a:t>
            </a:r>
          </a:p>
          <a:p>
            <a:pPr eaLnBrk="1" hangingPunct="1"/>
            <a:r>
              <a:rPr lang="en-GB" altLang="en-US" sz="1800" b="1" dirty="0"/>
              <a:t>Specific Learning Difficulty </a:t>
            </a:r>
            <a:r>
              <a:rPr lang="en-GB" altLang="en-US" sz="1800" b="1" dirty="0" err="1"/>
              <a:t>eg.</a:t>
            </a:r>
            <a:r>
              <a:rPr lang="en-GB" altLang="en-US" sz="1800" b="1" dirty="0"/>
              <a:t> Dyslexia</a:t>
            </a:r>
            <a:endParaRPr lang="en-GB" altLang="en-US" sz="1800" b="1" dirty="0">
              <a:cs typeface="Arial"/>
            </a:endParaRPr>
          </a:p>
          <a:p>
            <a:pPr eaLnBrk="1" hangingPunct="1"/>
            <a:endParaRPr lang="en-GB" altLang="en-US" sz="2000" b="1"/>
          </a:p>
          <a:p>
            <a:pPr eaLnBrk="1" hangingPunct="1"/>
            <a:endParaRPr lang="en-US" altLang="en-US" sz="2000"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Colleges that take part in DARE:</a:t>
            </a:r>
          </a:p>
        </p:txBody>
      </p:sp>
      <p:sp>
        <p:nvSpPr>
          <p:cNvPr id="3" name="Content Placeholder 2"/>
          <p:cNvSpPr>
            <a:spLocks noGrp="1"/>
          </p:cNvSpPr>
          <p:nvPr>
            <p:ph idx="1"/>
          </p:nvPr>
        </p:nvSpPr>
        <p:spPr>
          <a:xfrm>
            <a:off x="457200" y="1600200"/>
            <a:ext cx="8229600" cy="4925144"/>
          </a:xfrm>
        </p:spPr>
        <p:txBody>
          <a:bodyPr/>
          <a:lstStyle/>
          <a:p>
            <a:r>
              <a:rPr lang="en-IE" sz="2800" dirty="0"/>
              <a:t>AIT					Marino		</a:t>
            </a:r>
          </a:p>
          <a:p>
            <a:r>
              <a:rPr lang="en-IE" sz="2800" dirty="0"/>
              <a:t>CIT				Mary I</a:t>
            </a:r>
          </a:p>
          <a:p>
            <a:r>
              <a:rPr lang="en-IE" sz="2800" dirty="0"/>
              <a:t>DCU				</a:t>
            </a:r>
            <a:r>
              <a:rPr lang="en-IE" sz="2800" dirty="0" err="1"/>
              <a:t>Maynooth</a:t>
            </a:r>
            <a:r>
              <a:rPr lang="en-IE" sz="2800" dirty="0"/>
              <a:t>	</a:t>
            </a:r>
          </a:p>
          <a:p>
            <a:r>
              <a:rPr lang="en-IE" sz="2800" dirty="0"/>
              <a:t>DIT				NUIG</a:t>
            </a:r>
          </a:p>
          <a:p>
            <a:r>
              <a:rPr lang="en-IE" sz="2800" dirty="0"/>
              <a:t>IADT				RCSI</a:t>
            </a:r>
          </a:p>
          <a:p>
            <a:r>
              <a:rPr lang="en-IE" sz="2800" dirty="0"/>
              <a:t>IT Carlow			TCD			</a:t>
            </a:r>
          </a:p>
          <a:p>
            <a:r>
              <a:rPr lang="en-IE" sz="2800" dirty="0"/>
              <a:t>IT Sligo				UCD</a:t>
            </a:r>
          </a:p>
          <a:p>
            <a:r>
              <a:rPr lang="en-IE" sz="2800" dirty="0"/>
              <a:t>LIT					UCC		</a:t>
            </a:r>
            <a:r>
              <a:rPr lang="en-IE" dirty="0"/>
              <a:t>	</a:t>
            </a:r>
          </a:p>
          <a:p>
            <a:r>
              <a:rPr lang="en-IE" dirty="0"/>
              <a:t>UL					St Angela’s Sligo</a:t>
            </a:r>
          </a:p>
          <a:p>
            <a:r>
              <a:rPr lang="en-IE" dirty="0"/>
              <a:t>	</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solidFill>
                  <a:srgbClr val="FF0000"/>
                </a:solidFill>
              </a:rPr>
              <a:t>DARE:</a:t>
            </a:r>
          </a:p>
        </p:txBody>
      </p:sp>
      <p:sp>
        <p:nvSpPr>
          <p:cNvPr id="54275" name="Content Placeholder 2"/>
          <p:cNvSpPr>
            <a:spLocks noGrp="1"/>
          </p:cNvSpPr>
          <p:nvPr>
            <p:ph idx="1"/>
          </p:nvPr>
        </p:nvSpPr>
        <p:spPr/>
        <p:txBody>
          <a:bodyPr/>
          <a:lstStyle/>
          <a:p>
            <a:r>
              <a:rPr lang="en-IE" dirty="0"/>
              <a:t>Not all students who apply for DARE get accepted, it depends on:</a:t>
            </a:r>
          </a:p>
          <a:p>
            <a:pPr>
              <a:buFont typeface="Wingdings" pitchFamily="2" charset="2"/>
              <a:buChar char="Ø"/>
            </a:pPr>
            <a:r>
              <a:rPr lang="en-IE" dirty="0"/>
              <a:t>overall number of places</a:t>
            </a:r>
          </a:p>
          <a:p>
            <a:pPr>
              <a:buFont typeface="Wingdings" pitchFamily="2" charset="2"/>
              <a:buChar char="Ø"/>
            </a:pPr>
            <a:r>
              <a:rPr lang="en-IE" dirty="0"/>
              <a:t>number of places reserved for DARE</a:t>
            </a:r>
          </a:p>
          <a:p>
            <a:pPr>
              <a:buFont typeface="Wingdings" pitchFamily="2" charset="2"/>
              <a:buChar char="Ø"/>
            </a:pPr>
            <a:r>
              <a:rPr lang="en-IE" dirty="0"/>
              <a:t>number of eligible DARE applicants that apply</a:t>
            </a:r>
            <a:endParaRPr lang="en-GB" dirty="0"/>
          </a:p>
          <a:p>
            <a:endParaRPr lang="en-IE" dirty="0"/>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solidFill>
                  <a:srgbClr val="FF0000"/>
                </a:solidFill>
              </a:rPr>
              <a:t>Additional Info:</a:t>
            </a:r>
            <a:r>
              <a:rPr lang="en-IE" dirty="0"/>
              <a:t>	</a:t>
            </a:r>
          </a:p>
        </p:txBody>
      </p:sp>
      <p:sp>
        <p:nvSpPr>
          <p:cNvPr id="55299" name="Content Placeholder 2"/>
          <p:cNvSpPr>
            <a:spLocks noGrp="1"/>
          </p:cNvSpPr>
          <p:nvPr>
            <p:ph idx="1"/>
          </p:nvPr>
        </p:nvSpPr>
        <p:spPr/>
        <p:txBody>
          <a:bodyPr/>
          <a:lstStyle/>
          <a:p>
            <a:r>
              <a:rPr lang="en-IE" dirty="0"/>
              <a:t>Prioritisation of students with physical and sensory disabilities as they are particularly under- represented in Third Level</a:t>
            </a:r>
          </a:p>
          <a:p>
            <a:r>
              <a:rPr lang="en-IE" dirty="0"/>
              <a:t>Prioritisation of applicants eligible for both HEAR and DARE </a:t>
            </a:r>
          </a:p>
          <a:p>
            <a:r>
              <a:rPr lang="en-IE" dirty="0"/>
              <a:t>For students presenting with Dyslexia, Dyspraxia or Dysgraphia a psychological report of any age will be accepted</a:t>
            </a:r>
            <a:endParaRPr lang="en-IE" dirty="0">
              <a:cs typeface="Arial"/>
            </a:endParaRPr>
          </a:p>
          <a:p>
            <a:pPr marL="0" indent="0">
              <a:buNone/>
            </a:pPr>
            <a:endParaRPr lang="en-IE" dirty="0">
              <a:cs typeface="Arial"/>
            </a:endParaRPr>
          </a:p>
          <a:p>
            <a:endParaRPr lang="en-IE" dirty="0"/>
          </a:p>
          <a:p>
            <a:endParaRPr lang="en-IE" dirty="0">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Please note:</a:t>
            </a:r>
          </a:p>
        </p:txBody>
      </p:sp>
      <p:sp>
        <p:nvSpPr>
          <p:cNvPr id="56323" name="Content Placeholder 2"/>
          <p:cNvSpPr>
            <a:spLocks noGrp="1"/>
          </p:cNvSpPr>
          <p:nvPr>
            <p:ph idx="1"/>
          </p:nvPr>
        </p:nvSpPr>
        <p:spPr/>
        <p:txBody>
          <a:bodyPr/>
          <a:lstStyle/>
          <a:p>
            <a:r>
              <a:rPr lang="en-IE" dirty="0"/>
              <a:t>You don’t have to be eligible for DARE to get support in college. </a:t>
            </a:r>
            <a:endParaRPr lang="en-IE"/>
          </a:p>
          <a:p>
            <a:r>
              <a:rPr lang="en-IE" dirty="0"/>
              <a:t>All students with a verified disability regardless of whether got into college through DARE can avail of academic, personal and social supports in college</a:t>
            </a:r>
            <a:endParaRPr lang="en-IE" dirty="0">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DARE Dates of Importance:</a:t>
            </a:r>
          </a:p>
        </p:txBody>
      </p:sp>
      <p:sp>
        <p:nvSpPr>
          <p:cNvPr id="3" name="Content Placeholder 2"/>
          <p:cNvSpPr>
            <a:spLocks noGrp="1"/>
          </p:cNvSpPr>
          <p:nvPr>
            <p:ph idx="1"/>
          </p:nvPr>
        </p:nvSpPr>
        <p:spPr/>
        <p:txBody>
          <a:bodyPr/>
          <a:lstStyle/>
          <a:p>
            <a:r>
              <a:rPr lang="en-IE" dirty="0"/>
              <a:t>Apply to CAO by </a:t>
            </a:r>
            <a:r>
              <a:rPr lang="en-IE" dirty="0">
                <a:solidFill>
                  <a:srgbClr val="FF0000"/>
                </a:solidFill>
              </a:rPr>
              <a:t>Feb 1</a:t>
            </a:r>
            <a:r>
              <a:rPr lang="en-IE" baseline="30000" dirty="0">
                <a:solidFill>
                  <a:srgbClr val="FF0000"/>
                </a:solidFill>
              </a:rPr>
              <a:t>st</a:t>
            </a:r>
            <a:endParaRPr lang="en-IE" dirty="0">
              <a:solidFill>
                <a:srgbClr val="FF0000"/>
              </a:solidFill>
            </a:endParaRPr>
          </a:p>
          <a:p>
            <a:r>
              <a:rPr lang="en-IE" dirty="0"/>
              <a:t>By </a:t>
            </a:r>
            <a:r>
              <a:rPr lang="en-IE" dirty="0">
                <a:solidFill>
                  <a:srgbClr val="FF0000"/>
                </a:solidFill>
              </a:rPr>
              <a:t>1</a:t>
            </a:r>
            <a:r>
              <a:rPr lang="en-IE" baseline="30000" dirty="0">
                <a:solidFill>
                  <a:srgbClr val="FF0000"/>
                </a:solidFill>
              </a:rPr>
              <a:t>st</a:t>
            </a:r>
            <a:r>
              <a:rPr lang="en-IE" dirty="0">
                <a:solidFill>
                  <a:srgbClr val="FF0000"/>
                </a:solidFill>
              </a:rPr>
              <a:t> of March </a:t>
            </a:r>
            <a:r>
              <a:rPr lang="en-IE" dirty="0"/>
              <a:t>tick the box on CAO to say ‘YES’ to the question ‘Do You wish to be considered for DARE and student must have filled in </a:t>
            </a:r>
            <a:r>
              <a:rPr lang="en-IE" b="1" dirty="0">
                <a:solidFill>
                  <a:srgbClr val="FF0000"/>
                </a:solidFill>
              </a:rPr>
              <a:t>Section A</a:t>
            </a:r>
            <a:r>
              <a:rPr lang="en-IE" dirty="0"/>
              <a:t> of the Supplementary Information Form in their DARE Form</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834737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DARE Dates of Importance:</a:t>
            </a:r>
          </a:p>
        </p:txBody>
      </p:sp>
      <p:sp>
        <p:nvSpPr>
          <p:cNvPr id="3" name="Content Placeholder 2"/>
          <p:cNvSpPr>
            <a:spLocks noGrp="1"/>
          </p:cNvSpPr>
          <p:nvPr>
            <p:ph idx="1"/>
          </p:nvPr>
        </p:nvSpPr>
        <p:spPr>
          <a:xfrm>
            <a:off x="457200" y="1121039"/>
            <a:ext cx="8229600" cy="5194576"/>
          </a:xfrm>
        </p:spPr>
        <p:txBody>
          <a:bodyPr/>
          <a:lstStyle/>
          <a:p>
            <a:r>
              <a:rPr lang="en-IE" sz="2800" b="1" dirty="0">
                <a:solidFill>
                  <a:srgbClr val="FF0000"/>
                </a:solidFill>
              </a:rPr>
              <a:t>Section B</a:t>
            </a:r>
            <a:r>
              <a:rPr lang="en-IE" sz="2800" b="1" dirty="0"/>
              <a:t> is to be filled in by Guidance Counsellor</a:t>
            </a:r>
            <a:endParaRPr lang="en-IE" sz="2800" b="1" dirty="0">
              <a:cs typeface="Arial"/>
            </a:endParaRPr>
          </a:p>
          <a:p>
            <a:r>
              <a:rPr lang="en-IE" sz="2800" b="1" dirty="0">
                <a:solidFill>
                  <a:srgbClr val="FF0000"/>
                </a:solidFill>
              </a:rPr>
              <a:t>Section C </a:t>
            </a:r>
            <a:r>
              <a:rPr lang="en-IE" sz="2800" b="1" dirty="0"/>
              <a:t>must be completed by the appropriate medical professional – applicants with a specific learning difficulty send in a psychological report instead of Section C</a:t>
            </a:r>
            <a:endParaRPr lang="en-IE" sz="2800" b="1" dirty="0">
              <a:cs typeface="Arial"/>
            </a:endParaRPr>
          </a:p>
          <a:p>
            <a:r>
              <a:rPr lang="en-IE" sz="2800" b="1" dirty="0"/>
              <a:t>Section B and C must be received by the CAO by the </a:t>
            </a:r>
            <a:r>
              <a:rPr lang="en-IE" sz="2800" b="1" dirty="0">
                <a:solidFill>
                  <a:srgbClr val="FF0000"/>
                </a:solidFill>
              </a:rPr>
              <a:t>15</a:t>
            </a:r>
            <a:r>
              <a:rPr lang="en-IE" sz="2800" b="1" baseline="30000" dirty="0">
                <a:solidFill>
                  <a:srgbClr val="FF0000"/>
                </a:solidFill>
              </a:rPr>
              <a:t>th</a:t>
            </a:r>
            <a:r>
              <a:rPr lang="en-IE" sz="2800" b="1" dirty="0">
                <a:solidFill>
                  <a:srgbClr val="FF0000"/>
                </a:solidFill>
              </a:rPr>
              <a:t> of March – Applicant's </a:t>
            </a:r>
            <a:r>
              <a:rPr lang="en-IE" sz="2800" b="1">
                <a:solidFill>
                  <a:srgbClr val="FF0000"/>
                </a:solidFill>
              </a:rPr>
              <a:t>responsibility to REGISTER POST b and C </a:t>
            </a:r>
            <a:r>
              <a:rPr lang="en-IE" sz="2800" b="1" dirty="0">
                <a:solidFill>
                  <a:srgbClr val="FF0000"/>
                </a:solidFill>
              </a:rPr>
              <a:t>together</a:t>
            </a:r>
            <a:endParaRPr lang="en-IE" sz="2800" b="1" dirty="0">
              <a:solidFill>
                <a:srgbClr val="FF0000"/>
              </a:solidFill>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How to Apply:</a:t>
            </a:r>
          </a:p>
        </p:txBody>
      </p:sp>
      <p:sp>
        <p:nvSpPr>
          <p:cNvPr id="6147" name="Content Placeholder 2"/>
          <p:cNvSpPr>
            <a:spLocks noGrp="1"/>
          </p:cNvSpPr>
          <p:nvPr>
            <p:ph idx="1"/>
          </p:nvPr>
        </p:nvSpPr>
        <p:spPr>
          <a:xfrm>
            <a:off x="323528" y="1052736"/>
            <a:ext cx="8363272" cy="5043264"/>
          </a:xfrm>
        </p:spPr>
        <p:txBody>
          <a:bodyPr/>
          <a:lstStyle/>
          <a:p>
            <a:r>
              <a:rPr lang="en-IE" dirty="0"/>
              <a:t>CAO Applications can be opened online on www.cao.ie since Monday 5</a:t>
            </a:r>
            <a:r>
              <a:rPr lang="en-IE" baseline="30000" dirty="0"/>
              <a:t>th</a:t>
            </a:r>
            <a:r>
              <a:rPr lang="en-IE" dirty="0"/>
              <a:t> of November</a:t>
            </a:r>
          </a:p>
          <a:p>
            <a:r>
              <a:rPr lang="en-IE" dirty="0"/>
              <a:t>The first time student’s apply they will receive a </a:t>
            </a:r>
            <a:r>
              <a:rPr lang="en-IE" dirty="0">
                <a:solidFill>
                  <a:srgbClr val="FF0000"/>
                </a:solidFill>
              </a:rPr>
              <a:t>CAO number </a:t>
            </a:r>
            <a:r>
              <a:rPr lang="en-IE" dirty="0"/>
              <a:t>which allows them to log in and out of their CAO account  and make changes to their CAO as many times as you wish until 1</a:t>
            </a:r>
            <a:r>
              <a:rPr lang="en-IE" baseline="30000" dirty="0"/>
              <a:t>st</a:t>
            </a:r>
            <a:r>
              <a:rPr lang="en-IE" dirty="0"/>
              <a:t> of Feb</a:t>
            </a:r>
          </a:p>
          <a:p>
            <a:r>
              <a:rPr lang="en-IE" dirty="0"/>
              <a:t>CAO number is different to the </a:t>
            </a:r>
            <a:r>
              <a:rPr lang="en-IE" dirty="0">
                <a:solidFill>
                  <a:srgbClr val="FF0000"/>
                </a:solidFill>
              </a:rPr>
              <a:t>Exam Number </a:t>
            </a:r>
            <a:r>
              <a:rPr lang="en-IE" dirty="0"/>
              <a:t>students will receive from the school</a:t>
            </a:r>
          </a:p>
          <a:p>
            <a:endParaRPr lang="en-IE" dirty="0"/>
          </a:p>
          <a:p>
            <a:pPr>
              <a:buFontTx/>
              <a:buNone/>
            </a:pPr>
            <a:endParaRPr lang="en-IE" dirty="0"/>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solidFill>
                  <a:srgbClr val="FF0000"/>
                </a:solidFill>
              </a:rPr>
              <a:t>HEAR:</a:t>
            </a:r>
            <a:endParaRPr lang="en-IE" dirty="0">
              <a:solidFill>
                <a:srgbClr val="FF0000"/>
              </a:solidFill>
              <a:cs typeface="Arial"/>
            </a:endParaRPr>
          </a:p>
        </p:txBody>
      </p:sp>
      <p:sp>
        <p:nvSpPr>
          <p:cNvPr id="57347" name="Content Placeholder 2"/>
          <p:cNvSpPr>
            <a:spLocks noGrp="1"/>
          </p:cNvSpPr>
          <p:nvPr>
            <p:ph idx="1"/>
          </p:nvPr>
        </p:nvSpPr>
        <p:spPr/>
        <p:txBody>
          <a:bodyPr/>
          <a:lstStyle/>
          <a:p>
            <a:r>
              <a:rPr lang="en-IE"/>
              <a:t>HEAR is a college and university scheme which offers places on reduced points and extra college support to school leavers from socio-economically disadvantaged backgrounds</a:t>
            </a:r>
          </a:p>
          <a:p>
            <a:r>
              <a:rPr lang="en-IE"/>
              <a:t>HEAR applicants must meet a range of financial, social and cultural indicators to be considered for a reduced points place</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To be eligible:	</a:t>
            </a:r>
          </a:p>
        </p:txBody>
      </p:sp>
      <p:sp>
        <p:nvSpPr>
          <p:cNvPr id="61443" name="Content Placeholder 2"/>
          <p:cNvSpPr>
            <a:spLocks noGrp="1"/>
          </p:cNvSpPr>
          <p:nvPr>
            <p:ph idx="1"/>
          </p:nvPr>
        </p:nvSpPr>
        <p:spPr/>
        <p:txBody>
          <a:bodyPr/>
          <a:lstStyle/>
          <a:p>
            <a:r>
              <a:rPr lang="en-IE" sz="3600" dirty="0"/>
              <a:t>You must meet </a:t>
            </a:r>
            <a:r>
              <a:rPr lang="en-IE" sz="3600" dirty="0">
                <a:solidFill>
                  <a:srgbClr val="FF0000"/>
                </a:solidFill>
              </a:rPr>
              <a:t>indicator 1 plus </a:t>
            </a:r>
            <a:r>
              <a:rPr lang="en-IE" sz="3600" dirty="0"/>
              <a:t>a correct combination of 2 other indicators to be eligible for HEAR</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3299323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64194" name="Rectangle 2"/>
          <p:cNvSpPr>
            <a:spLocks noGrp="1" noChangeArrowheads="1"/>
          </p:cNvSpPr>
          <p:nvPr>
            <p:ph type="title"/>
          </p:nvPr>
        </p:nvSpPr>
        <p:spPr/>
        <p:txBody>
          <a:bodyPr/>
          <a:lstStyle/>
          <a:p>
            <a:pPr eaLnBrk="1" hangingPunct="1">
              <a:defRPr/>
            </a:pPr>
            <a:r>
              <a:rPr lang="en-GB" altLang="en-US" dirty="0">
                <a:solidFill>
                  <a:srgbClr val="CC3300"/>
                </a:solidFill>
              </a:rPr>
              <a:t>Should I apply for HEAR:</a:t>
            </a:r>
            <a:endParaRPr lang="en-US" altLang="en-US" dirty="0">
              <a:solidFill>
                <a:srgbClr val="CC3300"/>
              </a:solidFill>
            </a:endParaRPr>
          </a:p>
        </p:txBody>
      </p:sp>
      <p:sp>
        <p:nvSpPr>
          <p:cNvPr id="59396" name="Rectangle 3"/>
          <p:cNvSpPr>
            <a:spLocks noGrp="1" noChangeArrowheads="1"/>
          </p:cNvSpPr>
          <p:nvPr>
            <p:ph type="body" idx="1"/>
          </p:nvPr>
        </p:nvSpPr>
        <p:spPr/>
        <p:txBody>
          <a:bodyPr/>
          <a:lstStyle/>
          <a:p>
            <a:pPr eaLnBrk="1" hangingPunct="1"/>
            <a:r>
              <a:rPr lang="en-US" altLang="en-US" sz="2400" dirty="0"/>
              <a:t>1. Income –family income falls on or below the HEAR Income limit</a:t>
            </a:r>
            <a:r>
              <a:rPr lang="en-US" altLang="en-US" sz="2400" dirty="0">
                <a:cs typeface="Arial"/>
              </a:rPr>
              <a:t> (Calculated by how many children in the family and how many people in the family in full-time education</a:t>
            </a:r>
            <a:endParaRPr lang="en-US" altLang="en-US" sz="2400" dirty="0"/>
          </a:p>
          <a:p>
            <a:pPr eaLnBrk="1" hangingPunct="1">
              <a:buFontTx/>
              <a:buNone/>
            </a:pPr>
            <a:endParaRPr lang="en-US" altLang="en-US" sz="2400"/>
          </a:p>
          <a:p>
            <a:pPr eaLnBrk="1" hangingPunct="1"/>
            <a:r>
              <a:rPr lang="en-US" altLang="en-US" sz="2400" dirty="0"/>
              <a:t>2. Medical Card – your family has a medical card</a:t>
            </a:r>
            <a:endParaRPr lang="en-US" altLang="en-US" sz="2400" dirty="0">
              <a:cs typeface="Arial"/>
            </a:endParaRPr>
          </a:p>
          <a:p>
            <a:pPr eaLnBrk="1" hangingPunct="1">
              <a:buFontTx/>
              <a:buNone/>
            </a:pPr>
            <a:endParaRPr lang="en-US" altLang="en-US" sz="2400"/>
          </a:p>
          <a:p>
            <a:pPr eaLnBrk="1" hangingPunct="1"/>
            <a:r>
              <a:rPr lang="en-US" altLang="en-US" sz="2400" dirty="0"/>
              <a:t>3. Means Tested Social Welfare- your family received a means tested payment from the Department of Social Protection</a:t>
            </a:r>
            <a:endParaRPr lang="en-US" altLang="en-US" sz="2400" dirty="0">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solidFill>
                  <a:srgbClr val="C00000"/>
                </a:solidFill>
              </a:rPr>
              <a:t>Should I apply for HEAR:</a:t>
            </a:r>
          </a:p>
        </p:txBody>
      </p:sp>
      <p:sp>
        <p:nvSpPr>
          <p:cNvPr id="60419" name="Content Placeholder 2"/>
          <p:cNvSpPr>
            <a:spLocks noGrp="1"/>
          </p:cNvSpPr>
          <p:nvPr>
            <p:ph idx="1"/>
          </p:nvPr>
        </p:nvSpPr>
        <p:spPr>
          <a:xfrm>
            <a:off x="457200" y="1759226"/>
            <a:ext cx="8229600" cy="4495800"/>
          </a:xfrm>
        </p:spPr>
        <p:txBody>
          <a:bodyPr/>
          <a:lstStyle/>
          <a:p>
            <a:pPr eaLnBrk="1" hangingPunct="1"/>
            <a:r>
              <a:rPr lang="en-US" altLang="en-US" sz="2800" dirty="0"/>
              <a:t>4. Socio-economic group- You belong to a group that is under-represented in higher education </a:t>
            </a:r>
            <a:r>
              <a:rPr lang="en-US" altLang="en-US" sz="2800" dirty="0" err="1"/>
              <a:t>eg.Non</a:t>
            </a:r>
            <a:r>
              <a:rPr lang="en-US" altLang="en-US" sz="2800" dirty="0"/>
              <a:t>-manual Workers Group and Semi and Unskilled Manual Workers, Agricultural workers, FAS scheme workers, those who have never been in formal employment, those who are permanently unfit for work due to illness and applicants in the Care of the State</a:t>
            </a:r>
            <a:endParaRPr lang="en-US" altLang="en-US" sz="2800" dirty="0">
              <a:cs typeface="Arial"/>
            </a:endParaRPr>
          </a:p>
          <a:p>
            <a:pPr eaLnBrk="1" hangingPunct="1"/>
            <a:r>
              <a:rPr lang="en-US" altLang="en-US" sz="2800" dirty="0"/>
              <a:t>5. DEIS school attendance </a:t>
            </a:r>
            <a:r>
              <a:rPr lang="en-US" altLang="en-US" sz="2000" dirty="0"/>
              <a:t>–you have completed 5 years in a DEIS secondary school</a:t>
            </a:r>
            <a:endParaRPr lang="en-US" altLang="en-US" sz="2000" dirty="0">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4ABE-4A95-41D2-97C0-D31A2B59C1D9}"/>
              </a:ext>
            </a:extLst>
          </p:cNvPr>
          <p:cNvSpPr>
            <a:spLocks noGrp="1"/>
          </p:cNvSpPr>
          <p:nvPr>
            <p:ph type="title"/>
          </p:nvPr>
        </p:nvSpPr>
        <p:spPr/>
        <p:txBody>
          <a:bodyPr/>
          <a:lstStyle/>
          <a:p>
            <a:r>
              <a:rPr lang="en-US" dirty="0">
                <a:solidFill>
                  <a:srgbClr val="FF0000"/>
                </a:solidFill>
                <a:cs typeface="Arial"/>
              </a:rPr>
              <a:t>HEAR Indicators:</a:t>
            </a:r>
          </a:p>
        </p:txBody>
      </p:sp>
      <p:sp>
        <p:nvSpPr>
          <p:cNvPr id="3" name="Content Placeholder 2">
            <a:extLst>
              <a:ext uri="{FF2B5EF4-FFF2-40B4-BE49-F238E27FC236}">
                <a16:creationId xmlns:a16="http://schemas.microsoft.com/office/drawing/2014/main" id="{F7478425-F1EC-4B30-AC8D-ECDD8E7FCCE7}"/>
              </a:ext>
            </a:extLst>
          </p:cNvPr>
          <p:cNvSpPr>
            <a:spLocks noGrp="1"/>
          </p:cNvSpPr>
          <p:nvPr>
            <p:ph idx="1"/>
          </p:nvPr>
        </p:nvSpPr>
        <p:spPr/>
        <p:txBody>
          <a:bodyPr/>
          <a:lstStyle/>
          <a:p>
            <a:r>
              <a:rPr lang="en-IE" dirty="0">
                <a:cs typeface="Arial"/>
              </a:rPr>
              <a:t>6. Area profile – you live in an area where there is high unemployment and poverty and only a small number of adults in the area have.  Applicants can get an indication of the classification of their address by using the Area Deprivation User Guide available on www.pobal.ie</a:t>
            </a:r>
          </a:p>
        </p:txBody>
      </p:sp>
      <p:sp>
        <p:nvSpPr>
          <p:cNvPr id="4" name="Footer Placeholder 3">
            <a:extLst>
              <a:ext uri="{FF2B5EF4-FFF2-40B4-BE49-F238E27FC236}">
                <a16:creationId xmlns:a16="http://schemas.microsoft.com/office/drawing/2014/main" id="{632FB61E-E22A-4967-96D4-F47FB4646BA1}"/>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7382947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HEAR Indicator 1:</a:t>
            </a:r>
          </a:p>
        </p:txBody>
      </p:sp>
      <p:graphicFrame>
        <p:nvGraphicFramePr>
          <p:cNvPr id="5" name="Content Placeholder 4"/>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IE" dirty="0"/>
                        <a:t>Number of dependent children</a:t>
                      </a:r>
                    </a:p>
                  </a:txBody>
                  <a:tcPr/>
                </a:tc>
                <a:tc>
                  <a:txBody>
                    <a:bodyPr/>
                    <a:lstStyle/>
                    <a:p>
                      <a:r>
                        <a:rPr lang="en-IE" dirty="0"/>
                        <a:t>HEAR Income Limit</a:t>
                      </a:r>
                    </a:p>
                  </a:txBody>
                  <a:tcPr/>
                </a:tc>
                <a:extLst>
                  <a:ext uri="{0D108BD9-81ED-4DB2-BD59-A6C34878D82A}">
                    <a16:rowId xmlns:a16="http://schemas.microsoft.com/office/drawing/2014/main" val="10000"/>
                  </a:ext>
                </a:extLst>
              </a:tr>
              <a:tr h="370840">
                <a:tc>
                  <a:txBody>
                    <a:bodyPr/>
                    <a:lstStyle/>
                    <a:p>
                      <a:r>
                        <a:rPr lang="en-IE" dirty="0"/>
                        <a:t>Fewer than 4</a:t>
                      </a:r>
                    </a:p>
                  </a:txBody>
                  <a:tcPr/>
                </a:tc>
                <a:tc>
                  <a:txBody>
                    <a:bodyPr/>
                    <a:lstStyle/>
                    <a:p>
                      <a:r>
                        <a:rPr lang="en-IE" dirty="0"/>
                        <a:t>€45,790</a:t>
                      </a:r>
                    </a:p>
                  </a:txBody>
                  <a:tcPr/>
                </a:tc>
                <a:extLst>
                  <a:ext uri="{0D108BD9-81ED-4DB2-BD59-A6C34878D82A}">
                    <a16:rowId xmlns:a16="http://schemas.microsoft.com/office/drawing/2014/main" val="10001"/>
                  </a:ext>
                </a:extLst>
              </a:tr>
              <a:tr h="370840">
                <a:tc>
                  <a:txBody>
                    <a:bodyPr/>
                    <a:lstStyle/>
                    <a:p>
                      <a:r>
                        <a:rPr lang="en-IE" dirty="0"/>
                        <a:t>4-7</a:t>
                      </a:r>
                    </a:p>
                  </a:txBody>
                  <a:tcPr/>
                </a:tc>
                <a:tc>
                  <a:txBody>
                    <a:bodyPr/>
                    <a:lstStyle/>
                    <a:p>
                      <a:r>
                        <a:rPr lang="en-IE" dirty="0"/>
                        <a:t>€50,325</a:t>
                      </a:r>
                    </a:p>
                  </a:txBody>
                  <a:tcPr/>
                </a:tc>
                <a:extLst>
                  <a:ext uri="{0D108BD9-81ED-4DB2-BD59-A6C34878D82A}">
                    <a16:rowId xmlns:a16="http://schemas.microsoft.com/office/drawing/2014/main" val="10002"/>
                  </a:ext>
                </a:extLst>
              </a:tr>
              <a:tr h="370840">
                <a:tc>
                  <a:txBody>
                    <a:bodyPr/>
                    <a:lstStyle/>
                    <a:p>
                      <a:r>
                        <a:rPr lang="en-IE" dirty="0"/>
                        <a:t>8 or more</a:t>
                      </a:r>
                    </a:p>
                  </a:txBody>
                  <a:tcPr/>
                </a:tc>
                <a:tc>
                  <a:txBody>
                    <a:bodyPr/>
                    <a:lstStyle/>
                    <a:p>
                      <a:r>
                        <a:rPr lang="en-IE" dirty="0"/>
                        <a:t>€54,630</a:t>
                      </a:r>
                    </a:p>
                  </a:txBody>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
        <p:nvSpPr>
          <p:cNvPr id="6" name="Rectangle 5"/>
          <p:cNvSpPr/>
          <p:nvPr/>
        </p:nvSpPr>
        <p:spPr>
          <a:xfrm>
            <a:off x="428596" y="3714752"/>
            <a:ext cx="8001056" cy="1200329"/>
          </a:xfrm>
          <a:prstGeom prst="rect">
            <a:avLst/>
          </a:prstGeom>
        </p:spPr>
        <p:txBody>
          <a:bodyPr wrap="square">
            <a:spAutoFit/>
          </a:bodyPr>
          <a:lstStyle/>
          <a:p>
            <a:r>
              <a:rPr lang="en-IE" b="1" dirty="0"/>
              <a:t>Add €4,670 to the total family/household income for every sibling/parent enrolled in a full time college, university or post leaving certificate course.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HEAR Key Dates:</a:t>
            </a:r>
          </a:p>
        </p:txBody>
      </p:sp>
      <p:sp>
        <p:nvSpPr>
          <p:cNvPr id="3" name="Content Placeholder 2"/>
          <p:cNvSpPr>
            <a:spLocks noGrp="1"/>
          </p:cNvSpPr>
          <p:nvPr>
            <p:ph idx="1"/>
          </p:nvPr>
        </p:nvSpPr>
        <p:spPr/>
        <p:txBody>
          <a:bodyPr/>
          <a:lstStyle/>
          <a:p>
            <a:endParaRPr lang="en-IE" b="1" dirty="0">
              <a:solidFill>
                <a:srgbClr val="FF0000"/>
              </a:solidFill>
            </a:endParaRPr>
          </a:p>
          <a:p>
            <a:r>
              <a:rPr lang="en-IE" b="1" dirty="0">
                <a:solidFill>
                  <a:srgbClr val="FF0000"/>
                </a:solidFill>
              </a:rPr>
              <a:t>1</a:t>
            </a:r>
            <a:r>
              <a:rPr lang="en-IE" b="1" baseline="30000" dirty="0">
                <a:solidFill>
                  <a:srgbClr val="FF0000"/>
                </a:solidFill>
              </a:rPr>
              <a:t>st</a:t>
            </a:r>
            <a:r>
              <a:rPr lang="en-IE" b="1" dirty="0">
                <a:solidFill>
                  <a:srgbClr val="FF0000"/>
                </a:solidFill>
              </a:rPr>
              <a:t> Feb: </a:t>
            </a:r>
            <a:r>
              <a:rPr lang="en-IE" b="1" dirty="0"/>
              <a:t>Apply to CAO</a:t>
            </a:r>
          </a:p>
          <a:p>
            <a:r>
              <a:rPr lang="en-IE" b="1" dirty="0">
                <a:solidFill>
                  <a:srgbClr val="FF0000"/>
                </a:solidFill>
              </a:rPr>
              <a:t>1st March: </a:t>
            </a:r>
            <a:r>
              <a:rPr lang="en-IE" b="1" dirty="0"/>
              <a:t>Final date for completing online HEAR Application Form</a:t>
            </a:r>
          </a:p>
          <a:p>
            <a:r>
              <a:rPr lang="en-IE" b="1" dirty="0">
                <a:solidFill>
                  <a:srgbClr val="FF0000"/>
                </a:solidFill>
              </a:rPr>
              <a:t>15th March:</a:t>
            </a:r>
            <a:r>
              <a:rPr lang="en-IE" b="1" dirty="0"/>
              <a:t> Send all supporting documentation to CAO</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65218" name="Rectangle 2"/>
          <p:cNvSpPr>
            <a:spLocks noGrp="1" noChangeArrowheads="1"/>
          </p:cNvSpPr>
          <p:nvPr>
            <p:ph type="title"/>
          </p:nvPr>
        </p:nvSpPr>
        <p:spPr/>
        <p:txBody>
          <a:bodyPr/>
          <a:lstStyle/>
          <a:p>
            <a:pPr eaLnBrk="1" hangingPunct="1">
              <a:defRPr/>
            </a:pPr>
            <a:r>
              <a:rPr lang="en-GB" altLang="en-US"/>
              <a:t>HEAR/DARE Booklets:</a:t>
            </a:r>
            <a:endParaRPr lang="en-US" altLang="en-US"/>
          </a:p>
        </p:txBody>
      </p:sp>
      <p:sp>
        <p:nvSpPr>
          <p:cNvPr id="62468" name="Rectangle 3"/>
          <p:cNvSpPr>
            <a:spLocks noGrp="1" noChangeArrowheads="1"/>
          </p:cNvSpPr>
          <p:nvPr>
            <p:ph type="body" idx="1"/>
          </p:nvPr>
        </p:nvSpPr>
        <p:spPr>
          <a:xfrm>
            <a:off x="457200" y="1719263"/>
            <a:ext cx="8229600" cy="4495800"/>
          </a:xfrm>
        </p:spPr>
        <p:txBody>
          <a:bodyPr/>
          <a:lstStyle/>
          <a:p>
            <a:pPr eaLnBrk="1" hangingPunct="1"/>
            <a:r>
              <a:rPr lang="en-GB" altLang="en-US" dirty="0"/>
              <a:t>If require more information regarding either HEAR/DARE applications information booklets are available</a:t>
            </a:r>
          </a:p>
          <a:p>
            <a:pPr eaLnBrk="1" hangingPunct="1"/>
            <a:r>
              <a:rPr lang="en-GB" altLang="en-US" dirty="0"/>
              <a:t>Also accesscollege.ie contains all the relevant information</a:t>
            </a:r>
          </a:p>
          <a:p>
            <a:pPr eaLnBrk="1" hangingPunct="1"/>
            <a:r>
              <a:rPr lang="en-GB" altLang="en-US" dirty="0">
                <a:cs typeface="Arial"/>
              </a:rPr>
              <a:t>Information Clinic on HEAR and DARE on </a:t>
            </a:r>
            <a:r>
              <a:rPr lang="en-GB" altLang="en-US" dirty="0">
                <a:solidFill>
                  <a:srgbClr val="FF0000"/>
                </a:solidFill>
                <a:cs typeface="Arial"/>
              </a:rPr>
              <a:t>11th of Jan in UL 10am-2pm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HEAR is not to be confused with grant system SUSI:</a:t>
            </a:r>
          </a:p>
        </p:txBody>
      </p:sp>
      <p:sp>
        <p:nvSpPr>
          <p:cNvPr id="63491" name="Content Placeholder 2"/>
          <p:cNvSpPr>
            <a:spLocks noGrp="1"/>
          </p:cNvSpPr>
          <p:nvPr>
            <p:ph idx="1"/>
          </p:nvPr>
        </p:nvSpPr>
        <p:spPr/>
        <p:txBody>
          <a:bodyPr/>
          <a:lstStyle/>
          <a:p>
            <a:pPr eaLnBrk="1" hangingPunct="1"/>
            <a:r>
              <a:rPr lang="en-GB" altLang="en-US" dirty="0"/>
              <a:t>Third Level grants available through SUSI</a:t>
            </a:r>
          </a:p>
          <a:p>
            <a:pPr eaLnBrk="1" hangingPunct="1"/>
            <a:r>
              <a:rPr lang="en-GB" altLang="en-US" dirty="0">
                <a:solidFill>
                  <a:srgbClr val="FF0000"/>
                </a:solidFill>
              </a:rPr>
              <a:t>www.susi.ie</a:t>
            </a:r>
            <a:r>
              <a:rPr lang="en-GB" altLang="en-US" dirty="0"/>
              <a:t> is the website with all relevant information on student grants etc</a:t>
            </a:r>
            <a:endParaRPr lang="en-GB" altLang="en-US" dirty="0">
              <a:cs typeface="Arial"/>
            </a:endParaRPr>
          </a:p>
          <a:p>
            <a:pPr eaLnBrk="1" hangingPunct="1"/>
            <a:r>
              <a:rPr lang="en-GB" altLang="en-US" dirty="0"/>
              <a:t>Applications for 2020 not open yet but last year opened in May and the closing date was the 1</a:t>
            </a:r>
            <a:r>
              <a:rPr lang="en-GB" altLang="en-US" baseline="30000" dirty="0"/>
              <a:t>st</a:t>
            </a:r>
            <a:r>
              <a:rPr lang="en-GB" altLang="en-US" dirty="0"/>
              <a:t> of August </a:t>
            </a:r>
            <a:endParaRPr lang="en-US" altLang="en-US" dirty="0"/>
          </a:p>
          <a:p>
            <a:r>
              <a:rPr lang="en-GB" altLang="en-US" dirty="0">
                <a:cs typeface="Arial"/>
              </a:rPr>
              <a:t>Can use the Eligibility Reckoner to see if eligible for a Grant at any stage</a:t>
            </a:r>
          </a:p>
          <a:p>
            <a:endParaRPr lang="en-GB" altLang="en-US" dirty="0">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30625805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a:spLocks noGrp="1" noChangeArrowheads="1"/>
          </p:cNvSpPr>
          <p:nvPr>
            <p:ph type="ftr" sz="quarter" idx="10"/>
          </p:nvPr>
        </p:nvSpPr>
        <p:spPr/>
        <p:txBody>
          <a:bodyPr/>
          <a:lstStyle/>
          <a:p>
            <a:pPr>
              <a:defRPr/>
            </a:pPr>
            <a:r>
              <a:rPr lang="en-GB"/>
              <a:t>H.Fitzpatrick CAO 2021</a:t>
            </a:r>
            <a:endParaRPr lang="en-GB" dirty="0"/>
          </a:p>
        </p:txBody>
      </p:sp>
      <p:sp>
        <p:nvSpPr>
          <p:cNvPr id="4" name="Footer Placeholder 4"/>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GB" sz="1200">
              <a:effectLst>
                <a:outerShdw blurRad="38100" dist="38100" dir="2700000" algn="tl">
                  <a:srgbClr val="000000"/>
                </a:outerShdw>
              </a:effectLst>
            </a:endParaRPr>
          </a:p>
        </p:txBody>
      </p:sp>
      <p:sp>
        <p:nvSpPr>
          <p:cNvPr id="280578" name="Rectangle 2"/>
          <p:cNvSpPr>
            <a:spLocks noGrp="1" noChangeArrowheads="1"/>
          </p:cNvSpPr>
          <p:nvPr>
            <p:ph type="title"/>
          </p:nvPr>
        </p:nvSpPr>
        <p:spPr/>
        <p:txBody>
          <a:bodyPr/>
          <a:lstStyle/>
          <a:p>
            <a:pPr eaLnBrk="1" hangingPunct="1">
              <a:defRPr/>
            </a:pPr>
            <a:r>
              <a:rPr lang="en-GB">
                <a:solidFill>
                  <a:srgbClr val="CC0000"/>
                </a:solidFill>
              </a:rPr>
              <a:t>SUSI:</a:t>
            </a:r>
            <a:endParaRPr lang="en-US">
              <a:solidFill>
                <a:srgbClr val="CC0000"/>
              </a:solidFill>
            </a:endParaRPr>
          </a:p>
        </p:txBody>
      </p:sp>
      <p:sp>
        <p:nvSpPr>
          <p:cNvPr id="80901" name="Rectangle 3"/>
          <p:cNvSpPr>
            <a:spLocks noGrp="1" noChangeArrowheads="1"/>
          </p:cNvSpPr>
          <p:nvPr>
            <p:ph type="body" idx="1"/>
          </p:nvPr>
        </p:nvSpPr>
        <p:spPr/>
        <p:txBody>
          <a:bodyPr/>
          <a:lstStyle/>
          <a:p>
            <a:pPr eaLnBrk="1" hangingPunct="1">
              <a:lnSpc>
                <a:spcPct val="80000"/>
              </a:lnSpc>
            </a:pPr>
            <a:r>
              <a:rPr lang="en-GB" sz="2400" b="1"/>
              <a:t>Two types of Third Level grants available through SUSI:</a:t>
            </a:r>
            <a:endParaRPr lang="en-GB" sz="1800" b="1"/>
          </a:p>
          <a:p>
            <a:pPr>
              <a:lnSpc>
                <a:spcPct val="80000"/>
              </a:lnSpc>
            </a:pPr>
            <a:r>
              <a:rPr lang="en-GB" sz="1800" b="1">
                <a:solidFill>
                  <a:srgbClr val="CC0000"/>
                </a:solidFill>
              </a:rPr>
              <a:t>1. Maintenance grants:</a:t>
            </a:r>
          </a:p>
          <a:p>
            <a:pPr>
              <a:lnSpc>
                <a:spcPct val="80000"/>
              </a:lnSpc>
            </a:pPr>
            <a:r>
              <a:rPr lang="en-GB" sz="1800" b="1"/>
              <a:t>A maintenance grant is a contribution towards the living costs of the students and is paid directly into the student’s bank account in nine monthly instalments.</a:t>
            </a:r>
            <a:br>
              <a:rPr lang="en-GB" sz="1800" b="1"/>
            </a:br>
            <a:br>
              <a:rPr lang="en-GB" sz="1800" b="1"/>
            </a:br>
            <a:r>
              <a:rPr lang="en-GB" sz="1800" b="1"/>
              <a:t>Maintenance grants are paid at an adjacent and non-adjacent rate. Students must ordinarily reside over 45km from where they intend to study to be eligible for the non-adjacent rate.</a:t>
            </a:r>
            <a:br>
              <a:rPr lang="en-GB" sz="1800" b="1"/>
            </a:br>
            <a:r>
              <a:rPr lang="en-GB" sz="1800" b="1">
                <a:solidFill>
                  <a:srgbClr val="CC0000"/>
                </a:solidFill>
              </a:rPr>
              <a:t> </a:t>
            </a:r>
          </a:p>
          <a:p>
            <a:pPr>
              <a:lnSpc>
                <a:spcPct val="80000"/>
              </a:lnSpc>
            </a:pPr>
            <a:r>
              <a:rPr lang="en-GB" sz="1800" b="1">
                <a:solidFill>
                  <a:srgbClr val="CC0000"/>
                </a:solidFill>
              </a:rPr>
              <a:t>2. Fee grants:</a:t>
            </a:r>
          </a:p>
          <a:p>
            <a:pPr>
              <a:lnSpc>
                <a:spcPct val="80000"/>
              </a:lnSpc>
            </a:pPr>
            <a:r>
              <a:rPr lang="en-GB" sz="1800" b="1"/>
              <a:t> A fee grant is made up of three elements (tuition fee element, student contribution element and a field trip element). </a:t>
            </a:r>
          </a:p>
          <a:p>
            <a:pPr>
              <a:lnSpc>
                <a:spcPct val="80000"/>
              </a:lnSpc>
            </a:pPr>
            <a:endParaRPr lang="en-GB" sz="1800" b="1"/>
          </a:p>
          <a:p>
            <a:pPr>
              <a:lnSpc>
                <a:spcPct val="80000"/>
              </a:lnSpc>
              <a:buFontTx/>
              <a:buNone/>
            </a:pPr>
            <a:r>
              <a:rPr lang="en-GB" sz="1800" b="1" i="1"/>
              <a:t>Your household income and the approved course you are attending will determine what elements of this grant you may receive.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1"/>
          <p:cNvSpPr>
            <a:spLocks noGrp="1"/>
          </p:cNvSpPr>
          <p:nvPr>
            <p:ph type="title" idx="4294967295"/>
          </p:nvPr>
        </p:nvSpPr>
        <p:spPr>
          <a:xfrm>
            <a:off x="0" y="122238"/>
            <a:ext cx="7543800" cy="1295400"/>
          </a:xfrm>
        </p:spPr>
        <p:txBody>
          <a:bodyPr>
            <a:normAutofit fontScale="90000"/>
          </a:bodyPr>
          <a:lstStyle/>
          <a:p>
            <a:pPr eaLnBrk="1" hangingPunct="1">
              <a:defRPr/>
            </a:pPr>
            <a:r>
              <a:rPr lang="en-IE" altLang="en-US" sz="4000" dirty="0"/>
              <a:t>      </a:t>
            </a:r>
            <a:r>
              <a:rPr lang="en-IE" altLang="en-US" sz="4000" b="1" dirty="0">
                <a:solidFill>
                  <a:srgbClr val="C00000"/>
                </a:solidFill>
              </a:rPr>
              <a:t>Timetable of CAO Events           2019/2020:</a:t>
            </a:r>
            <a:endParaRPr lang="en-US" altLang="en-US" sz="4000" b="1" dirty="0">
              <a:solidFill>
                <a:srgbClr val="C00000"/>
              </a:solidFill>
            </a:endParaRPr>
          </a:p>
        </p:txBody>
      </p:sp>
      <p:sp>
        <p:nvSpPr>
          <p:cNvPr id="5124" name="Content Placeholder 2"/>
          <p:cNvSpPr>
            <a:spLocks noGrp="1"/>
          </p:cNvSpPr>
          <p:nvPr>
            <p:ph idx="4294967295"/>
          </p:nvPr>
        </p:nvSpPr>
        <p:spPr>
          <a:xfrm>
            <a:off x="0" y="1719263"/>
            <a:ext cx="8229600" cy="4411662"/>
          </a:xfrm>
        </p:spPr>
        <p:txBody>
          <a:bodyPr/>
          <a:lstStyle/>
          <a:p>
            <a:pPr eaLnBrk="1" hangingPunct="1">
              <a:lnSpc>
                <a:spcPct val="80000"/>
              </a:lnSpc>
            </a:pPr>
            <a:endParaRPr lang="en-IE" altLang="en-US" sz="2800"/>
          </a:p>
          <a:p>
            <a:pPr eaLnBrk="1" hangingPunct="1">
              <a:lnSpc>
                <a:spcPct val="80000"/>
              </a:lnSpc>
            </a:pPr>
            <a:endParaRPr lang="en-IE" altLang="en-US" sz="2800"/>
          </a:p>
          <a:p>
            <a:pPr eaLnBrk="1" hangingPunct="1">
              <a:lnSpc>
                <a:spcPct val="80000"/>
              </a:lnSpc>
            </a:pPr>
            <a:endParaRPr lang="en-IE" altLang="en-US" sz="2800"/>
          </a:p>
          <a:p>
            <a:pPr eaLnBrk="1" hangingPunct="1">
              <a:lnSpc>
                <a:spcPct val="80000"/>
              </a:lnSpc>
            </a:pPr>
            <a:endParaRPr lang="en-IE" altLang="en-US" sz="2800"/>
          </a:p>
          <a:p>
            <a:pPr eaLnBrk="1" hangingPunct="1">
              <a:lnSpc>
                <a:spcPct val="80000"/>
              </a:lnSpc>
            </a:pPr>
            <a:endParaRPr lang="en-IE" altLang="en-US" sz="2800"/>
          </a:p>
          <a:p>
            <a:pPr eaLnBrk="1" hangingPunct="1">
              <a:lnSpc>
                <a:spcPct val="80000"/>
              </a:lnSpc>
            </a:pPr>
            <a:endParaRPr lang="en-US" altLang="en-US" sz="2800"/>
          </a:p>
        </p:txBody>
      </p:sp>
      <p:graphicFrame>
        <p:nvGraphicFramePr>
          <p:cNvPr id="17439" name="Group 31"/>
          <p:cNvGraphicFramePr>
            <a:graphicFrameLocks noGrp="1"/>
          </p:cNvGraphicFramePr>
          <p:nvPr/>
        </p:nvGraphicFramePr>
        <p:xfrm>
          <a:off x="500034" y="1500173"/>
          <a:ext cx="7848600" cy="4718049"/>
        </p:xfrm>
        <a:graphic>
          <a:graphicData uri="http://schemas.openxmlformats.org/drawingml/2006/table">
            <a:tbl>
              <a:tblPr/>
              <a:tblGrid>
                <a:gridCol w="253365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tblGrid>
              <a:tr h="534986">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November 5th</a:t>
                      </a:r>
                      <a:endParaRPr kumimoji="0" lang="en-US" altLang="en-US" sz="2000" b="1" i="0" u="none" strike="noStrike" cap="none" normalizeH="0" baseline="30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CAO online Application Facility opens</a:t>
                      </a:r>
                      <a:endParaRPr kumimoji="0" lang="en-US" alt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January 20</a:t>
                      </a:r>
                      <a:r>
                        <a:rPr kumimoji="0" lang="en-IE" altLang="en-US" sz="2000" b="1" i="0" u="none" strike="noStrike" cap="none" normalizeH="0" baseline="30000" dirty="0">
                          <a:ln>
                            <a:noFill/>
                          </a:ln>
                          <a:solidFill>
                            <a:schemeClr val="tx1"/>
                          </a:solidFill>
                          <a:effectLst/>
                          <a:latin typeface="Arial" charset="0"/>
                        </a:rPr>
                        <a:t>th</a:t>
                      </a:r>
                      <a:endParaRPr kumimoji="0" lang="en-US" altLang="en-US" sz="2000" b="1" i="0" u="none" strike="noStrike" cap="none" normalizeH="0" baseline="30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Apply online by this date ,avail of discount price of 30 euro. </a:t>
                      </a:r>
                    </a:p>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Free change of mind until Jan 31st</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endParaRPr kumimoji="0" lang="en-US" alt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863">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Feb 1</a:t>
                      </a:r>
                      <a:endParaRPr kumimoji="0" lang="en-US" alt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Closing date up until 5.15pm</a:t>
                      </a:r>
                    </a:p>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Cost 45 euro</a:t>
                      </a:r>
                    </a:p>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rgbClr val="CC3300"/>
                          </a:solidFill>
                          <a:effectLst/>
                          <a:latin typeface="Arial" charset="0"/>
                        </a:rPr>
                        <a:t>NB must have Restricted Courses in Application</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endParaRPr kumimoji="0" lang="en-US" alt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r>
                        <a:rPr kumimoji="0" lang="en-US" altLang="en-US" sz="2000" b="1" i="0" u="none" strike="noStrike" cap="none" normalizeH="0" baseline="0" dirty="0">
                          <a:ln>
                            <a:noFill/>
                          </a:ln>
                          <a:solidFill>
                            <a:schemeClr val="tx1"/>
                          </a:solidFill>
                          <a:effectLst/>
                          <a:latin typeface="Arial" charset="0"/>
                        </a:rPr>
                        <a:t>Feb 22</a:t>
                      </a:r>
                      <a:r>
                        <a:rPr kumimoji="0" lang="en-US" altLang="en-US" sz="2000" b="1" i="0" u="none" strike="noStrike" cap="none" normalizeH="0" baseline="30000" dirty="0">
                          <a:ln>
                            <a:noFill/>
                          </a:ln>
                          <a:solidFill>
                            <a:schemeClr val="tx1"/>
                          </a:solidFill>
                          <a:effectLst/>
                          <a:latin typeface="Arial" charset="0"/>
                        </a:rPr>
                        <a:t>nd</a:t>
                      </a:r>
                      <a:endParaRPr kumimoji="0" lang="en-US" alt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altLang="en-US" sz="2000" b="1" i="0" u="none" strike="noStrike" cap="none" normalizeH="0" baseline="0" dirty="0">
                          <a:ln>
                            <a:noFill/>
                          </a:ln>
                          <a:solidFill>
                            <a:schemeClr val="tx1"/>
                          </a:solidFill>
                          <a:effectLst/>
                          <a:latin typeface="Arial" charset="0"/>
                        </a:rPr>
                        <a:t>HPAT 2020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defRPr/>
                      </a:pPr>
                      <a:r>
                        <a:rPr kumimoji="0" lang="en-US" altLang="en-US" sz="2000" b="1" i="0" u="none" strike="noStrike" cap="none" normalizeH="0" baseline="0" dirty="0">
                          <a:ln>
                            <a:noFill/>
                          </a:ln>
                          <a:solidFill>
                            <a:schemeClr val="tx1"/>
                          </a:solidFill>
                          <a:effectLst/>
                          <a:latin typeface="Arial" charset="0"/>
                        </a:rPr>
                        <a:t>March/April</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endParaRPr kumimoji="0" lang="en-US" altLang="en-US" sz="2000" b="1" i="0" u="none" strike="noStrike" cap="none" normalizeH="0" baseline="30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altLang="en-US" sz="2000" b="1" i="0" u="none" strike="noStrike" cap="none" normalizeH="0" baseline="0" dirty="0">
                          <a:ln>
                            <a:noFill/>
                          </a:ln>
                          <a:solidFill>
                            <a:schemeClr val="tx1"/>
                          </a:solidFill>
                          <a:effectLst/>
                          <a:latin typeface="Arial" charset="0"/>
                        </a:rPr>
                        <a:t>Tests and auditions for restricted courses</a:t>
                      </a:r>
                    </a:p>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endParaRPr kumimoji="0" lang="en-US" alt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Footer Placeholder 5"/>
          <p:cNvSpPr>
            <a:spLocks noGrp="1"/>
          </p:cNvSpPr>
          <p:nvPr>
            <p:ph type="ftr" sz="quarter" idx="11"/>
          </p:nvPr>
        </p:nvSpPr>
        <p:spPr>
          <a:xfrm>
            <a:off x="4000496" y="6000768"/>
            <a:ext cx="2895600" cy="457200"/>
          </a:xfrm>
        </p:spPr>
        <p:txBody>
          <a:bodyPr/>
          <a:lstStyle/>
          <a:p>
            <a:pPr>
              <a:defRPr/>
            </a:pPr>
            <a:r>
              <a:rPr lang="en-US" altLang="en-US"/>
              <a:t>H.Fitzpatrick CAO 2021</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fade">
                                      <p:cBhvr>
                                        <p:cTn id="12" dur="2000"/>
                                        <p:tgtEl>
                                          <p:spTgt spid="5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512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FFEF-1A8B-49BC-BA9E-24772A51AFDD}"/>
              </a:ext>
            </a:extLst>
          </p:cNvPr>
          <p:cNvSpPr>
            <a:spLocks noGrp="1"/>
          </p:cNvSpPr>
          <p:nvPr>
            <p:ph type="title"/>
          </p:nvPr>
        </p:nvSpPr>
        <p:spPr/>
        <p:txBody>
          <a:bodyPr/>
          <a:lstStyle/>
          <a:p>
            <a:r>
              <a:rPr lang="en-US" dirty="0">
                <a:cs typeface="Arial"/>
              </a:rPr>
              <a:t>SUSI:</a:t>
            </a:r>
            <a:endParaRPr lang="en-US" dirty="0"/>
          </a:p>
        </p:txBody>
      </p:sp>
      <p:sp>
        <p:nvSpPr>
          <p:cNvPr id="3" name="Content Placeholder 2">
            <a:extLst>
              <a:ext uri="{FF2B5EF4-FFF2-40B4-BE49-F238E27FC236}">
                <a16:creationId xmlns:a16="http://schemas.microsoft.com/office/drawing/2014/main" id="{38D3C02B-27B4-4DE0-9164-80D74722A842}"/>
              </a:ext>
            </a:extLst>
          </p:cNvPr>
          <p:cNvSpPr>
            <a:spLocks noGrp="1"/>
          </p:cNvSpPr>
          <p:nvPr>
            <p:ph idx="1"/>
          </p:nvPr>
        </p:nvSpPr>
        <p:spPr/>
        <p:txBody>
          <a:bodyPr/>
          <a:lstStyle/>
          <a:p>
            <a:r>
              <a:rPr lang="en-GB" dirty="0">
                <a:cs typeface="Arial"/>
              </a:rPr>
              <a:t>You can tick a box on CAO application to say you wish to be considered for Maintenance Grant</a:t>
            </a:r>
          </a:p>
          <a:p>
            <a:r>
              <a:rPr lang="en-GB" dirty="0">
                <a:cs typeface="Arial"/>
              </a:rPr>
              <a:t>Ticking this section of the CAO DOES NOT mean that you have applied for SUSI it is just allowing information to be shared to SUSI</a:t>
            </a:r>
          </a:p>
          <a:p>
            <a:pPr marL="0" indent="0">
              <a:buNone/>
            </a:pPr>
            <a:endParaRPr lang="en-GB" dirty="0">
              <a:cs typeface="Arial"/>
            </a:endParaRPr>
          </a:p>
          <a:p>
            <a:endParaRPr lang="en-IE" dirty="0">
              <a:cs typeface="Arial"/>
            </a:endParaRPr>
          </a:p>
          <a:p>
            <a:endParaRPr lang="en-US" dirty="0">
              <a:cs typeface="Arial"/>
            </a:endParaRPr>
          </a:p>
        </p:txBody>
      </p:sp>
      <p:sp>
        <p:nvSpPr>
          <p:cNvPr id="4" name="Footer Placeholder 3">
            <a:extLst>
              <a:ext uri="{FF2B5EF4-FFF2-40B4-BE49-F238E27FC236}">
                <a16:creationId xmlns:a16="http://schemas.microsoft.com/office/drawing/2014/main" id="{9457E546-A054-41B2-AD60-A6324BD9C171}"/>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42936514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122238"/>
            <a:ext cx="7543800" cy="1295400"/>
          </a:xfrm>
        </p:spPr>
        <p:txBody>
          <a:bodyPr lIns="0" tIns="0" rIns="0" bIns="0">
            <a:normAutofit fontScale="90000"/>
          </a:bodyPr>
          <a:lstStyle/>
          <a:p>
            <a:pPr eaLnBrk="1" hangingPunct="1">
              <a:defRPr/>
            </a:pPr>
            <a:br>
              <a:rPr lang="en-IE" altLang="en-US" sz="3200" dirty="0"/>
            </a:br>
            <a:br>
              <a:rPr lang="en-IE" altLang="en-US" sz="3200" dirty="0"/>
            </a:br>
            <a:r>
              <a:rPr lang="en-IE" altLang="en-US" sz="3200" dirty="0"/>
              <a:t>  </a:t>
            </a:r>
            <a:r>
              <a:rPr lang="en-IE" altLang="en-US" sz="3600" b="1" dirty="0">
                <a:solidFill>
                  <a:srgbClr val="FF0000"/>
                </a:solidFill>
              </a:rPr>
              <a:t>Alternative Pathways to reach Careers:</a:t>
            </a:r>
            <a:endParaRPr lang="en-GB" altLang="en-US" sz="3600" b="1" dirty="0">
              <a:solidFill>
                <a:srgbClr val="FF0000"/>
              </a:solidFill>
            </a:endParaRPr>
          </a:p>
        </p:txBody>
      </p:sp>
      <p:sp>
        <p:nvSpPr>
          <p:cNvPr id="51204" name="Rectangle 3"/>
          <p:cNvSpPr>
            <a:spLocks noGrp="1" noChangeArrowheads="1"/>
          </p:cNvSpPr>
          <p:nvPr>
            <p:ph type="body" idx="4294967295"/>
          </p:nvPr>
        </p:nvSpPr>
        <p:spPr>
          <a:xfrm>
            <a:off x="611188" y="1989138"/>
            <a:ext cx="8137525" cy="4110037"/>
          </a:xfrm>
        </p:spPr>
        <p:txBody>
          <a:bodyPr lIns="0" tIns="0" rIns="0" bIns="0"/>
          <a:lstStyle/>
          <a:p>
            <a:pPr marL="333375" indent="-333375" defTabSz="449263" eaLnBrk="1" hangingPunct="1">
              <a:lnSpc>
                <a:spcPct val="90000"/>
              </a:lnSpc>
            </a:pPr>
            <a:r>
              <a:rPr lang="en-IE" altLang="en-US" sz="2800" dirty="0">
                <a:solidFill>
                  <a:srgbClr val="CC3300"/>
                </a:solidFill>
              </a:rPr>
              <a:t>1.</a:t>
            </a:r>
            <a:r>
              <a:rPr lang="en-IE" altLang="en-US" sz="2800" dirty="0"/>
              <a:t> </a:t>
            </a:r>
            <a:r>
              <a:rPr lang="en-IE" altLang="en-US" sz="2800" b="1" dirty="0"/>
              <a:t>UCAS/</a:t>
            </a:r>
            <a:r>
              <a:rPr lang="en-IE" altLang="en-US" sz="2800" b="1" dirty="0" err="1"/>
              <a:t>Eunicas</a:t>
            </a:r>
            <a:r>
              <a:rPr lang="en-IE" altLang="en-US" sz="2800" b="1" dirty="0"/>
              <a:t> applications </a:t>
            </a:r>
          </a:p>
          <a:p>
            <a:pPr marL="333375" indent="-333375" defTabSz="449263" eaLnBrk="1" hangingPunct="1">
              <a:lnSpc>
                <a:spcPct val="90000"/>
              </a:lnSpc>
            </a:pPr>
            <a:r>
              <a:rPr lang="en-IE" altLang="en-US" sz="2800" b="1" dirty="0">
                <a:solidFill>
                  <a:srgbClr val="FF0000"/>
                </a:solidFill>
              </a:rPr>
              <a:t>2. </a:t>
            </a:r>
            <a:r>
              <a:rPr lang="en-IE" altLang="en-US" sz="2800" b="1" dirty="0"/>
              <a:t>Graduate entry eg. Physiotherapy, Medicine, OT, Pharmacy</a:t>
            </a:r>
            <a:endParaRPr lang="en-IE" altLang="en-US" sz="2800" b="1" dirty="0">
              <a:cs typeface="Arial"/>
            </a:endParaRPr>
          </a:p>
          <a:p>
            <a:pPr marL="333375" indent="-333375" defTabSz="449263" eaLnBrk="1" hangingPunct="1">
              <a:lnSpc>
                <a:spcPct val="90000"/>
              </a:lnSpc>
            </a:pPr>
            <a:r>
              <a:rPr lang="en-IE" altLang="en-US" sz="2800" b="1" dirty="0">
                <a:solidFill>
                  <a:srgbClr val="CC3300"/>
                </a:solidFill>
              </a:rPr>
              <a:t>3.</a:t>
            </a:r>
            <a:r>
              <a:rPr lang="en-IE" altLang="en-US" sz="2800" b="1" dirty="0"/>
              <a:t> Professional exams eg. Stockbroking, Actuarial Studies, Accounting</a:t>
            </a:r>
            <a:endParaRPr lang="en-IE" altLang="en-US" sz="2800" b="1" dirty="0">
              <a:cs typeface="Arial"/>
            </a:endParaRPr>
          </a:p>
          <a:p>
            <a:pPr marL="333375" indent="-333375" defTabSz="449263" eaLnBrk="1" hangingPunct="1">
              <a:lnSpc>
                <a:spcPct val="90000"/>
              </a:lnSpc>
            </a:pPr>
            <a:r>
              <a:rPr lang="en-IE" altLang="en-US" sz="2800" b="1" dirty="0">
                <a:solidFill>
                  <a:srgbClr val="FF0000"/>
                </a:solidFill>
              </a:rPr>
              <a:t>4</a:t>
            </a:r>
            <a:r>
              <a:rPr lang="en-IE" altLang="en-US" sz="2800" b="1" dirty="0"/>
              <a:t>.Consider all colleges – there can be a huge difference in points</a:t>
            </a:r>
          </a:p>
          <a:p>
            <a:pPr marL="333375" indent="-333375" defTabSz="449263" eaLnBrk="1" hangingPunct="1">
              <a:lnSpc>
                <a:spcPct val="90000"/>
              </a:lnSpc>
            </a:pPr>
            <a:r>
              <a:rPr lang="en-IE" altLang="en-US" sz="2800" b="1" dirty="0">
                <a:solidFill>
                  <a:srgbClr val="CC3300"/>
                </a:solidFill>
              </a:rPr>
              <a:t>5.</a:t>
            </a:r>
            <a:r>
              <a:rPr lang="en-IE" altLang="en-US" sz="2800" b="1" dirty="0"/>
              <a:t> The Ladder System eg. Levels 6 and 7</a:t>
            </a:r>
            <a:endParaRPr lang="en-IE" altLang="en-US" sz="2800" b="1" dirty="0">
              <a:cs typeface="Arial"/>
            </a:endParaRPr>
          </a:p>
          <a:p>
            <a:pPr marL="333375" indent="-333375" defTabSz="449263" eaLnBrk="1" hangingPunct="1">
              <a:lnSpc>
                <a:spcPct val="90000"/>
              </a:lnSpc>
            </a:pPr>
            <a:r>
              <a:rPr lang="en-IE" altLang="en-US" sz="2800" b="1" dirty="0">
                <a:solidFill>
                  <a:srgbClr val="CC3300"/>
                </a:solidFill>
              </a:rPr>
              <a:t>6.</a:t>
            </a:r>
            <a:r>
              <a:rPr lang="en-IE" altLang="en-US" sz="2800" b="1" dirty="0"/>
              <a:t> PLC Entry</a:t>
            </a:r>
          </a:p>
          <a:p>
            <a:pPr marL="333375" indent="-333375" defTabSz="449263" eaLnBrk="1" hangingPunct="1">
              <a:lnSpc>
                <a:spcPct val="90000"/>
              </a:lnSpc>
            </a:pPr>
            <a:r>
              <a:rPr lang="en-IE" altLang="en-US" sz="2800" b="1" dirty="0">
                <a:solidFill>
                  <a:srgbClr val="C00000"/>
                </a:solidFill>
              </a:rPr>
              <a:t> </a:t>
            </a:r>
            <a:endParaRPr lang="en-IE" altLang="en-US" sz="2800" b="1" dirty="0"/>
          </a:p>
        </p:txBody>
      </p:sp>
      <p:sp>
        <p:nvSpPr>
          <p:cNvPr id="5" name="Footer Placeholder 4"/>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20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4">
                                            <p:txEl>
                                              <p:pRg st="0" end="0"/>
                                            </p:txEl>
                                          </p:spTgt>
                                        </p:tgtEl>
                                        <p:attrNameLst>
                                          <p:attrName>style.visibility</p:attrName>
                                        </p:attrNameLst>
                                      </p:cBhvr>
                                      <p:to>
                                        <p:strVal val="visible"/>
                                      </p:to>
                                    </p:set>
                                    <p:animEffect transition="in" filter="fade">
                                      <p:cBhvr>
                                        <p:cTn id="12" dur="2000"/>
                                        <p:tgtEl>
                                          <p:spTgt spid="512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4">
                                            <p:txEl>
                                              <p:pRg st="1" end="1"/>
                                            </p:txEl>
                                          </p:spTgt>
                                        </p:tgtEl>
                                        <p:attrNameLst>
                                          <p:attrName>style.visibility</p:attrName>
                                        </p:attrNameLst>
                                      </p:cBhvr>
                                      <p:to>
                                        <p:strVal val="visible"/>
                                      </p:to>
                                    </p:set>
                                    <p:animEffect transition="in" filter="fade">
                                      <p:cBhvr>
                                        <p:cTn id="17" dur="2000"/>
                                        <p:tgtEl>
                                          <p:spTgt spid="512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4">
                                            <p:txEl>
                                              <p:pRg st="2" end="2"/>
                                            </p:txEl>
                                          </p:spTgt>
                                        </p:tgtEl>
                                        <p:attrNameLst>
                                          <p:attrName>style.visibility</p:attrName>
                                        </p:attrNameLst>
                                      </p:cBhvr>
                                      <p:to>
                                        <p:strVal val="visible"/>
                                      </p:to>
                                    </p:set>
                                    <p:animEffect transition="in" filter="fade">
                                      <p:cBhvr>
                                        <p:cTn id="22" dur="2000"/>
                                        <p:tgtEl>
                                          <p:spTgt spid="512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4">
                                            <p:txEl>
                                              <p:pRg st="3" end="3"/>
                                            </p:txEl>
                                          </p:spTgt>
                                        </p:tgtEl>
                                        <p:attrNameLst>
                                          <p:attrName>style.visibility</p:attrName>
                                        </p:attrNameLst>
                                      </p:cBhvr>
                                      <p:to>
                                        <p:strVal val="visible"/>
                                      </p:to>
                                    </p:set>
                                    <p:animEffect transition="in" filter="fade">
                                      <p:cBhvr>
                                        <p:cTn id="27" dur="2000"/>
                                        <p:tgtEl>
                                          <p:spTgt spid="512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04">
                                            <p:txEl>
                                              <p:pRg st="4" end="4"/>
                                            </p:txEl>
                                          </p:spTgt>
                                        </p:tgtEl>
                                        <p:attrNameLst>
                                          <p:attrName>style.visibility</p:attrName>
                                        </p:attrNameLst>
                                      </p:cBhvr>
                                      <p:to>
                                        <p:strVal val="visible"/>
                                      </p:to>
                                    </p:set>
                                    <p:animEffect transition="in" filter="fade">
                                      <p:cBhvr>
                                        <p:cTn id="32" dur="2000"/>
                                        <p:tgtEl>
                                          <p:spTgt spid="5120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04">
                                            <p:txEl>
                                              <p:pRg st="5" end="5"/>
                                            </p:txEl>
                                          </p:spTgt>
                                        </p:tgtEl>
                                        <p:attrNameLst>
                                          <p:attrName>style.visibility</p:attrName>
                                        </p:attrNameLst>
                                      </p:cBhvr>
                                      <p:to>
                                        <p:strVal val="visible"/>
                                      </p:to>
                                    </p:set>
                                    <p:animEffect transition="in" filter="fade">
                                      <p:cBhvr>
                                        <p:cTn id="37" dur="2000"/>
                                        <p:tgtEl>
                                          <p:spTgt spid="5120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04">
                                            <p:txEl>
                                              <p:pRg st="6" end="6"/>
                                            </p:txEl>
                                          </p:spTgt>
                                        </p:tgtEl>
                                        <p:attrNameLst>
                                          <p:attrName>style.visibility</p:attrName>
                                        </p:attrNameLst>
                                      </p:cBhvr>
                                      <p:to>
                                        <p:strVal val="visible"/>
                                      </p:to>
                                    </p:set>
                                    <p:animEffect transition="in" filter="fade">
                                      <p:cBhvr>
                                        <p:cTn id="42" dur="2000"/>
                                        <p:tgtEl>
                                          <p:spTgt spid="512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120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dirty="0">
                <a:solidFill>
                  <a:srgbClr val="FF0000"/>
                </a:solidFill>
              </a:rPr>
              <a:t>Deadline for Applying to the UK:</a:t>
            </a:r>
          </a:p>
        </p:txBody>
      </p:sp>
      <p:sp>
        <p:nvSpPr>
          <p:cNvPr id="67587" name="Content Placeholder 3"/>
          <p:cNvSpPr>
            <a:spLocks noGrp="1"/>
          </p:cNvSpPr>
          <p:nvPr>
            <p:ph idx="1"/>
          </p:nvPr>
        </p:nvSpPr>
        <p:spPr/>
        <p:txBody>
          <a:bodyPr/>
          <a:lstStyle/>
          <a:p>
            <a:r>
              <a:rPr lang="en-IE" sz="2800" b="1" dirty="0"/>
              <a:t>Deadline for Medicine, Veterinary, Dentistry and applications to Oxford and Cambridge have past (15</a:t>
            </a:r>
            <a:r>
              <a:rPr lang="en-IE" sz="2800" b="1" baseline="30000" dirty="0"/>
              <a:t>th</a:t>
            </a:r>
            <a:r>
              <a:rPr lang="en-IE" sz="2800" b="1" dirty="0"/>
              <a:t> of October)</a:t>
            </a:r>
          </a:p>
          <a:p>
            <a:r>
              <a:rPr lang="en-IE" sz="2800" b="1" dirty="0"/>
              <a:t>However, deadline for all applications to other courses such as </a:t>
            </a:r>
            <a:r>
              <a:rPr lang="en-IE" sz="2800" b="1" dirty="0" err="1"/>
              <a:t>Physio</a:t>
            </a:r>
            <a:r>
              <a:rPr lang="en-IE" sz="2800" b="1" dirty="0"/>
              <a:t>, Psychology etc. is not until </a:t>
            </a:r>
            <a:r>
              <a:rPr lang="en-IE" sz="2800" b="1" dirty="0">
                <a:solidFill>
                  <a:srgbClr val="FF0000"/>
                </a:solidFill>
              </a:rPr>
              <a:t>15</a:t>
            </a:r>
            <a:r>
              <a:rPr lang="en-IE" sz="2800" b="1" baseline="30000" dirty="0">
                <a:solidFill>
                  <a:srgbClr val="FF0000"/>
                </a:solidFill>
              </a:rPr>
              <a:t>th</a:t>
            </a:r>
            <a:r>
              <a:rPr lang="en-IE" sz="2800" b="1" dirty="0">
                <a:solidFill>
                  <a:srgbClr val="FF0000"/>
                </a:solidFill>
              </a:rPr>
              <a:t> of Jan</a:t>
            </a:r>
          </a:p>
          <a:p>
            <a:r>
              <a:rPr lang="en-IE" sz="2800" b="1" dirty="0"/>
              <a:t>Please note there have been major changes to NHS funding for courses such as nursing, </a:t>
            </a:r>
            <a:r>
              <a:rPr lang="en-IE" sz="2800" b="1" dirty="0" err="1"/>
              <a:t>physio</a:t>
            </a:r>
            <a:r>
              <a:rPr lang="en-IE" sz="2800" b="1" dirty="0"/>
              <a:t>, OT etc</a:t>
            </a:r>
          </a:p>
          <a:p>
            <a:r>
              <a:rPr lang="en-IE" sz="2800" b="1" dirty="0"/>
              <a:t>Free fees for Irish students in Scotland</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en-US"/>
              <a:t>H.Fitzpatrick CAO 2021</a:t>
            </a:r>
            <a:endParaRPr lang="en-US" altLang="en-US" dirty="0"/>
          </a:p>
        </p:txBody>
      </p:sp>
      <p:sp>
        <p:nvSpPr>
          <p:cNvPr id="237570" name="Rectangle 2"/>
          <p:cNvSpPr>
            <a:spLocks noGrp="1" noChangeArrowheads="1"/>
          </p:cNvSpPr>
          <p:nvPr>
            <p:ph type="title"/>
          </p:nvPr>
        </p:nvSpPr>
        <p:spPr/>
        <p:txBody>
          <a:bodyPr/>
          <a:lstStyle/>
          <a:p>
            <a:pPr eaLnBrk="1" hangingPunct="1">
              <a:defRPr/>
            </a:pPr>
            <a:r>
              <a:rPr lang="en-GB" altLang="en-US" b="1" dirty="0">
                <a:solidFill>
                  <a:srgbClr val="CC3300"/>
                </a:solidFill>
              </a:rPr>
              <a:t>Studying in Europe:</a:t>
            </a:r>
            <a:endParaRPr lang="en-US" altLang="en-US" b="1" dirty="0">
              <a:solidFill>
                <a:srgbClr val="CC3300"/>
              </a:solidFill>
            </a:endParaRPr>
          </a:p>
        </p:txBody>
      </p:sp>
      <p:sp>
        <p:nvSpPr>
          <p:cNvPr id="68612" name="Rectangle 3"/>
          <p:cNvSpPr>
            <a:spLocks noGrp="1" noChangeArrowheads="1"/>
          </p:cNvSpPr>
          <p:nvPr>
            <p:ph type="body" idx="1"/>
          </p:nvPr>
        </p:nvSpPr>
        <p:spPr/>
        <p:txBody>
          <a:bodyPr/>
          <a:lstStyle/>
          <a:p>
            <a:pPr eaLnBrk="1" hangingPunct="1"/>
            <a:r>
              <a:rPr lang="en-GB" altLang="en-US" dirty="0"/>
              <a:t>Thousands of Irish students decide to study abroad every year</a:t>
            </a:r>
            <a:r>
              <a:rPr lang="en-GB" altLang="en-US" dirty="0">
                <a:cs typeface="Arial"/>
              </a:rPr>
              <a:t> </a:t>
            </a:r>
            <a:endParaRPr lang="en-GB" altLang="en-US" dirty="0"/>
          </a:p>
          <a:p>
            <a:pPr eaLnBrk="1" hangingPunct="1"/>
            <a:r>
              <a:rPr lang="en-GB" altLang="en-US" dirty="0"/>
              <a:t>Particularly popular for high demand programmes like Medicine and Veterinary</a:t>
            </a:r>
            <a:endParaRPr lang="en-GB" altLang="en-US" dirty="0">
              <a:cs typeface="Arial"/>
            </a:endParaRPr>
          </a:p>
          <a:p>
            <a:pPr eaLnBrk="1" hangingPunct="1"/>
            <a:r>
              <a:rPr lang="en-GB" dirty="0">
                <a:cs typeface="Arial"/>
              </a:rPr>
              <a:t>43 of 81 First Years in Vet Medicine in Warsaw are Irish!</a:t>
            </a:r>
          </a:p>
          <a:p>
            <a:pPr eaLnBrk="1" hangingPunct="1"/>
            <a:r>
              <a:rPr lang="en-GB" altLang="en-US" dirty="0"/>
              <a:t>Need to research thoroughly </a:t>
            </a:r>
            <a:r>
              <a:rPr lang="en-GB" altLang="en-US" dirty="0">
                <a:cs typeface="Arial"/>
              </a:rPr>
              <a:t>–can apply with Eunicas.ie and they will assist you with the application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solidFill>
                  <a:srgbClr val="FF0000"/>
                </a:solidFill>
              </a:rPr>
              <a:t>Studying in Europe:</a:t>
            </a:r>
          </a:p>
        </p:txBody>
      </p:sp>
      <p:sp>
        <p:nvSpPr>
          <p:cNvPr id="69635" name="Content Placeholder 2"/>
          <p:cNvSpPr>
            <a:spLocks noGrp="1"/>
          </p:cNvSpPr>
          <p:nvPr>
            <p:ph idx="1"/>
          </p:nvPr>
        </p:nvSpPr>
        <p:spPr/>
        <p:txBody>
          <a:bodyPr/>
          <a:lstStyle/>
          <a:p>
            <a:r>
              <a:rPr lang="en-IE" sz="3600" dirty="0"/>
              <a:t>Deadlines for European colleges vary  - </a:t>
            </a:r>
            <a:r>
              <a:rPr lang="en-IE" sz="3600" dirty="0">
                <a:hlinkClick r:id="rId2"/>
              </a:rPr>
              <a:t>www.eunicas.ie</a:t>
            </a:r>
            <a:r>
              <a:rPr lang="en-IE" sz="3600" dirty="0"/>
              <a:t> is the website should consult if considering attending college in Europe</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900113" y="188913"/>
            <a:ext cx="7543800" cy="1295400"/>
          </a:xfrm>
        </p:spPr>
        <p:txBody>
          <a:bodyPr lIns="0" tIns="0" rIns="0" bIns="0">
            <a:normAutofit/>
          </a:bodyPr>
          <a:lstStyle/>
          <a:p>
            <a:pPr eaLnBrk="1" hangingPunct="1">
              <a:buFont typeface="Wingdings" pitchFamily="2" charset="2"/>
              <a:buChar char="v"/>
              <a:defRPr/>
            </a:pPr>
            <a:r>
              <a:rPr lang="en-US" altLang="en-US" b="1" dirty="0">
                <a:solidFill>
                  <a:srgbClr val="CC3300"/>
                </a:solidFill>
              </a:rPr>
              <a:t>Graduate Entry:</a:t>
            </a:r>
            <a:r>
              <a:rPr lang="en-US" altLang="en-US" sz="3200" b="1" dirty="0"/>
              <a:t> </a:t>
            </a:r>
            <a:br>
              <a:rPr lang="en-US" altLang="en-US" sz="3200" b="1" dirty="0"/>
            </a:br>
            <a:endParaRPr lang="en-US" altLang="en-US" sz="3200" b="1" dirty="0"/>
          </a:p>
        </p:txBody>
      </p:sp>
      <p:sp>
        <p:nvSpPr>
          <p:cNvPr id="52228" name="Rectangle 3"/>
          <p:cNvSpPr>
            <a:spLocks noGrp="1" noChangeArrowheads="1"/>
          </p:cNvSpPr>
          <p:nvPr>
            <p:ph type="body" idx="4294967295"/>
          </p:nvPr>
        </p:nvSpPr>
        <p:spPr>
          <a:xfrm>
            <a:off x="0" y="1524000"/>
            <a:ext cx="9358313" cy="5334000"/>
          </a:xfrm>
        </p:spPr>
        <p:txBody>
          <a:bodyPr lIns="0" tIns="0" rIns="0" bIns="0"/>
          <a:lstStyle/>
          <a:p>
            <a:pPr marL="333375" indent="-333375" defTabSz="449263" eaLnBrk="1" hangingPunct="1">
              <a:buFont typeface="Arial" pitchFamily="34" charset="0"/>
              <a:buChar char="•"/>
            </a:pPr>
            <a:r>
              <a:rPr lang="en-IE" altLang="en-US" b="1" dirty="0"/>
              <a:t>Graduate Entry to a course means you can apply for a course if you already have a level 8 and want to continue study in another area</a:t>
            </a:r>
          </a:p>
          <a:p>
            <a:pPr marL="333375" indent="-333375" defTabSz="449263" eaLnBrk="1" hangingPunct="1">
              <a:buFont typeface="Arial" pitchFamily="34" charset="0"/>
              <a:buChar char="•"/>
            </a:pPr>
            <a:endParaRPr lang="en-IE" altLang="en-US" b="1" dirty="0"/>
          </a:p>
          <a:p>
            <a:pPr marL="333375" indent="-333375" defTabSz="449263" eaLnBrk="1" hangingPunct="1">
              <a:buFont typeface="Arial" pitchFamily="34" charset="0"/>
              <a:buChar char="•"/>
            </a:pPr>
            <a:r>
              <a:rPr lang="en-IE" altLang="en-US" b="1" dirty="0"/>
              <a:t>Once you complete a Level 8 you are a GRADUATE</a:t>
            </a:r>
          </a:p>
          <a:p>
            <a:pPr marL="333375" indent="-333375" defTabSz="449263" eaLnBrk="1" hangingPunct="1">
              <a:buFont typeface="Arial" pitchFamily="34" charset="0"/>
              <a:buChar char="•"/>
            </a:pPr>
            <a:endParaRPr lang="en-IE" altLang="en-US" b="1" dirty="0"/>
          </a:p>
          <a:p>
            <a:pPr marL="333375" indent="-333375" defTabSz="449263" eaLnBrk="1" hangingPunct="1">
              <a:buFont typeface="Arial" pitchFamily="34" charset="0"/>
              <a:buChar char="•"/>
            </a:pPr>
            <a:r>
              <a:rPr lang="en-IE" altLang="en-US" b="1" dirty="0"/>
              <a:t>Can then apply for courses on the POSTGRAD system</a:t>
            </a:r>
          </a:p>
          <a:p>
            <a:pPr marL="333375" indent="-333375" defTabSz="449263" eaLnBrk="1" hangingPunct="1">
              <a:buFontTx/>
              <a:buNone/>
            </a:pPr>
            <a:endParaRPr lang="en-IE" altLang="en-US" b="1" dirty="0"/>
          </a:p>
          <a:p>
            <a:pPr marL="333375" indent="-333375" defTabSz="449263" eaLnBrk="1" hangingPunct="1">
              <a:buFontTx/>
              <a:buNone/>
            </a:pPr>
            <a:endParaRPr lang="en-IE" altLang="en-US" sz="2800" dirty="0"/>
          </a:p>
          <a:p>
            <a:pPr marL="333375" indent="-333375" defTabSz="449263" eaLnBrk="1" hangingPunct="1">
              <a:buFontTx/>
              <a:buNone/>
            </a:pPr>
            <a:endParaRPr lang="en-IE" altLang="en-US" sz="2800" dirty="0"/>
          </a:p>
          <a:p>
            <a:pPr marL="333375" indent="-333375" defTabSz="449263" eaLnBrk="1" hangingPunct="1">
              <a:buFontTx/>
              <a:buNone/>
            </a:pPr>
            <a:endParaRPr lang="en-IE" altLang="en-US" sz="2800" dirty="0"/>
          </a:p>
          <a:p>
            <a:pPr marL="333375" indent="-333375" defTabSz="449263" eaLnBrk="1" hangingPunct="1">
              <a:buFontTx/>
              <a:buNone/>
            </a:pPr>
            <a:endParaRPr lang="en-IE" altLang="en-US" sz="2800" dirty="0"/>
          </a:p>
          <a:p>
            <a:pPr marL="333375" indent="-333375" defTabSz="449263" eaLnBrk="1" hangingPunct="1">
              <a:buFontTx/>
              <a:buNone/>
            </a:pPr>
            <a:endParaRPr lang="en-IE" altLang="en-US" sz="2800" dirty="0"/>
          </a:p>
          <a:p>
            <a:pPr marL="333375" indent="-333375" defTabSz="449263" eaLnBrk="1" hangingPunct="1">
              <a:buFontTx/>
              <a:buNone/>
            </a:pPr>
            <a:endParaRPr lang="en-IE" altLang="en-US" sz="2800" dirty="0"/>
          </a:p>
          <a:p>
            <a:pPr marL="333375" indent="-333375" defTabSz="449263" eaLnBrk="1" hangingPunct="1">
              <a:buFontTx/>
              <a:buNone/>
            </a:pPr>
            <a:endParaRPr lang="en-IE" altLang="en-US" sz="2800" dirty="0"/>
          </a:p>
          <a:p>
            <a:pPr marL="333375" indent="-333375" defTabSz="449263" eaLnBrk="1" hangingPunct="1">
              <a:buFontTx/>
              <a:buNone/>
            </a:pPr>
            <a:endParaRPr lang="en-IE" altLang="en-US" sz="2800" dirty="0"/>
          </a:p>
          <a:p>
            <a:pPr marL="333375" indent="-333375" defTabSz="449263" eaLnBrk="1" hangingPunct="1">
              <a:buFontTx/>
              <a:buNone/>
            </a:pPr>
            <a:endParaRPr lang="en-IE" altLang="en-US" sz="2800" dirty="0"/>
          </a:p>
          <a:p>
            <a:pPr marL="333375" indent="-333375" defTabSz="449263" eaLnBrk="1" hangingPunct="1">
              <a:lnSpc>
                <a:spcPct val="66000"/>
              </a:lnSpc>
            </a:pPr>
            <a:endParaRPr lang="en-US" altLang="en-US" sz="2400" dirty="0"/>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fade">
                                      <p:cBhvr>
                                        <p:cTn id="12" dur="20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8">
                                            <p:txEl>
                                              <p:pRg st="2" end="2"/>
                                            </p:txEl>
                                          </p:spTgt>
                                        </p:tgtEl>
                                        <p:attrNameLst>
                                          <p:attrName>style.visibility</p:attrName>
                                        </p:attrNameLst>
                                      </p:cBhvr>
                                      <p:to>
                                        <p:strVal val="visible"/>
                                      </p:to>
                                    </p:set>
                                    <p:animEffect transition="in" filter="fade">
                                      <p:cBhvr>
                                        <p:cTn id="17" dur="2000"/>
                                        <p:tgtEl>
                                          <p:spTgt spid="522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28">
                                            <p:txEl>
                                              <p:pRg st="4" end="4"/>
                                            </p:txEl>
                                          </p:spTgt>
                                        </p:tgtEl>
                                        <p:attrNameLst>
                                          <p:attrName>style.visibility</p:attrName>
                                        </p:attrNameLst>
                                      </p:cBhvr>
                                      <p:to>
                                        <p:strVal val="visible"/>
                                      </p:to>
                                    </p:set>
                                    <p:animEffect transition="in" filter="fade">
                                      <p:cBhvr>
                                        <p:cTn id="22" dur="2000"/>
                                        <p:tgtEl>
                                          <p:spTgt spid="522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52228"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a:t> </a:t>
            </a:r>
            <a:r>
              <a:rPr lang="en-IE" b="1" dirty="0">
                <a:solidFill>
                  <a:srgbClr val="FF0000"/>
                </a:solidFill>
              </a:rPr>
              <a:t>2 Types of </a:t>
            </a:r>
            <a:r>
              <a:rPr lang="en-IE" b="1" dirty="0" err="1">
                <a:solidFill>
                  <a:srgbClr val="FF0000"/>
                </a:solidFill>
              </a:rPr>
              <a:t>Postgrads</a:t>
            </a:r>
            <a:r>
              <a:rPr lang="en-IE" b="1" dirty="0">
                <a:solidFill>
                  <a:srgbClr val="FF0000"/>
                </a:solidFill>
              </a:rPr>
              <a:t>:</a:t>
            </a:r>
          </a:p>
        </p:txBody>
      </p:sp>
      <p:sp>
        <p:nvSpPr>
          <p:cNvPr id="4" name="Content Placeholder 3"/>
          <p:cNvSpPr>
            <a:spLocks noGrp="1"/>
          </p:cNvSpPr>
          <p:nvPr>
            <p:ph idx="1"/>
          </p:nvPr>
        </p:nvSpPr>
        <p:spPr>
          <a:xfrm>
            <a:off x="457200" y="1214422"/>
            <a:ext cx="8229600" cy="4881578"/>
          </a:xfrm>
        </p:spPr>
        <p:txBody>
          <a:bodyPr/>
          <a:lstStyle/>
          <a:p>
            <a:r>
              <a:rPr lang="en-IE" b="1" dirty="0"/>
              <a:t>Some Postgraduate and Masters courses allow you to specialise further </a:t>
            </a:r>
            <a:r>
              <a:rPr lang="en-IE" b="1" dirty="0" err="1"/>
              <a:t>Eg.</a:t>
            </a:r>
            <a:r>
              <a:rPr lang="en-IE" b="1" dirty="0"/>
              <a:t> Sports Physiotherapy (after complete Physio degree)</a:t>
            </a:r>
          </a:p>
          <a:p>
            <a:pPr>
              <a:buNone/>
            </a:pPr>
            <a:r>
              <a:rPr lang="en-IE" b="1" dirty="0"/>
              <a:t>Eg. Clinical Psychology (after complete a Psychology degree)</a:t>
            </a:r>
          </a:p>
          <a:p>
            <a:pPr>
              <a:buNone/>
            </a:pPr>
            <a:r>
              <a:rPr lang="en-IE" b="1" dirty="0"/>
              <a:t>Eg. Masters in Digital Marketing after degree in Business</a:t>
            </a:r>
          </a:p>
          <a:p>
            <a:endParaRPr lang="en-IE" b="1" dirty="0"/>
          </a:p>
        </p:txBody>
      </p:sp>
      <p:sp>
        <p:nvSpPr>
          <p:cNvPr id="2" name="Footer Placeholder 1">
            <a:extLst>
              <a:ext uri="{FF2B5EF4-FFF2-40B4-BE49-F238E27FC236}">
                <a16:creationId xmlns:a16="http://schemas.microsoft.com/office/drawing/2014/main" id="{609DAC56-1227-4B38-BACF-CFDC0777FFA9}"/>
              </a:ext>
            </a:extLst>
          </p:cNvPr>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2</a:t>
            </a:r>
            <a:r>
              <a:rPr lang="en-IE" b="1" baseline="30000" dirty="0"/>
              <a:t>nd</a:t>
            </a:r>
            <a:r>
              <a:rPr lang="en-IE" b="1" dirty="0"/>
              <a:t> Type of </a:t>
            </a:r>
            <a:r>
              <a:rPr lang="en-IE" b="1" dirty="0" err="1"/>
              <a:t>Postgrad</a:t>
            </a:r>
            <a:r>
              <a:rPr lang="en-IE" b="1" dirty="0"/>
              <a:t>:</a:t>
            </a:r>
          </a:p>
        </p:txBody>
      </p:sp>
      <p:sp>
        <p:nvSpPr>
          <p:cNvPr id="3" name="Content Placeholder 2"/>
          <p:cNvSpPr>
            <a:spLocks noGrp="1"/>
          </p:cNvSpPr>
          <p:nvPr>
            <p:ph idx="1"/>
          </p:nvPr>
        </p:nvSpPr>
        <p:spPr/>
        <p:txBody>
          <a:bodyPr/>
          <a:lstStyle/>
          <a:p>
            <a:r>
              <a:rPr lang="en-IE" b="1" dirty="0"/>
              <a:t>Other Masters allow you to </a:t>
            </a:r>
            <a:r>
              <a:rPr lang="en-IE" b="1" dirty="0">
                <a:solidFill>
                  <a:srgbClr val="C00000"/>
                </a:solidFill>
              </a:rPr>
              <a:t>convert your first degree </a:t>
            </a:r>
            <a:r>
              <a:rPr lang="en-IE" b="1" dirty="0"/>
              <a:t>into something completely different or something different but related in some way</a:t>
            </a:r>
          </a:p>
          <a:p>
            <a:r>
              <a:rPr lang="en-IE" altLang="en-US" b="1" dirty="0"/>
              <a:t>These can usually be done as accelerated degrees meaning they are quicker – 2 yrs</a:t>
            </a:r>
          </a:p>
          <a:p>
            <a:r>
              <a:rPr lang="en-IE" altLang="en-US" b="1" dirty="0"/>
              <a:t>Can also be known as ‘Conversion Courses’</a:t>
            </a:r>
          </a:p>
          <a:p>
            <a:endParaRPr lang="en-IE" dirty="0"/>
          </a:p>
        </p:txBody>
      </p:sp>
      <p:sp>
        <p:nvSpPr>
          <p:cNvPr id="4" name="Footer Placeholder 3">
            <a:extLst>
              <a:ext uri="{FF2B5EF4-FFF2-40B4-BE49-F238E27FC236}">
                <a16:creationId xmlns:a16="http://schemas.microsoft.com/office/drawing/2014/main" id="{9C94DAA6-B9BC-4B09-8EB7-79559B49D303}"/>
              </a:ext>
            </a:extLst>
          </p:cNvPr>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Examples of Graduate Entry:</a:t>
            </a:r>
          </a:p>
        </p:txBody>
      </p:sp>
      <p:sp>
        <p:nvSpPr>
          <p:cNvPr id="4" name="Content Placeholder 3"/>
          <p:cNvSpPr>
            <a:spLocks noGrp="1"/>
          </p:cNvSpPr>
          <p:nvPr>
            <p:ph idx="1"/>
          </p:nvPr>
        </p:nvSpPr>
        <p:spPr/>
        <p:txBody>
          <a:bodyPr/>
          <a:lstStyle/>
          <a:p>
            <a:pPr marL="333375" indent="-333375" defTabSz="449263" eaLnBrk="1" hangingPunct="1"/>
            <a:r>
              <a:rPr lang="en-GB" altLang="en-US" b="1" dirty="0"/>
              <a:t>Can qualify as </a:t>
            </a:r>
            <a:r>
              <a:rPr lang="en-GB" altLang="en-US" b="1" dirty="0">
                <a:solidFill>
                  <a:srgbClr val="C00000"/>
                </a:solidFill>
              </a:rPr>
              <a:t>Occupational Therapy, Speech and Language Therapy and Physio  in</a:t>
            </a:r>
            <a:r>
              <a:rPr lang="en-GB" altLang="en-US" b="1" dirty="0"/>
              <a:t> 2yrs in UL.  Results from HPAT for OT and S&amp;L and the GAMSAT for Physio are the only determining factor for entry.</a:t>
            </a:r>
            <a:endParaRPr lang="en-GB" altLang="en-US" b="1" dirty="0">
              <a:cs typeface="Arial"/>
            </a:endParaRPr>
          </a:p>
          <a:p>
            <a:pPr marL="333375" indent="-333375" defTabSz="449263" eaLnBrk="1" hangingPunct="1"/>
            <a:r>
              <a:rPr lang="en-GB" altLang="en-US" b="1" dirty="0">
                <a:solidFill>
                  <a:srgbClr val="C00000"/>
                </a:solidFill>
              </a:rPr>
              <a:t>Graduate entry to Medicine:</a:t>
            </a:r>
            <a:r>
              <a:rPr lang="en-GB" altLang="en-US" b="1" dirty="0"/>
              <a:t>4 yrs: Open to students of all disciplines – must do GAMSAT</a:t>
            </a:r>
          </a:p>
        </p:txBody>
      </p:sp>
      <p:sp>
        <p:nvSpPr>
          <p:cNvPr id="2" name="Footer Placeholder 1"/>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Examples of Graduate Entry</a:t>
            </a:r>
            <a:r>
              <a:rPr lang="en-IE" dirty="0"/>
              <a:t>:</a:t>
            </a:r>
          </a:p>
        </p:txBody>
      </p:sp>
      <p:sp>
        <p:nvSpPr>
          <p:cNvPr id="3" name="Content Placeholder 2"/>
          <p:cNvSpPr>
            <a:spLocks noGrp="1"/>
          </p:cNvSpPr>
          <p:nvPr>
            <p:ph idx="1"/>
          </p:nvPr>
        </p:nvSpPr>
        <p:spPr/>
        <p:txBody>
          <a:bodyPr/>
          <a:lstStyle/>
          <a:p>
            <a:r>
              <a:rPr lang="en-IE" b="1" dirty="0"/>
              <a:t>2 year grad entry qualification in </a:t>
            </a:r>
            <a:r>
              <a:rPr lang="en-IE" b="1" dirty="0">
                <a:solidFill>
                  <a:srgbClr val="C00000"/>
                </a:solidFill>
              </a:rPr>
              <a:t>Dietetics</a:t>
            </a:r>
            <a:r>
              <a:rPr lang="en-IE" b="1" dirty="0"/>
              <a:t> also available in UL: Open to graduate with degrees in areas such as Food Science, Nutrition, Biochemistry etc</a:t>
            </a:r>
          </a:p>
          <a:p>
            <a:r>
              <a:rPr lang="en-IE" b="1" dirty="0"/>
              <a:t>2 year grad entry qualification to </a:t>
            </a:r>
            <a:r>
              <a:rPr lang="en-IE" b="1" dirty="0">
                <a:solidFill>
                  <a:srgbClr val="C00000"/>
                </a:solidFill>
              </a:rPr>
              <a:t>Radiography in UCD and UCC:</a:t>
            </a:r>
            <a:r>
              <a:rPr lang="en-IE" b="1" dirty="0"/>
              <a:t> Open to graduates of degrees in health sciences and science </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Title 1"/>
          <p:cNvSpPr>
            <a:spLocks noGrp="1"/>
          </p:cNvSpPr>
          <p:nvPr>
            <p:ph type="title" idx="4294967295"/>
          </p:nvPr>
        </p:nvSpPr>
        <p:spPr>
          <a:xfrm>
            <a:off x="0" y="122238"/>
            <a:ext cx="7543800" cy="636587"/>
          </a:xfrm>
        </p:spPr>
        <p:txBody>
          <a:bodyPr/>
          <a:lstStyle/>
          <a:p>
            <a:pPr eaLnBrk="1" hangingPunct="1">
              <a:defRPr/>
            </a:pPr>
            <a:r>
              <a:rPr lang="en-IE" altLang="en-US" sz="4000" b="1">
                <a:solidFill>
                  <a:srgbClr val="C00000"/>
                </a:solidFill>
              </a:rPr>
              <a:t>Continued CAO Dates: </a:t>
            </a:r>
            <a:endParaRPr lang="en-US" altLang="en-US" sz="4000" b="1">
              <a:solidFill>
                <a:srgbClr val="C00000"/>
              </a:solidFill>
            </a:endParaRPr>
          </a:p>
        </p:txBody>
      </p:sp>
      <p:sp>
        <p:nvSpPr>
          <p:cNvPr id="6148" name="Content Placeholder 2"/>
          <p:cNvSpPr>
            <a:spLocks noGrp="1"/>
          </p:cNvSpPr>
          <p:nvPr>
            <p:ph idx="4294967295"/>
          </p:nvPr>
        </p:nvSpPr>
        <p:spPr>
          <a:xfrm>
            <a:off x="0" y="1719263"/>
            <a:ext cx="8229600" cy="4411662"/>
          </a:xfrm>
        </p:spPr>
        <p:txBody>
          <a:bodyPr/>
          <a:lstStyle/>
          <a:p>
            <a:pPr eaLnBrk="1" hangingPunct="1">
              <a:lnSpc>
                <a:spcPct val="90000"/>
              </a:lnSpc>
            </a:pPr>
            <a:endParaRPr lang="en-IE" altLang="en-US" sz="2400"/>
          </a:p>
          <a:p>
            <a:pPr eaLnBrk="1" hangingPunct="1">
              <a:lnSpc>
                <a:spcPct val="90000"/>
              </a:lnSpc>
            </a:pPr>
            <a:endParaRPr lang="en-US" altLang="en-US" sz="2400"/>
          </a:p>
        </p:txBody>
      </p:sp>
      <p:graphicFrame>
        <p:nvGraphicFramePr>
          <p:cNvPr id="18465" name="Group 33"/>
          <p:cNvGraphicFramePr>
            <a:graphicFrameLocks noGrp="1"/>
          </p:cNvGraphicFramePr>
          <p:nvPr>
            <p:extLst>
              <p:ext uri="{D42A27DB-BD31-4B8C-83A1-F6EECF244321}">
                <p14:modId xmlns:p14="http://schemas.microsoft.com/office/powerpoint/2010/main" val="4121757053"/>
              </p:ext>
            </p:extLst>
          </p:nvPr>
        </p:nvGraphicFramePr>
        <p:xfrm>
          <a:off x="714348" y="1000109"/>
          <a:ext cx="8167718" cy="5857891"/>
        </p:xfrm>
        <a:graphic>
          <a:graphicData uri="http://schemas.openxmlformats.org/drawingml/2006/table">
            <a:tbl>
              <a:tblPr/>
              <a:tblGrid>
                <a:gridCol w="2636666">
                  <a:extLst>
                    <a:ext uri="{9D8B030D-6E8A-4147-A177-3AD203B41FA5}">
                      <a16:colId xmlns:a16="http://schemas.microsoft.com/office/drawing/2014/main" val="20000"/>
                    </a:ext>
                  </a:extLst>
                </a:gridCol>
                <a:gridCol w="5531052">
                  <a:extLst>
                    <a:ext uri="{9D8B030D-6E8A-4147-A177-3AD203B41FA5}">
                      <a16:colId xmlns:a16="http://schemas.microsoft.com/office/drawing/2014/main" val="20001"/>
                    </a:ext>
                  </a:extLst>
                </a:gridCol>
              </a:tblGrid>
              <a:tr h="767985">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May 5</a:t>
                      </a:r>
                      <a:r>
                        <a:rPr kumimoji="0" lang="en-IE" altLang="en-US" sz="2000" b="1" i="0" u="none" strike="noStrike" cap="none" normalizeH="0" baseline="30000" dirty="0">
                          <a:ln>
                            <a:noFill/>
                          </a:ln>
                          <a:solidFill>
                            <a:schemeClr val="tx1"/>
                          </a:solidFill>
                          <a:effectLst/>
                          <a:latin typeface="Arial" charset="0"/>
                        </a:rPr>
                        <a:t>th</a:t>
                      </a:r>
                      <a:r>
                        <a:rPr kumimoji="0" lang="en-IE" altLang="en-US" sz="2000" b="1" i="0" u="none" strike="noStrike" cap="none" normalizeH="0" baseline="0" dirty="0">
                          <a:ln>
                            <a:noFill/>
                          </a:ln>
                          <a:solidFill>
                            <a:schemeClr val="tx1"/>
                          </a:solidFill>
                          <a:effectLst/>
                          <a:latin typeface="Arial" charset="0"/>
                        </a:rPr>
                        <a:t> </a:t>
                      </a:r>
                      <a:endParaRPr kumimoji="0" lang="en-US" altLang="en-US" sz="2000" b="1" i="0" u="none" strike="noStrike" cap="none" normalizeH="0" baseline="3000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Change of Mind facility opens</a:t>
                      </a:r>
                      <a:endParaRPr kumimoji="0" lang="en-US" alt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5437">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July 1</a:t>
                      </a:r>
                      <a:r>
                        <a:rPr kumimoji="0" lang="en-IE" altLang="en-US" sz="2000" b="1" i="0" u="none" strike="noStrike" cap="none" normalizeH="0" baseline="30000" dirty="0">
                          <a:ln>
                            <a:noFill/>
                          </a:ln>
                          <a:solidFill>
                            <a:schemeClr val="tx1"/>
                          </a:solidFill>
                          <a:effectLst/>
                          <a:latin typeface="Arial" charset="0"/>
                        </a:rPr>
                        <a:t>st</a:t>
                      </a:r>
                      <a:r>
                        <a:rPr kumimoji="0" lang="en-IE" altLang="en-US" sz="2000" b="1" i="0" u="none" strike="noStrike" cap="none" normalizeH="0" baseline="0" dirty="0">
                          <a:ln>
                            <a:noFill/>
                          </a:ln>
                          <a:solidFill>
                            <a:schemeClr val="tx1"/>
                          </a:solidFill>
                          <a:effectLst/>
                          <a:latin typeface="Arial" charset="0"/>
                        </a:rPr>
                        <a:t> 5.15pm</a:t>
                      </a:r>
                      <a:endParaRPr kumimoji="0" lang="en-US" alt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9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Change of mind online facility closes </a:t>
                      </a:r>
                      <a:r>
                        <a:rPr kumimoji="0" lang="en-IE" altLang="en-US" sz="2000" b="1" i="0" u="none" strike="noStrike" cap="none" normalizeH="0" baseline="0" dirty="0">
                          <a:ln>
                            <a:noFill/>
                          </a:ln>
                          <a:solidFill>
                            <a:srgbClr val="CC3300"/>
                          </a:solidFill>
                          <a:effectLst/>
                          <a:latin typeface="Arial" charset="0"/>
                        </a:rPr>
                        <a:t>–students final course choices made by this date.</a:t>
                      </a:r>
                      <a:endParaRPr kumimoji="0" lang="en-US" alt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6285">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Mid August TBC</a:t>
                      </a:r>
                      <a:endParaRPr kumimoji="0" lang="en-US" alt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Leaving Cert results are issued – example Tues 13</a:t>
                      </a:r>
                      <a:r>
                        <a:rPr kumimoji="0" lang="en-IE" altLang="en-US" sz="2000" b="1" i="0" u="none" strike="noStrike" cap="none" normalizeH="0" baseline="30000" dirty="0">
                          <a:ln>
                            <a:noFill/>
                          </a:ln>
                          <a:solidFill>
                            <a:schemeClr val="tx1"/>
                          </a:solidFill>
                          <a:effectLst/>
                          <a:latin typeface="Arial" charset="0"/>
                        </a:rPr>
                        <a:t>th</a:t>
                      </a:r>
                      <a:r>
                        <a:rPr kumimoji="0" lang="en-IE" altLang="en-US" sz="2000" b="1" i="0" u="none" strike="noStrike" cap="none" normalizeH="0" baseline="0" dirty="0">
                          <a:ln>
                            <a:noFill/>
                          </a:ln>
                          <a:solidFill>
                            <a:schemeClr val="tx1"/>
                          </a:solidFill>
                          <a:effectLst/>
                          <a:latin typeface="Arial" charset="0"/>
                        </a:rPr>
                        <a:t> in 2019</a:t>
                      </a:r>
                      <a:endParaRPr kumimoji="0" lang="en-IE" altLang="en-US" sz="2000" b="1" i="0" u="none" strike="noStrike" cap="none" normalizeH="0" baseline="0" dirty="0">
                        <a:ln>
                          <a:noFill/>
                        </a:ln>
                        <a:solidFill>
                          <a:srgbClr val="FF00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endParaRPr kumimoji="0" lang="en-US" alt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9677">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
                          <a:schemeClr val="tx2"/>
                        </a:buClr>
                        <a:buSzPct val="70000"/>
                        <a:buFontTx/>
                        <a:buNone/>
                        <a:tabLst/>
                      </a:pPr>
                      <a:r>
                        <a:rPr kumimoji="0" lang="en-US" altLang="en-US" sz="2000" b="1" i="0" u="none" strike="noStrike" cap="none" normalizeH="0" baseline="0" dirty="0">
                          <a:ln>
                            <a:noFill/>
                          </a:ln>
                          <a:solidFill>
                            <a:schemeClr val="tx1"/>
                          </a:solidFill>
                          <a:effectLst/>
                          <a:latin typeface="Arial" charset="0"/>
                        </a:rPr>
                        <a:t>TBC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Round 1 offers are issued (example 2019 it was 2 days after results on 15</a:t>
                      </a:r>
                      <a:r>
                        <a:rPr kumimoji="0" lang="en-IE" altLang="en-US" sz="2000" b="1" i="0" u="none" strike="noStrike" cap="none" normalizeH="0" baseline="30000" dirty="0">
                          <a:ln>
                            <a:noFill/>
                          </a:ln>
                          <a:solidFill>
                            <a:schemeClr val="tx1"/>
                          </a:solidFill>
                          <a:effectLst/>
                          <a:latin typeface="Arial" charset="0"/>
                        </a:rPr>
                        <a:t>th</a:t>
                      </a:r>
                      <a:r>
                        <a:rPr kumimoji="0" lang="en-IE" altLang="en-US" sz="2000" b="1" i="0" u="none" strike="noStrike" cap="none" normalizeH="0" baseline="0" dirty="0">
                          <a:ln>
                            <a:noFill/>
                          </a:ln>
                          <a:solidFill>
                            <a:schemeClr val="tx1"/>
                          </a:solidFill>
                          <a:effectLst/>
                          <a:latin typeface="Arial" charset="0"/>
                        </a:rPr>
                        <a:t> of August)</a:t>
                      </a:r>
                      <a:endParaRPr kumimoji="0" lang="en-US" altLang="en-US" sz="20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endParaRPr kumimoji="0" lang="en-US" alt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7982">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TBC</a:t>
                      </a:r>
                      <a:endParaRPr kumimoji="0" lang="en-US" alt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9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offers must be accepted (example)2019 it was 22</a:t>
                      </a:r>
                      <a:r>
                        <a:rPr kumimoji="0" lang="en-IE" altLang="en-US" sz="2000" b="1" i="0" u="none" strike="noStrike" cap="none" normalizeH="0" baseline="30000" dirty="0">
                          <a:ln>
                            <a:noFill/>
                          </a:ln>
                          <a:solidFill>
                            <a:schemeClr val="tx1"/>
                          </a:solidFill>
                          <a:effectLst/>
                          <a:latin typeface="Arial" charset="0"/>
                        </a:rPr>
                        <a:t>nd</a:t>
                      </a:r>
                      <a:r>
                        <a:rPr kumimoji="0" lang="en-IE" altLang="en-US" sz="2000" b="1" i="0" u="none" strike="noStrike" cap="none" normalizeH="0" baseline="0" dirty="0">
                          <a:ln>
                            <a:noFill/>
                          </a:ln>
                          <a:solidFill>
                            <a:schemeClr val="tx1"/>
                          </a:solidFill>
                          <a:effectLst/>
                          <a:latin typeface="Arial" charset="0"/>
                        </a:rPr>
                        <a:t> August)</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endParaRPr kumimoji="0" lang="en-US" alt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10525">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TBC</a:t>
                      </a:r>
                      <a:endParaRPr kumimoji="0" lang="en-US" alt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fontAlgn="base">
                        <a:spcBef>
                          <a:spcPct val="20000"/>
                        </a:spcBef>
                        <a:spcAft>
                          <a:spcPct val="0"/>
                        </a:spcAft>
                        <a:buClr>
                          <a:schemeClr val="tx2"/>
                        </a:buClr>
                        <a:defRPr>
                          <a:solidFill>
                            <a:schemeClr val="tx1"/>
                          </a:solidFill>
                          <a:latin typeface="Arial" charset="0"/>
                        </a:defRPr>
                      </a:lvl6pPr>
                      <a:lvl7pPr marL="2971800" indent="-228600" fontAlgn="base">
                        <a:spcBef>
                          <a:spcPct val="20000"/>
                        </a:spcBef>
                        <a:spcAft>
                          <a:spcPct val="0"/>
                        </a:spcAft>
                        <a:buClr>
                          <a:schemeClr val="tx2"/>
                        </a:buClr>
                        <a:defRPr>
                          <a:solidFill>
                            <a:schemeClr val="tx1"/>
                          </a:solidFill>
                          <a:latin typeface="Arial" charset="0"/>
                        </a:defRPr>
                      </a:lvl7pPr>
                      <a:lvl8pPr marL="3429000" indent="-228600" fontAlgn="base">
                        <a:spcBef>
                          <a:spcPct val="20000"/>
                        </a:spcBef>
                        <a:spcAft>
                          <a:spcPct val="0"/>
                        </a:spcAft>
                        <a:buClr>
                          <a:schemeClr val="tx2"/>
                        </a:buClr>
                        <a:defRPr>
                          <a:solidFill>
                            <a:schemeClr val="tx1"/>
                          </a:solidFill>
                          <a:latin typeface="Arial" charset="0"/>
                        </a:defRPr>
                      </a:lvl8pPr>
                      <a:lvl9pPr marL="3886200" indent="-228600"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90000"/>
                        </a:lnSpc>
                        <a:spcBef>
                          <a:spcPct val="20000"/>
                        </a:spcBef>
                        <a:spcAft>
                          <a:spcPct val="0"/>
                        </a:spcAft>
                        <a:buClr>
                          <a:schemeClr val="tx2"/>
                        </a:buClr>
                        <a:buSzPct val="70000"/>
                        <a:buFontTx/>
                        <a:buNone/>
                        <a:tabLst/>
                      </a:pPr>
                      <a:r>
                        <a:rPr kumimoji="0" lang="en-IE" altLang="en-US" sz="2000" b="1" i="0" u="none" strike="noStrike" cap="none" normalizeH="0" baseline="0" dirty="0">
                          <a:ln>
                            <a:noFill/>
                          </a:ln>
                          <a:solidFill>
                            <a:schemeClr val="tx1"/>
                          </a:solidFill>
                          <a:effectLst/>
                          <a:latin typeface="Arial" charset="0"/>
                        </a:rPr>
                        <a:t>Round 2 offers </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GB" altLang="en-US" sz="2000" b="1" i="1" u="none" strike="noStrike" cap="none" normalizeH="0" baseline="0" dirty="0">
                          <a:ln>
                            <a:noFill/>
                          </a:ln>
                          <a:solidFill>
                            <a:schemeClr val="tx1"/>
                          </a:solidFill>
                          <a:effectLst/>
                          <a:latin typeface="Arial" charset="0"/>
                        </a:rPr>
                        <a:t>[opportunity to view scripts:</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GB" altLang="en-US" sz="2000" b="1" i="1" u="none" strike="noStrike" cap="none" normalizeH="0" baseline="0" dirty="0">
                          <a:ln>
                            <a:noFill/>
                          </a:ln>
                          <a:solidFill>
                            <a:schemeClr val="tx1"/>
                          </a:solidFill>
                          <a:effectLst/>
                          <a:latin typeface="Arial" charset="0"/>
                        </a:rPr>
                        <a:t> Early September]</a:t>
                      </a:r>
                      <a:endParaRPr kumimoji="0" lang="en-US" altLang="en-US" sz="2000" b="1"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Footer Placeholder 1">
            <a:extLst>
              <a:ext uri="{FF2B5EF4-FFF2-40B4-BE49-F238E27FC236}">
                <a16:creationId xmlns:a16="http://schemas.microsoft.com/office/drawing/2014/main" id="{4374FB3D-7D9E-4F75-B504-A9603BFDC077}"/>
              </a:ext>
            </a:extLst>
          </p:cNvPr>
          <p:cNvSpPr>
            <a:spLocks noGrp="1"/>
          </p:cNvSpPr>
          <p:nvPr>
            <p:ph type="ftr" sz="quarter" idx="11"/>
          </p:nvPr>
        </p:nvSpPr>
        <p:spPr/>
        <p:txBody>
          <a:bodyPr/>
          <a:lstStyle/>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fade">
                                      <p:cBhvr>
                                        <p:cTn id="12" dur="20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6148"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Examples of Grad Entry:</a:t>
            </a:r>
          </a:p>
        </p:txBody>
      </p:sp>
      <p:sp>
        <p:nvSpPr>
          <p:cNvPr id="3" name="Content Placeholder 2"/>
          <p:cNvSpPr>
            <a:spLocks noGrp="1"/>
          </p:cNvSpPr>
          <p:nvPr>
            <p:ph idx="1"/>
          </p:nvPr>
        </p:nvSpPr>
        <p:spPr/>
        <p:txBody>
          <a:bodyPr/>
          <a:lstStyle/>
          <a:p>
            <a:pPr marL="333375" indent="-333375" defTabSz="449263" eaLnBrk="1" hangingPunct="1"/>
            <a:r>
              <a:rPr lang="en-US" altLang="en-US" b="1" dirty="0"/>
              <a:t>The 2 year Grad Dip in Primary Teaching is available for graduates of all disciplines but students must still have their H4 in Irish.  This is also available in the UK.</a:t>
            </a:r>
            <a:endParaRPr lang="en-US" altLang="en-US" b="1" dirty="0">
              <a:cs typeface="Arial"/>
            </a:endParaRPr>
          </a:p>
          <a:p>
            <a:pPr marL="333375" indent="-333375" defTabSz="449263" eaLnBrk="1" hangingPunct="1"/>
            <a:r>
              <a:rPr lang="en-US" altLang="en-US" b="1" dirty="0"/>
              <a:t>The 2 year PME is available in Second Level Teaching for those who have a relevant degree in a teaching subject</a:t>
            </a:r>
            <a:endParaRPr lang="en-US" altLang="en-US" b="1">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IE" b="1" dirty="0">
                <a:solidFill>
                  <a:srgbClr val="FF0000"/>
                </a:solidFill>
              </a:rPr>
              <a:t>Professional Training:</a:t>
            </a:r>
          </a:p>
        </p:txBody>
      </p:sp>
      <p:sp>
        <p:nvSpPr>
          <p:cNvPr id="70659" name="Content Placeholder 5"/>
          <p:cNvSpPr>
            <a:spLocks noGrp="1"/>
          </p:cNvSpPr>
          <p:nvPr>
            <p:ph idx="1"/>
          </p:nvPr>
        </p:nvSpPr>
        <p:spPr>
          <a:xfrm>
            <a:off x="285750" y="1143000"/>
            <a:ext cx="8401050" cy="4953000"/>
          </a:xfrm>
        </p:spPr>
        <p:txBody>
          <a:bodyPr/>
          <a:lstStyle/>
          <a:p>
            <a:r>
              <a:rPr lang="en-IE" sz="2800" dirty="0"/>
              <a:t>Many graduates starting work will have the opportunity to train for professional qualifications.</a:t>
            </a:r>
          </a:p>
          <a:p>
            <a:r>
              <a:rPr lang="en-IE" sz="2800" dirty="0"/>
              <a:t>The area of business and finance is particularly noted for new graduates following specific professional exams, for example in accountancy, taxation, stockbroking, insurance, banking, marketing or human resources.</a:t>
            </a:r>
            <a:endParaRPr lang="en-IE" sz="2800" dirty="0">
              <a:cs typeface="Arial"/>
            </a:endParaRPr>
          </a:p>
          <a:p>
            <a:r>
              <a:rPr lang="en-IE" sz="2800" dirty="0">
                <a:cs typeface="Arial"/>
              </a:rPr>
              <a:t>Law also requires further study following an undergrad</a:t>
            </a:r>
            <a:endParaRPr lang="en-IE" sz="2800" dirty="0"/>
          </a:p>
          <a:p>
            <a:r>
              <a:rPr lang="en-IE" sz="2800" dirty="0"/>
              <a:t> Some degrees can offer exemptions from professional exams </a:t>
            </a:r>
            <a:r>
              <a:rPr lang="en-IE" sz="2800" dirty="0" err="1"/>
              <a:t>eg.</a:t>
            </a:r>
            <a:r>
              <a:rPr lang="en-IE" sz="2800" dirty="0"/>
              <a:t>  Accounting, Actuary,</a:t>
            </a:r>
            <a:endParaRPr lang="en-IE" sz="2800" dirty="0">
              <a:cs typeface="Arial"/>
            </a:endParaRPr>
          </a:p>
          <a:p>
            <a:pPr>
              <a:buFontTx/>
              <a:buNone/>
            </a:pPr>
            <a:endParaRPr lang="en-IE" sz="2800"/>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IE" b="1" dirty="0">
                <a:solidFill>
                  <a:srgbClr val="FF0000"/>
                </a:solidFill>
              </a:rPr>
              <a:t>Professional Qualification:</a:t>
            </a:r>
          </a:p>
        </p:txBody>
      </p:sp>
      <p:sp>
        <p:nvSpPr>
          <p:cNvPr id="71683" name="Content Placeholder 5"/>
          <p:cNvSpPr>
            <a:spLocks noGrp="1"/>
          </p:cNvSpPr>
          <p:nvPr>
            <p:ph idx="1"/>
          </p:nvPr>
        </p:nvSpPr>
        <p:spPr/>
        <p:txBody>
          <a:bodyPr/>
          <a:lstStyle/>
          <a:p>
            <a:r>
              <a:rPr lang="en-IE"/>
              <a:t>Other more technical careers such as engineering or surveying also give the chance to study for a professional qualification.</a:t>
            </a:r>
          </a:p>
          <a:p>
            <a:r>
              <a:rPr lang="en-IE"/>
              <a:t>Professional qualifications allow access to relevant professional body and the range of resources and contacts they offer for further career development.</a:t>
            </a:r>
          </a:p>
          <a:p>
            <a:endParaRPr lang="en-IE"/>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err="1">
                <a:solidFill>
                  <a:srgbClr val="FF0000"/>
                </a:solidFill>
              </a:rPr>
              <a:t>Postgrad</a:t>
            </a:r>
            <a:r>
              <a:rPr lang="en-IE" dirty="0">
                <a:solidFill>
                  <a:srgbClr val="FF0000"/>
                </a:solidFill>
              </a:rPr>
              <a:t> Routes:</a:t>
            </a:r>
          </a:p>
        </p:txBody>
      </p:sp>
      <p:sp>
        <p:nvSpPr>
          <p:cNvPr id="72707" name="Content Placeholder 2"/>
          <p:cNvSpPr>
            <a:spLocks noGrp="1"/>
          </p:cNvSpPr>
          <p:nvPr>
            <p:ph idx="1"/>
          </p:nvPr>
        </p:nvSpPr>
        <p:spPr/>
        <p:txBody>
          <a:bodyPr/>
          <a:lstStyle/>
          <a:p>
            <a:r>
              <a:rPr lang="en-IE"/>
              <a:t>Some graduates from certain areas use the competencies they developed to go in a completely different career direction</a:t>
            </a:r>
          </a:p>
          <a:p>
            <a:r>
              <a:rPr lang="en-IE"/>
              <a:t>Eg.  Engineers can use numerical skills in areas like actuary, computing, accounting etc.</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a:xfrm>
            <a:off x="0" y="214291"/>
            <a:ext cx="8715404" cy="1071570"/>
          </a:xfrm>
        </p:spPr>
        <p:txBody>
          <a:bodyPr lIns="0" tIns="0" rIns="0" bIns="0">
            <a:normAutofit/>
          </a:bodyPr>
          <a:lstStyle/>
          <a:p>
            <a:pPr eaLnBrk="1" hangingPunct="1">
              <a:defRPr/>
            </a:pPr>
            <a:r>
              <a:rPr lang="en-IE" altLang="en-US" sz="4000" b="1" dirty="0">
                <a:solidFill>
                  <a:srgbClr val="FF0000"/>
                </a:solidFill>
              </a:rPr>
              <a:t>Other Alternatives:</a:t>
            </a:r>
          </a:p>
        </p:txBody>
      </p:sp>
      <p:sp>
        <p:nvSpPr>
          <p:cNvPr id="68612" name="Content Placeholder 2"/>
          <p:cNvSpPr>
            <a:spLocks noGrp="1"/>
          </p:cNvSpPr>
          <p:nvPr>
            <p:ph idx="4294967295"/>
          </p:nvPr>
        </p:nvSpPr>
        <p:spPr>
          <a:xfrm>
            <a:off x="214313" y="1428750"/>
            <a:ext cx="8715375" cy="4857750"/>
          </a:xfrm>
        </p:spPr>
        <p:txBody>
          <a:bodyPr lIns="0" tIns="0" rIns="0" bIns="0"/>
          <a:lstStyle/>
          <a:p>
            <a:pPr marL="333375" indent="-333375" defTabSz="449263" eaLnBrk="1" hangingPunct="1"/>
            <a:r>
              <a:rPr lang="en-IE" altLang="en-US" dirty="0"/>
              <a:t>Apprenticeships and trade</a:t>
            </a:r>
          </a:p>
          <a:p>
            <a:pPr marL="333375" indent="-333375" defTabSz="449263" eaLnBrk="1" hangingPunct="1"/>
            <a:r>
              <a:rPr lang="en-IE" altLang="en-US" dirty="0"/>
              <a:t>The Guards and other public sectors recruit at different times of the year and if interested in these areas keep an eye on </a:t>
            </a:r>
            <a:r>
              <a:rPr lang="en-IE" altLang="en-US" dirty="0">
                <a:solidFill>
                  <a:srgbClr val="FF0000"/>
                </a:solidFill>
              </a:rPr>
              <a:t>Publicjobs.ie</a:t>
            </a:r>
            <a:r>
              <a:rPr lang="en-IE" altLang="en-US" dirty="0"/>
              <a:t> for advice on interviews and recruitment</a:t>
            </a:r>
            <a:endParaRPr lang="en-IE" altLang="en-US" dirty="0">
              <a:cs typeface="Arial"/>
            </a:endParaRPr>
          </a:p>
          <a:p>
            <a:pPr marL="333375" indent="-333375" defTabSz="449263" eaLnBrk="1" hangingPunct="1"/>
            <a:r>
              <a:rPr lang="en-IE" altLang="en-US" dirty="0">
                <a:solidFill>
                  <a:srgbClr val="FF0000"/>
                </a:solidFill>
              </a:rPr>
              <a:t>military.ie: </a:t>
            </a:r>
            <a:r>
              <a:rPr lang="en-IE" altLang="en-US" dirty="0"/>
              <a:t>All competitions for the army will be advertised on this website (follow on Facebook and will be informed)</a:t>
            </a:r>
            <a:endParaRPr lang="en-IE" altLang="en-US" dirty="0">
              <a:cs typeface="Arial"/>
            </a:endParaRPr>
          </a:p>
          <a:p>
            <a:pPr marL="333375" indent="-333375" defTabSz="449263" eaLnBrk="1" hangingPunct="1"/>
            <a:r>
              <a:rPr lang="en-IE" altLang="en-US" dirty="0"/>
              <a:t>All recruitment campaigns are announced on Careersportal.ie</a:t>
            </a:r>
          </a:p>
          <a:p>
            <a:pPr marL="333375" indent="-333375" defTabSz="449263" eaLnBrk="1" hangingPunct="1"/>
            <a:endParaRPr lang="en-IE" altLang="en-US" dirty="0"/>
          </a:p>
          <a:p>
            <a:pPr marL="333375" indent="-333375" defTabSz="449263" eaLnBrk="1" hangingPunct="1"/>
            <a:endParaRPr lang="en-IE" altLang="en-US" dirty="0"/>
          </a:p>
          <a:p>
            <a:pPr marL="333375" indent="-333375" defTabSz="449263" eaLnBrk="1" hangingPunct="1"/>
            <a:endParaRPr lang="en-IE" altLang="en-US" dirty="0"/>
          </a:p>
        </p:txBody>
      </p:sp>
      <p:sp>
        <p:nvSpPr>
          <p:cNvPr id="6" name="Footer Placeholder 5"/>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2000"/>
                                        <p:tgtEl>
                                          <p:spTgt spid="1208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2">
                                            <p:txEl>
                                              <p:pRg st="0" end="0"/>
                                            </p:txEl>
                                          </p:spTgt>
                                        </p:tgtEl>
                                        <p:attrNameLst>
                                          <p:attrName>style.visibility</p:attrName>
                                        </p:attrNameLst>
                                      </p:cBhvr>
                                      <p:to>
                                        <p:strVal val="visible"/>
                                      </p:to>
                                    </p:set>
                                    <p:animEffect transition="in" filter="fade">
                                      <p:cBhvr>
                                        <p:cTn id="12" dur="2000"/>
                                        <p:tgtEl>
                                          <p:spTgt spid="686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2">
                                            <p:txEl>
                                              <p:pRg st="1" end="1"/>
                                            </p:txEl>
                                          </p:spTgt>
                                        </p:tgtEl>
                                        <p:attrNameLst>
                                          <p:attrName>style.visibility</p:attrName>
                                        </p:attrNameLst>
                                      </p:cBhvr>
                                      <p:to>
                                        <p:strVal val="visible"/>
                                      </p:to>
                                    </p:set>
                                    <p:animEffect transition="in" filter="fade">
                                      <p:cBhvr>
                                        <p:cTn id="17" dur="2000"/>
                                        <p:tgtEl>
                                          <p:spTgt spid="686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2">
                                            <p:txEl>
                                              <p:pRg st="2" end="2"/>
                                            </p:txEl>
                                          </p:spTgt>
                                        </p:tgtEl>
                                        <p:attrNameLst>
                                          <p:attrName>style.visibility</p:attrName>
                                        </p:attrNameLst>
                                      </p:cBhvr>
                                      <p:to>
                                        <p:strVal val="visible"/>
                                      </p:to>
                                    </p:set>
                                    <p:animEffect transition="in" filter="fade">
                                      <p:cBhvr>
                                        <p:cTn id="22" dur="2000"/>
                                        <p:tgtEl>
                                          <p:spTgt spid="686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612">
                                            <p:txEl>
                                              <p:pRg st="3" end="3"/>
                                            </p:txEl>
                                          </p:spTgt>
                                        </p:tgtEl>
                                        <p:attrNameLst>
                                          <p:attrName>style.visibility</p:attrName>
                                        </p:attrNameLst>
                                      </p:cBhvr>
                                      <p:to>
                                        <p:strVal val="visible"/>
                                      </p:to>
                                    </p:set>
                                    <p:animEffect transition="in" filter="fade">
                                      <p:cBhvr>
                                        <p:cTn id="27" dur="2000"/>
                                        <p:tgtEl>
                                          <p:spTgt spid="686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6861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0000"/>
                </a:solidFill>
              </a:rPr>
              <a:t>Apprenticeships</a:t>
            </a:r>
            <a:r>
              <a:rPr lang="en-IE" dirty="0">
                <a:solidFill>
                  <a:srgbClr val="FF0000"/>
                </a:solidFill>
                <a:cs typeface="Arial"/>
              </a:rPr>
              <a:t>:</a:t>
            </a:r>
          </a:p>
        </p:txBody>
      </p:sp>
      <p:sp>
        <p:nvSpPr>
          <p:cNvPr id="3" name="Content Placeholder 2"/>
          <p:cNvSpPr>
            <a:spLocks noGrp="1"/>
          </p:cNvSpPr>
          <p:nvPr>
            <p:ph idx="1"/>
          </p:nvPr>
        </p:nvSpPr>
        <p:spPr/>
        <p:txBody>
          <a:bodyPr/>
          <a:lstStyle/>
          <a:p>
            <a:r>
              <a:rPr lang="en-US" sz="2800" b="1" dirty="0">
                <a:cs typeface="Arial"/>
              </a:rPr>
              <a:t>Apprenticeships in Ireland are experiencing an overhaul and there is a growing interest in this area</a:t>
            </a:r>
          </a:p>
          <a:p>
            <a:r>
              <a:rPr lang="en-US" sz="2800" b="1" dirty="0">
                <a:cs typeface="Arial"/>
              </a:rPr>
              <a:t>Students had the opportunity to come to went to Midwest Apprenticeship and Traineeship Careers Showcase in Limerick in early October</a:t>
            </a:r>
          </a:p>
          <a:p>
            <a:r>
              <a:rPr lang="en-US" sz="2800" b="1" dirty="0">
                <a:cs typeface="Arial"/>
              </a:rPr>
              <a:t>Will also have an opportunity to visit the Shannon Training Centre in the new year</a:t>
            </a:r>
          </a:p>
          <a:p>
            <a:endParaRPr lang="en-US" sz="2800" dirty="0">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553E-79E0-4F1F-9672-9248B9C2FF8D}"/>
              </a:ext>
            </a:extLst>
          </p:cNvPr>
          <p:cNvSpPr>
            <a:spLocks noGrp="1"/>
          </p:cNvSpPr>
          <p:nvPr>
            <p:ph type="title"/>
          </p:nvPr>
        </p:nvSpPr>
        <p:spPr/>
        <p:txBody>
          <a:bodyPr/>
          <a:lstStyle/>
          <a:p>
            <a:r>
              <a:rPr lang="en-US" dirty="0">
                <a:solidFill>
                  <a:srgbClr val="FF0000"/>
                </a:solidFill>
                <a:cs typeface="Arial"/>
              </a:rPr>
              <a:t>Apprenticeships:</a:t>
            </a:r>
          </a:p>
        </p:txBody>
      </p:sp>
      <p:sp>
        <p:nvSpPr>
          <p:cNvPr id="3" name="Content Placeholder 2">
            <a:extLst>
              <a:ext uri="{FF2B5EF4-FFF2-40B4-BE49-F238E27FC236}">
                <a16:creationId xmlns:a16="http://schemas.microsoft.com/office/drawing/2014/main" id="{5EEC3F67-CA7B-4F09-8F55-40ABA7C483D7}"/>
              </a:ext>
            </a:extLst>
          </p:cNvPr>
          <p:cNvSpPr>
            <a:spLocks noGrp="1"/>
          </p:cNvSpPr>
          <p:nvPr>
            <p:ph idx="1"/>
          </p:nvPr>
        </p:nvSpPr>
        <p:spPr/>
        <p:txBody>
          <a:bodyPr/>
          <a:lstStyle/>
          <a:p>
            <a:r>
              <a:rPr lang="en-US" dirty="0">
                <a:cs typeface="Arial"/>
              </a:rPr>
              <a:t>In response to our high drop out rates in Third Level (1 in 6 drop out) there is a growing demand for apprenticeships and a growing awareness that college and formal third level education is NOT for everybody –how could it be???</a:t>
            </a:r>
            <a:endParaRPr lang="en-IE" dirty="0">
              <a:cs typeface="Arial"/>
            </a:endParaRPr>
          </a:p>
          <a:p>
            <a:r>
              <a:rPr lang="en-US" dirty="0">
                <a:cs typeface="Arial"/>
              </a:rPr>
              <a:t>2 Types of Apprenticeships: Traditional and New</a:t>
            </a:r>
            <a:endParaRPr lang="en-US" dirty="0"/>
          </a:p>
          <a:p>
            <a:endParaRPr lang="en-US" dirty="0">
              <a:cs typeface="Arial"/>
            </a:endParaRPr>
          </a:p>
        </p:txBody>
      </p:sp>
      <p:sp>
        <p:nvSpPr>
          <p:cNvPr id="4" name="Footer Placeholder 3">
            <a:extLst>
              <a:ext uri="{FF2B5EF4-FFF2-40B4-BE49-F238E27FC236}">
                <a16:creationId xmlns:a16="http://schemas.microsoft.com/office/drawing/2014/main" id="{CB0076F3-8F3B-4B7A-8440-91C1DF45D6AA}"/>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24902184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243A-50E0-4BF4-AE57-155157E624F1}"/>
              </a:ext>
            </a:extLst>
          </p:cNvPr>
          <p:cNvSpPr>
            <a:spLocks noGrp="1"/>
          </p:cNvSpPr>
          <p:nvPr>
            <p:ph type="title"/>
          </p:nvPr>
        </p:nvSpPr>
        <p:spPr/>
        <p:txBody>
          <a:bodyPr/>
          <a:lstStyle/>
          <a:p>
            <a:r>
              <a:rPr lang="en-US" dirty="0">
                <a:solidFill>
                  <a:srgbClr val="FF0000"/>
                </a:solidFill>
                <a:cs typeface="Arial"/>
              </a:rPr>
              <a:t>Traditional Apprenticeships:</a:t>
            </a:r>
          </a:p>
        </p:txBody>
      </p:sp>
      <p:sp>
        <p:nvSpPr>
          <p:cNvPr id="3" name="Content Placeholder 2">
            <a:extLst>
              <a:ext uri="{FF2B5EF4-FFF2-40B4-BE49-F238E27FC236}">
                <a16:creationId xmlns:a16="http://schemas.microsoft.com/office/drawing/2014/main" id="{FC923D51-C233-46EA-9924-B764B078A620}"/>
              </a:ext>
            </a:extLst>
          </p:cNvPr>
          <p:cNvSpPr>
            <a:spLocks noGrp="1"/>
          </p:cNvSpPr>
          <p:nvPr>
            <p:ph idx="1"/>
          </p:nvPr>
        </p:nvSpPr>
        <p:spPr/>
        <p:txBody>
          <a:bodyPr/>
          <a:lstStyle/>
          <a:p>
            <a:pPr marL="0" indent="0"/>
            <a:r>
              <a:rPr lang="en-US" dirty="0">
                <a:cs typeface="Arial"/>
              </a:rPr>
              <a:t> Examples include plasterer, electrician, mechanic, toolmaking and ag mechanic</a:t>
            </a:r>
            <a:endParaRPr lang="en-IE" dirty="0">
              <a:cs typeface="Arial"/>
            </a:endParaRPr>
          </a:p>
          <a:p>
            <a:r>
              <a:rPr lang="en-IE" dirty="0">
                <a:cs typeface="Arial"/>
              </a:rPr>
              <a:t>Takes 4 years in total – 7 phases (4 with employer and 3 in college)</a:t>
            </a:r>
            <a:endParaRPr lang="en-US" dirty="0">
              <a:cs typeface="Arial"/>
            </a:endParaRPr>
          </a:p>
          <a:p>
            <a:r>
              <a:rPr lang="en-IE" dirty="0">
                <a:cs typeface="Arial"/>
              </a:rPr>
              <a:t>Level 6 qualification</a:t>
            </a:r>
          </a:p>
          <a:p>
            <a:r>
              <a:rPr lang="en-IE" dirty="0">
                <a:cs typeface="Arial"/>
              </a:rPr>
              <a:t>Paid while doing the apprenticeship – amount depends on area of training</a:t>
            </a:r>
            <a:endParaRPr lang="en-US" dirty="0">
              <a:cs typeface="Arial"/>
            </a:endParaRPr>
          </a:p>
        </p:txBody>
      </p:sp>
      <p:sp>
        <p:nvSpPr>
          <p:cNvPr id="4" name="Footer Placeholder 3">
            <a:extLst>
              <a:ext uri="{FF2B5EF4-FFF2-40B4-BE49-F238E27FC236}">
                <a16:creationId xmlns:a16="http://schemas.microsoft.com/office/drawing/2014/main" id="{132FC7A4-3C16-463B-8510-898FF4905272}"/>
              </a:ext>
            </a:extLst>
          </p:cNvPr>
          <p:cNvSpPr>
            <a:spLocks noGrp="1"/>
          </p:cNvSpPr>
          <p:nvPr>
            <p:ph type="ftr" sz="quarter" idx="11"/>
          </p:nvPr>
        </p:nvSpPr>
        <p:spPr/>
        <p:txBody>
          <a:bodyPr/>
          <a:lstStyle/>
          <a:p>
            <a:pPr>
              <a:defRPr/>
            </a:pPr>
            <a:r>
              <a:rPr lang="en-US" altLang="en-US"/>
              <a:t>H.Fitzpatrick CAO 2021</a:t>
            </a:r>
            <a:endParaRPr lang="en-US" altLang="en-US" dirty="0"/>
          </a:p>
        </p:txBody>
      </p:sp>
    </p:spTree>
    <p:extLst>
      <p:ext uri="{BB962C8B-B14F-4D97-AF65-F5344CB8AC3E}">
        <p14:creationId xmlns:p14="http://schemas.microsoft.com/office/powerpoint/2010/main" val="41111313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b="1" dirty="0">
                <a:solidFill>
                  <a:srgbClr val="FF0000"/>
                </a:solidFill>
              </a:rPr>
              <a:t>How to organise an Apprenticeship?</a:t>
            </a:r>
            <a:endParaRPr lang="en-IE" sz="4000" b="1" dirty="0">
              <a:solidFill>
                <a:srgbClr val="FF0000"/>
              </a:solidFill>
              <a:cs typeface="Arial"/>
            </a:endParaRPr>
          </a:p>
        </p:txBody>
      </p:sp>
      <p:sp>
        <p:nvSpPr>
          <p:cNvPr id="3" name="Content Placeholder 2"/>
          <p:cNvSpPr>
            <a:spLocks noGrp="1"/>
          </p:cNvSpPr>
          <p:nvPr>
            <p:ph idx="1"/>
          </p:nvPr>
        </p:nvSpPr>
        <p:spPr>
          <a:xfrm>
            <a:off x="457200" y="1540565"/>
            <a:ext cx="8229600" cy="4495800"/>
          </a:xfrm>
        </p:spPr>
        <p:txBody>
          <a:bodyPr/>
          <a:lstStyle/>
          <a:p>
            <a:r>
              <a:rPr lang="en-IE" dirty="0"/>
              <a:t>Need to find a qualified person in area of interest to take you on so you can train in this area</a:t>
            </a:r>
          </a:p>
          <a:p>
            <a:r>
              <a:rPr lang="en-IE" dirty="0">
                <a:cs typeface="Arial"/>
              </a:rPr>
              <a:t>Can be very competitive esp. ESB and Aircraft Maintenance </a:t>
            </a:r>
            <a:r>
              <a:rPr lang="en-IE" dirty="0" err="1">
                <a:cs typeface="Arial"/>
              </a:rPr>
              <a:t>eg.</a:t>
            </a:r>
            <a:r>
              <a:rPr lang="en-IE" dirty="0">
                <a:cs typeface="Arial"/>
              </a:rPr>
              <a:t> Atlantic Aviation 1800 applicants for 12 places last Summer</a:t>
            </a:r>
            <a:endParaRPr lang="en-IE" dirty="0"/>
          </a:p>
          <a:p>
            <a:r>
              <a:rPr lang="en-IE" dirty="0">
                <a:cs typeface="Arial"/>
              </a:rPr>
              <a:t>Selection for Atlantic Aviation includes aptitude results, aptitude tests, hand skills assessment and interview</a:t>
            </a:r>
            <a:endParaRPr lang="en-IE" dirty="0"/>
          </a:p>
          <a:p>
            <a:endParaRPr lang="en-IE" dirty="0">
              <a:solidFill>
                <a:srgbClr val="FFFFFF"/>
              </a:solidFill>
              <a:cs typeface="Arial"/>
            </a:endParaRP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Changes...</a:t>
            </a:r>
          </a:p>
        </p:txBody>
      </p:sp>
      <p:sp>
        <p:nvSpPr>
          <p:cNvPr id="3" name="Content Placeholder 2"/>
          <p:cNvSpPr>
            <a:spLocks noGrp="1"/>
          </p:cNvSpPr>
          <p:nvPr>
            <p:ph idx="1"/>
          </p:nvPr>
        </p:nvSpPr>
        <p:spPr/>
        <p:txBody>
          <a:bodyPr/>
          <a:lstStyle/>
          <a:p>
            <a:r>
              <a:rPr lang="en-IE" dirty="0"/>
              <a:t>Since 2016 many </a:t>
            </a:r>
            <a:r>
              <a:rPr lang="en-IE" b="1" dirty="0">
                <a:solidFill>
                  <a:schemeClr val="accent1"/>
                </a:solidFill>
              </a:rPr>
              <a:t>new occupational apprenticeships</a:t>
            </a:r>
            <a:r>
              <a:rPr lang="en-IE" dirty="0">
                <a:solidFill>
                  <a:schemeClr val="accent1"/>
                </a:solidFill>
              </a:rPr>
              <a:t> </a:t>
            </a:r>
            <a:r>
              <a:rPr lang="en-IE" dirty="0"/>
              <a:t>are in the process of being developed and introduced in the Computer &amp; ICT, MedTech, Insurance, Finance, Accountancy, Logistics and Hospitality sectors.</a:t>
            </a:r>
          </a:p>
          <a:p>
            <a:r>
              <a:rPr lang="en-IE" dirty="0">
                <a:cs typeface="Arial"/>
              </a:rPr>
              <a:t>Some have been launched recently</a:t>
            </a:r>
          </a:p>
        </p:txBody>
      </p:sp>
      <p:sp>
        <p:nvSpPr>
          <p:cNvPr id="4" name="Footer Placeholder 3"/>
          <p:cNvSpPr>
            <a:spLocks noGrp="1"/>
          </p:cNvSpPr>
          <p:nvPr>
            <p:ph type="ftr" sz="quarter" idx="11"/>
          </p:nvPr>
        </p:nvSpPr>
        <p:spPr/>
        <p:txBody>
          <a:bodyPr/>
          <a:lstStyle/>
          <a:p>
            <a:pPr>
              <a:defRPr/>
            </a:pPr>
            <a:r>
              <a:rPr lang="en-US" altLang="en-US"/>
              <a:t>H.Fitzpatrick CAO 2021</a:t>
            </a:r>
            <a:endParaRPr lang="en-US" altLang="en-US" dirty="0"/>
          </a:p>
        </p:txBody>
      </p:sp>
    </p:spTree>
  </p:cSld>
  <p:clrMapOvr>
    <a:masterClrMapping/>
  </p:clrMapOvr>
</p:sld>
</file>

<file path=ppt/theme/theme1.xml><?xml version="1.0" encoding="utf-8"?>
<a:theme xmlns:a="http://schemas.openxmlformats.org/drawingml/2006/main" name="Mountain Top">
  <a:themeElements>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2507</TotalTime>
  <Words>7250</Words>
  <Application>Microsoft Office PowerPoint</Application>
  <PresentationFormat>On-screen Show (4:3)</PresentationFormat>
  <Paragraphs>794</Paragraphs>
  <Slides>126</Slides>
  <Notes>23</Notes>
  <HiddenSlides>0</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Mountain Top</vt:lpstr>
      <vt:lpstr>CAO 2021:</vt:lpstr>
      <vt:lpstr>PowerPoint Presentation</vt:lpstr>
      <vt:lpstr>Choosing Courses Research: </vt:lpstr>
      <vt:lpstr>Topics will look at tonight:</vt:lpstr>
      <vt:lpstr>What is the CAO?</vt:lpstr>
      <vt:lpstr>CAO Application:</vt:lpstr>
      <vt:lpstr>How to Apply:</vt:lpstr>
      <vt:lpstr>      Timetable of CAO Events           2019/2020:</vt:lpstr>
      <vt:lpstr>Continued CAO Dates: </vt:lpstr>
      <vt:lpstr>Continued CAO Dates: </vt:lpstr>
      <vt:lpstr> 4 Important things to understand when applying to the CAO: </vt:lpstr>
      <vt:lpstr>First thing to understand..</vt:lpstr>
      <vt:lpstr>Matriculation:</vt:lpstr>
      <vt:lpstr>Basic College Matriculation:</vt:lpstr>
      <vt:lpstr>General Matriculation Guidelines (some course have more specific requirements):</vt:lpstr>
      <vt:lpstr>    Matriculation:</vt:lpstr>
      <vt:lpstr>Some courses have specific subject requirements:</vt:lpstr>
      <vt:lpstr> Some Examples of Course Requirements:</vt:lpstr>
      <vt:lpstr>Second thing to understand..</vt:lpstr>
      <vt:lpstr>The Points System:</vt:lpstr>
      <vt:lpstr>New Points System since 2017:</vt:lpstr>
      <vt:lpstr>The Points System:</vt:lpstr>
      <vt:lpstr>Third thing to understand…</vt:lpstr>
      <vt:lpstr>PowerPoint Presentation</vt:lpstr>
      <vt:lpstr>Levels 6, 7 and 8:</vt:lpstr>
      <vt:lpstr>The Ladder System:</vt:lpstr>
      <vt:lpstr>Fourth thing to understand…</vt:lpstr>
      <vt:lpstr>ORDER OF PREFERENCE</vt:lpstr>
      <vt:lpstr>PowerPoint Presentation</vt:lpstr>
      <vt:lpstr>PLACE ALLOCATION</vt:lpstr>
      <vt:lpstr>PLACE ALLOCATION</vt:lpstr>
      <vt:lpstr>PLACE ALLOCATION</vt:lpstr>
      <vt:lpstr>PLACE ALLOCATION</vt:lpstr>
      <vt:lpstr>PLACE ALLOCATION</vt:lpstr>
      <vt:lpstr>PLACE ALLOCATION: EXAMPLE</vt:lpstr>
      <vt:lpstr>PLACE ALLOCATION EXAMPLE</vt:lpstr>
      <vt:lpstr>PLACE ALLOCATION EXAMPLE</vt:lpstr>
      <vt:lpstr>PLACE ALLOCATION EXAMPLE</vt:lpstr>
      <vt:lpstr>PLACE ALLOCATION EXAMPLE</vt:lpstr>
      <vt:lpstr>PLACE ALLOCATION EXAMPLE</vt:lpstr>
      <vt:lpstr>Case Study:</vt:lpstr>
      <vt:lpstr>Level 8:      Levels 6 &amp; 7:</vt:lpstr>
      <vt:lpstr>Case Study:</vt:lpstr>
      <vt:lpstr>Case Study:</vt:lpstr>
      <vt:lpstr>Past Pupil Disaster!!!!</vt:lpstr>
      <vt:lpstr>Past Pupil Disaster!!!!</vt:lpstr>
      <vt:lpstr>Remember:</vt:lpstr>
      <vt:lpstr>GENUINE ORDER</vt:lpstr>
      <vt:lpstr>How to Apply to CAO?</vt:lpstr>
      <vt:lpstr>Making an Application:</vt:lpstr>
      <vt:lpstr>Application Form:</vt:lpstr>
      <vt:lpstr>Two Systems in One:</vt:lpstr>
      <vt:lpstr>Change of Mind Facility:</vt:lpstr>
      <vt:lpstr>Statement of Application:</vt:lpstr>
      <vt:lpstr>Check the following carefully and if there is any error or omission amend the Statement and return it to CAO: :</vt:lpstr>
      <vt:lpstr>Common Questions at Offer Time:</vt:lpstr>
      <vt:lpstr>Deadlines to be aware of by 1st of Feb:</vt:lpstr>
      <vt:lpstr>   Restricted Courses:</vt:lpstr>
      <vt:lpstr>HPAT Test for medicine:</vt:lpstr>
      <vt:lpstr> Courses that require portfolios or auditions may not necessarily say  restricted but...</vt:lpstr>
      <vt:lpstr> Applications for HEAR and DARE: </vt:lpstr>
      <vt:lpstr>What is DARE?</vt:lpstr>
      <vt:lpstr>Students eligible for DARE:</vt:lpstr>
      <vt:lpstr>Colleges that take part in DARE:</vt:lpstr>
      <vt:lpstr>DARE:</vt:lpstr>
      <vt:lpstr>Additional Info: </vt:lpstr>
      <vt:lpstr>Please note:</vt:lpstr>
      <vt:lpstr>DARE Dates of Importance:</vt:lpstr>
      <vt:lpstr>DARE Dates of Importance:</vt:lpstr>
      <vt:lpstr>HEAR:</vt:lpstr>
      <vt:lpstr>To be eligible: </vt:lpstr>
      <vt:lpstr>Should I apply for HEAR:</vt:lpstr>
      <vt:lpstr>Should I apply for HEAR:</vt:lpstr>
      <vt:lpstr>HEAR Indicators:</vt:lpstr>
      <vt:lpstr>HEAR Indicator 1:</vt:lpstr>
      <vt:lpstr>HEAR Key Dates:</vt:lpstr>
      <vt:lpstr>HEAR/DARE Booklets:</vt:lpstr>
      <vt:lpstr>HEAR is not to be confused with grant system SUSI:</vt:lpstr>
      <vt:lpstr>SUSI:</vt:lpstr>
      <vt:lpstr>SUSI:</vt:lpstr>
      <vt:lpstr>    Alternative Pathways to reach Careers:</vt:lpstr>
      <vt:lpstr>Deadline for Applying to the UK:</vt:lpstr>
      <vt:lpstr>Studying in Europe:</vt:lpstr>
      <vt:lpstr>Studying in Europe:</vt:lpstr>
      <vt:lpstr>Graduate Entry:  </vt:lpstr>
      <vt:lpstr> 2 Types of Postgrads:</vt:lpstr>
      <vt:lpstr>2nd Type of Postgrad:</vt:lpstr>
      <vt:lpstr>Examples of Graduate Entry:</vt:lpstr>
      <vt:lpstr>Examples of Graduate Entry:</vt:lpstr>
      <vt:lpstr>Examples of Grad Entry:</vt:lpstr>
      <vt:lpstr>Professional Training:</vt:lpstr>
      <vt:lpstr>Professional Qualification:</vt:lpstr>
      <vt:lpstr>Postgrad Routes:</vt:lpstr>
      <vt:lpstr>Other Alternatives:</vt:lpstr>
      <vt:lpstr>Apprenticeships:</vt:lpstr>
      <vt:lpstr>Apprenticeships:</vt:lpstr>
      <vt:lpstr>Traditional Apprenticeships:</vt:lpstr>
      <vt:lpstr>How to organise an Apprenticeship?</vt:lpstr>
      <vt:lpstr>Changes...</vt:lpstr>
      <vt:lpstr>Examples of New Apprenticeships:</vt:lpstr>
      <vt:lpstr>Example of New Type of Apprenticeship:</vt:lpstr>
      <vt:lpstr>Examples of New Apprenticeships...</vt:lpstr>
      <vt:lpstr>More information:</vt:lpstr>
      <vt:lpstr>PLC Entry:</vt:lpstr>
      <vt:lpstr>Reasons students do a PLC?</vt:lpstr>
      <vt:lpstr>Two systems of entry with PLCs:</vt:lpstr>
      <vt:lpstr>1. Quota System:</vt:lpstr>
      <vt:lpstr>Quota System:</vt:lpstr>
      <vt:lpstr>2. Points Scheme:</vt:lpstr>
      <vt:lpstr>NOTE:</vt:lpstr>
      <vt:lpstr>Examples of popular PLC colleges:</vt:lpstr>
      <vt:lpstr>Please Note:</vt:lpstr>
      <vt:lpstr>Other things to bear in mind..</vt:lpstr>
      <vt:lpstr>Drop-Out Rates:</vt:lpstr>
      <vt:lpstr>Why are so many dropping out of college?</vt:lpstr>
      <vt:lpstr>What is the cost of college in Ireland?</vt:lpstr>
      <vt:lpstr>Something to note...</vt:lpstr>
      <vt:lpstr>Best Careers List in Ireland</vt:lpstr>
      <vt:lpstr>Shift in the Job Market..</vt:lpstr>
      <vt:lpstr>Campus Accommodation</vt:lpstr>
      <vt:lpstr>The CAO Book:</vt:lpstr>
      <vt:lpstr>Remember!</vt:lpstr>
      <vt:lpstr>What help do students get?</vt:lpstr>
      <vt:lpstr>Useful websites:</vt:lpstr>
      <vt:lpstr>Useful Videos: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CAO Information Evening</dc:title>
  <dc:creator>Preferred Customer</dc:creator>
  <cp:lastModifiedBy>Ms.Fitzpatrick</cp:lastModifiedBy>
  <cp:revision>1057</cp:revision>
  <cp:lastPrinted>2013-11-27T14:21:16Z</cp:lastPrinted>
  <dcterms:created xsi:type="dcterms:W3CDTF">2011-01-08T12:52:19Z</dcterms:created>
  <dcterms:modified xsi:type="dcterms:W3CDTF">2021-05-17T15:11:59Z</dcterms:modified>
</cp:coreProperties>
</file>