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678" r:id="rId2"/>
    <p:sldMasterId id="2147483690" r:id="rId3"/>
    <p:sldMasterId id="2147483648" r:id="rId4"/>
  </p:sldMasterIdLst>
  <p:notesMasterIdLst>
    <p:notesMasterId r:id="rId43"/>
  </p:notesMasterIdLst>
  <p:sldIdLst>
    <p:sldId id="256" r:id="rId5"/>
    <p:sldId id="257" r:id="rId6"/>
    <p:sldId id="262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58" r:id="rId17"/>
    <p:sldId id="259" r:id="rId18"/>
    <p:sldId id="261" r:id="rId19"/>
    <p:sldId id="305" r:id="rId20"/>
    <p:sldId id="278" r:id="rId21"/>
    <p:sldId id="279" r:id="rId22"/>
    <p:sldId id="267" r:id="rId23"/>
    <p:sldId id="287" r:id="rId24"/>
    <p:sldId id="280" r:id="rId25"/>
    <p:sldId id="281" r:id="rId26"/>
    <p:sldId id="282" r:id="rId27"/>
    <p:sldId id="283" r:id="rId28"/>
    <p:sldId id="272" r:id="rId29"/>
    <p:sldId id="273" r:id="rId30"/>
    <p:sldId id="260" r:id="rId31"/>
    <p:sldId id="292" r:id="rId32"/>
    <p:sldId id="285" r:id="rId33"/>
    <p:sldId id="288" r:id="rId34"/>
    <p:sldId id="263" r:id="rId35"/>
    <p:sldId id="264" r:id="rId36"/>
    <p:sldId id="277" r:id="rId37"/>
    <p:sldId id="308" r:id="rId38"/>
    <p:sldId id="309" r:id="rId39"/>
    <p:sldId id="310" r:id="rId40"/>
    <p:sldId id="306" r:id="rId41"/>
    <p:sldId id="30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3ED45-BBC8-4A6B-ACC4-CC2CB9996D0D}" v="2" dt="2024-02-20T15:51:16.264"/>
    <p1510:client id="{E84F5677-2383-381F-7EF1-FB82A916D4F2}" v="789" dt="2024-02-20T15:32:09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s.Glendon-Garry (Derval)" userId="9e6b006a-2196-4293-9f36-d3accece253d" providerId="ADAL" clId="{DBA3ED45-BBC8-4A6B-ACC4-CC2CB9996D0D}"/>
    <pc:docChg chg="undo custSel addSld delSld modSld sldOrd">
      <pc:chgData name="Ms.Glendon-Garry (Derval)" userId="9e6b006a-2196-4293-9f36-d3accece253d" providerId="ADAL" clId="{DBA3ED45-BBC8-4A6B-ACC4-CC2CB9996D0D}" dt="2024-02-20T15:51:18.700" v="12" actId="27636"/>
      <pc:docMkLst>
        <pc:docMk/>
      </pc:docMkLst>
      <pc:sldChg chg="ord">
        <pc:chgData name="Ms.Glendon-Garry (Derval)" userId="9e6b006a-2196-4293-9f36-d3accece253d" providerId="ADAL" clId="{DBA3ED45-BBC8-4A6B-ACC4-CC2CB9996D0D}" dt="2024-02-20T15:51:17.803" v="9" actId="20578"/>
        <pc:sldMkLst>
          <pc:docMk/>
          <pc:sldMk cId="109857222" sldId="256"/>
        </pc:sldMkLst>
      </pc:sldChg>
      <pc:sldChg chg="modSp mod">
        <pc:chgData name="Ms.Glendon-Garry (Derval)" userId="9e6b006a-2196-4293-9f36-d3accece253d" providerId="ADAL" clId="{DBA3ED45-BBC8-4A6B-ACC4-CC2CB9996D0D}" dt="2024-02-20T15:51:18.700" v="12" actId="27636"/>
        <pc:sldMkLst>
          <pc:docMk/>
          <pc:sldMk cId="536235271" sldId="298"/>
        </pc:sldMkLst>
        <pc:spChg chg="mod">
          <ac:chgData name="Ms.Glendon-Garry (Derval)" userId="9e6b006a-2196-4293-9f36-d3accece253d" providerId="ADAL" clId="{DBA3ED45-BBC8-4A6B-ACC4-CC2CB9996D0D}" dt="2024-02-20T15:51:18.700" v="12" actId="27636"/>
          <ac:spMkLst>
            <pc:docMk/>
            <pc:sldMk cId="536235271" sldId="298"/>
            <ac:spMk id="2" creationId="{00000000-0000-0000-0000-000000000000}"/>
          </ac:spMkLst>
        </pc:spChg>
      </pc:sldChg>
      <pc:sldChg chg="addSp modSp new del mod modAnim">
        <pc:chgData name="Ms.Glendon-Garry (Derval)" userId="9e6b006a-2196-4293-9f36-d3accece253d" providerId="ADAL" clId="{DBA3ED45-BBC8-4A6B-ACC4-CC2CB9996D0D}" dt="2024-02-20T15:51:18.700" v="11" actId="680"/>
        <pc:sldMkLst>
          <pc:docMk/>
          <pc:sldMk cId="346547141" sldId="311"/>
        </pc:sldMkLst>
        <pc:spChg chg="add mod">
          <ac:chgData name="Ms.Glendon-Garry (Derval)" userId="9e6b006a-2196-4293-9f36-d3accece253d" providerId="ADAL" clId="{DBA3ED45-BBC8-4A6B-ACC4-CC2CB9996D0D}" dt="2024-02-20T15:51:11.147" v="3"/>
          <ac:spMkLst>
            <pc:docMk/>
            <pc:sldMk cId="346547141" sldId="311"/>
            <ac:spMk id="2" creationId="{2D67C6DA-B6C4-B5FB-8EA4-A1EE4FA50D27}"/>
          </ac:spMkLst>
        </pc:spChg>
        <pc:spChg chg="add mod">
          <ac:chgData name="Ms.Glendon-Garry (Derval)" userId="9e6b006a-2196-4293-9f36-d3accece253d" providerId="ADAL" clId="{DBA3ED45-BBC8-4A6B-ACC4-CC2CB9996D0D}" dt="2024-02-20T15:51:11.147" v="3"/>
          <ac:spMkLst>
            <pc:docMk/>
            <pc:sldMk cId="346547141" sldId="311"/>
            <ac:spMk id="4" creationId="{C71B8159-4FE0-A8EC-1273-7550904B9AA8}"/>
          </ac:spMkLst>
        </pc:spChg>
        <pc:spChg chg="add mod">
          <ac:chgData name="Ms.Glendon-Garry (Derval)" userId="9e6b006a-2196-4293-9f36-d3accece253d" providerId="ADAL" clId="{DBA3ED45-BBC8-4A6B-ACC4-CC2CB9996D0D}" dt="2024-02-20T15:51:16.264" v="7"/>
          <ac:spMkLst>
            <pc:docMk/>
            <pc:sldMk cId="346547141" sldId="311"/>
            <ac:spMk id="5" creationId="{23BC5A32-1FB4-1411-EC71-F2E9360E5CEA}"/>
          </ac:spMkLst>
        </pc:spChg>
        <pc:spChg chg="add mod">
          <ac:chgData name="Ms.Glendon-Garry (Derval)" userId="9e6b006a-2196-4293-9f36-d3accece253d" providerId="ADAL" clId="{DBA3ED45-BBC8-4A6B-ACC4-CC2CB9996D0D}" dt="2024-02-20T15:51:16.264" v="7"/>
          <ac:spMkLst>
            <pc:docMk/>
            <pc:sldMk cId="346547141" sldId="311"/>
            <ac:spMk id="6" creationId="{41900FE4-D73F-BA60-02B4-0350FFEFFCD9}"/>
          </ac:spMkLst>
        </pc:spChg>
        <pc:picChg chg="add mod">
          <ac:chgData name="Ms.Glendon-Garry (Derval)" userId="9e6b006a-2196-4293-9f36-d3accece253d" providerId="ADAL" clId="{DBA3ED45-BBC8-4A6B-ACC4-CC2CB9996D0D}" dt="2024-02-20T15:51:11.147" v="3"/>
          <ac:picMkLst>
            <pc:docMk/>
            <pc:sldMk cId="346547141" sldId="311"/>
            <ac:picMk id="3" creationId="{89972BCC-520B-3302-5E43-A249FCBFCBAE}"/>
          </ac:picMkLst>
        </pc:picChg>
        <pc:picChg chg="add mod">
          <ac:chgData name="Ms.Glendon-Garry (Derval)" userId="9e6b006a-2196-4293-9f36-d3accece253d" providerId="ADAL" clId="{DBA3ED45-BBC8-4A6B-ACC4-CC2CB9996D0D}" dt="2024-02-20T15:51:11.147" v="3"/>
          <ac:picMkLst>
            <pc:docMk/>
            <pc:sldMk cId="346547141" sldId="311"/>
            <ac:picMk id="8" creationId="{08FF9737-304A-8808-0F6A-F3EB296AF84D}"/>
          </ac:picMkLst>
        </pc:picChg>
        <pc:cxnChg chg="add mod">
          <ac:chgData name="Ms.Glendon-Garry (Derval)" userId="9e6b006a-2196-4293-9f36-d3accece253d" providerId="ADAL" clId="{DBA3ED45-BBC8-4A6B-ACC4-CC2CB9996D0D}" dt="2024-02-20T15:51:11.147" v="3"/>
          <ac:cxnSpMkLst>
            <pc:docMk/>
            <pc:sldMk cId="346547141" sldId="311"/>
            <ac:cxnSpMk id="7" creationId="{BA2B3BC9-83B7-E355-7B96-02EA3CA69C0B}"/>
          </ac:cxnSpMkLst>
        </pc:cxnChg>
        <pc:cxnChg chg="add mod">
          <ac:chgData name="Ms.Glendon-Garry (Derval)" userId="9e6b006a-2196-4293-9f36-d3accece253d" providerId="ADAL" clId="{DBA3ED45-BBC8-4A6B-ACC4-CC2CB9996D0D}" dt="2024-02-20T15:51:11.147" v="3"/>
          <ac:cxnSpMkLst>
            <pc:docMk/>
            <pc:sldMk cId="346547141" sldId="311"/>
            <ac:cxnSpMk id="9" creationId="{1635F2D0-3F85-6FDC-614B-72C3234592EC}"/>
          </ac:cxnSpMkLst>
        </pc:cxn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BFEBE7-2566-4239-85A6-48A762DC0C5D}" type="doc">
      <dgm:prSet loTypeId="urn:microsoft.com/office/officeart/2005/8/layout/default#1" loCatId="list" qsTypeId="urn:microsoft.com/office/officeart/2005/8/quickstyle/3d2#1" qsCatId="3D" csTypeId="urn:microsoft.com/office/officeart/2005/8/colors/colorful1#1" csCatId="colorful"/>
      <dgm:spPr/>
      <dgm:t>
        <a:bodyPr/>
        <a:lstStyle/>
        <a:p>
          <a:endParaRPr lang="en-IE"/>
        </a:p>
      </dgm:t>
    </dgm:pt>
    <dgm:pt modelId="{738633BC-3FF6-483D-AB8A-CF90E66D42B2}">
      <dgm:prSet/>
      <dgm:spPr/>
      <dgm:t>
        <a:bodyPr/>
        <a:lstStyle/>
        <a:p>
          <a:pPr rtl="0"/>
          <a:r>
            <a:rPr lang="en-GB" dirty="0"/>
            <a:t>student centred curriculum </a:t>
          </a:r>
          <a:endParaRPr lang="en-IE" dirty="0"/>
        </a:p>
      </dgm:t>
    </dgm:pt>
    <dgm:pt modelId="{30844E5C-518E-415C-AF98-E352864F2BC8}" type="parTrans" cxnId="{F07BC56F-5A68-4DB8-9BD0-F4B66EF490CD}">
      <dgm:prSet/>
      <dgm:spPr/>
      <dgm:t>
        <a:bodyPr/>
        <a:lstStyle/>
        <a:p>
          <a:endParaRPr lang="en-IE"/>
        </a:p>
      </dgm:t>
    </dgm:pt>
    <dgm:pt modelId="{B4F19578-0280-4A43-9782-54BFB37F5B7A}" type="sibTrans" cxnId="{F07BC56F-5A68-4DB8-9BD0-F4B66EF490CD}">
      <dgm:prSet/>
      <dgm:spPr/>
      <dgm:t>
        <a:bodyPr/>
        <a:lstStyle/>
        <a:p>
          <a:endParaRPr lang="en-IE"/>
        </a:p>
      </dgm:t>
    </dgm:pt>
    <dgm:pt modelId="{CC133DF6-FB75-420A-A310-F5607F3E445A}">
      <dgm:prSet/>
      <dgm:spPr/>
      <dgm:t>
        <a:bodyPr/>
        <a:lstStyle/>
        <a:p>
          <a:pPr rtl="0"/>
          <a:r>
            <a:rPr lang="en-GB" dirty="0"/>
            <a:t>personal and social development </a:t>
          </a:r>
          <a:endParaRPr lang="en-IE" dirty="0"/>
        </a:p>
      </dgm:t>
    </dgm:pt>
    <dgm:pt modelId="{F4375A09-0E51-4419-B7B4-AD3B0F194A74}" type="parTrans" cxnId="{F32E99C6-96EB-4C46-A9B6-77F0964E54F4}">
      <dgm:prSet/>
      <dgm:spPr/>
      <dgm:t>
        <a:bodyPr/>
        <a:lstStyle/>
        <a:p>
          <a:endParaRPr lang="en-IE"/>
        </a:p>
      </dgm:t>
    </dgm:pt>
    <dgm:pt modelId="{53053C1F-C217-4268-A68B-D87401B1A585}" type="sibTrans" cxnId="{F32E99C6-96EB-4C46-A9B6-77F0964E54F4}">
      <dgm:prSet/>
      <dgm:spPr/>
      <dgm:t>
        <a:bodyPr/>
        <a:lstStyle/>
        <a:p>
          <a:endParaRPr lang="en-IE"/>
        </a:p>
      </dgm:t>
    </dgm:pt>
    <dgm:pt modelId="{2C10D48A-3E47-451A-A47A-BB6A9DCC71F3}">
      <dgm:prSet/>
      <dgm:spPr/>
      <dgm:t>
        <a:bodyPr/>
        <a:lstStyle/>
        <a:p>
          <a:pPr rtl="0"/>
          <a:r>
            <a:rPr lang="en-GB"/>
            <a:t>integration and cross curricular links</a:t>
          </a:r>
          <a:endParaRPr lang="en-IE"/>
        </a:p>
      </dgm:t>
    </dgm:pt>
    <dgm:pt modelId="{D3FCB17B-AD32-4599-A1CF-50A02E4B6875}" type="parTrans" cxnId="{978047A3-C473-4136-AB53-084F197B3BC9}">
      <dgm:prSet/>
      <dgm:spPr/>
      <dgm:t>
        <a:bodyPr/>
        <a:lstStyle/>
        <a:p>
          <a:endParaRPr lang="en-IE"/>
        </a:p>
      </dgm:t>
    </dgm:pt>
    <dgm:pt modelId="{C9BE9053-637D-4014-BF31-428A4BC9B31D}" type="sibTrans" cxnId="{978047A3-C473-4136-AB53-084F197B3BC9}">
      <dgm:prSet/>
      <dgm:spPr/>
      <dgm:t>
        <a:bodyPr/>
        <a:lstStyle/>
        <a:p>
          <a:endParaRPr lang="en-IE"/>
        </a:p>
      </dgm:t>
    </dgm:pt>
    <dgm:pt modelId="{9E7A1CC4-FF89-4E09-89FB-EDA663BF992F}">
      <dgm:prSet/>
      <dgm:spPr/>
      <dgm:t>
        <a:bodyPr/>
        <a:lstStyle/>
        <a:p>
          <a:pPr rtl="0"/>
          <a:r>
            <a:rPr lang="en-GB"/>
            <a:t>team work</a:t>
          </a:r>
          <a:endParaRPr lang="en-IE"/>
        </a:p>
      </dgm:t>
    </dgm:pt>
    <dgm:pt modelId="{B3BA476D-77CA-4D3F-A395-085DFB4552B9}" type="parTrans" cxnId="{13C43DDC-F494-410E-8340-FE6AD08F2025}">
      <dgm:prSet/>
      <dgm:spPr/>
      <dgm:t>
        <a:bodyPr/>
        <a:lstStyle/>
        <a:p>
          <a:endParaRPr lang="en-IE"/>
        </a:p>
      </dgm:t>
    </dgm:pt>
    <dgm:pt modelId="{EBA318D2-267A-4A7F-9819-45286F867663}" type="sibTrans" cxnId="{13C43DDC-F494-410E-8340-FE6AD08F2025}">
      <dgm:prSet/>
      <dgm:spPr/>
      <dgm:t>
        <a:bodyPr/>
        <a:lstStyle/>
        <a:p>
          <a:endParaRPr lang="en-IE"/>
        </a:p>
      </dgm:t>
    </dgm:pt>
    <dgm:pt modelId="{0DEAB97B-5906-451C-AF67-80FA4F25FE1B}">
      <dgm:prSet/>
      <dgm:spPr/>
      <dgm:t>
        <a:bodyPr/>
        <a:lstStyle/>
        <a:p>
          <a:pPr rtl="0"/>
          <a:r>
            <a:rPr lang="en-GB"/>
            <a:t>literacy &amp; numeracy development</a:t>
          </a:r>
          <a:endParaRPr lang="en-IE"/>
        </a:p>
      </dgm:t>
    </dgm:pt>
    <dgm:pt modelId="{53B97DF6-E212-407B-AFF9-F5F8E4A455D6}" type="parTrans" cxnId="{26236224-E37A-4539-BB31-7027DCADA570}">
      <dgm:prSet/>
      <dgm:spPr/>
      <dgm:t>
        <a:bodyPr/>
        <a:lstStyle/>
        <a:p>
          <a:endParaRPr lang="en-IE"/>
        </a:p>
      </dgm:t>
    </dgm:pt>
    <dgm:pt modelId="{6B10FD0B-C998-4DC6-89CB-9727CFE71BDE}" type="sibTrans" cxnId="{26236224-E37A-4539-BB31-7027DCADA570}">
      <dgm:prSet/>
      <dgm:spPr/>
      <dgm:t>
        <a:bodyPr/>
        <a:lstStyle/>
        <a:p>
          <a:endParaRPr lang="en-IE"/>
        </a:p>
      </dgm:t>
    </dgm:pt>
    <dgm:pt modelId="{61E41EBC-3DE7-4AAF-B574-A15CB1D9A3DF}">
      <dgm:prSet/>
      <dgm:spPr/>
      <dgm:t>
        <a:bodyPr/>
        <a:lstStyle/>
        <a:p>
          <a:pPr rtl="0"/>
          <a:r>
            <a:rPr lang="en-GB"/>
            <a:t>active teaching/learning methodologies</a:t>
          </a:r>
          <a:endParaRPr lang="en-IE"/>
        </a:p>
      </dgm:t>
    </dgm:pt>
    <dgm:pt modelId="{EB8ABC29-9698-4B1D-8E73-349573DABD15}" type="parTrans" cxnId="{F01FDA2E-88E2-42FB-B421-B632064AF63B}">
      <dgm:prSet/>
      <dgm:spPr/>
      <dgm:t>
        <a:bodyPr/>
        <a:lstStyle/>
        <a:p>
          <a:endParaRPr lang="en-IE"/>
        </a:p>
      </dgm:t>
    </dgm:pt>
    <dgm:pt modelId="{0FCF8429-A4CC-41C4-83B0-50337404E1EE}" type="sibTrans" cxnId="{F01FDA2E-88E2-42FB-B421-B632064AF63B}">
      <dgm:prSet/>
      <dgm:spPr/>
      <dgm:t>
        <a:bodyPr/>
        <a:lstStyle/>
        <a:p>
          <a:endParaRPr lang="en-IE"/>
        </a:p>
      </dgm:t>
    </dgm:pt>
    <dgm:pt modelId="{5A55870D-1BB0-465B-B61A-9B19D5A2336F}">
      <dgm:prSet/>
      <dgm:spPr/>
      <dgm:t>
        <a:bodyPr/>
        <a:lstStyle/>
        <a:p>
          <a:pPr rtl="0"/>
          <a:r>
            <a:rPr lang="en-GB"/>
            <a:t>reflection </a:t>
          </a:r>
          <a:endParaRPr lang="en-IE"/>
        </a:p>
      </dgm:t>
    </dgm:pt>
    <dgm:pt modelId="{40FB72DA-2C6C-453A-BAA6-0D299036CDB7}" type="parTrans" cxnId="{E856CEEF-19F8-44C4-B89E-EFADA0495C87}">
      <dgm:prSet/>
      <dgm:spPr/>
      <dgm:t>
        <a:bodyPr/>
        <a:lstStyle/>
        <a:p>
          <a:endParaRPr lang="en-IE"/>
        </a:p>
      </dgm:t>
    </dgm:pt>
    <dgm:pt modelId="{8567579B-DFF6-431A-BA96-C7CD9B95F8CD}" type="sibTrans" cxnId="{E856CEEF-19F8-44C4-B89E-EFADA0495C87}">
      <dgm:prSet/>
      <dgm:spPr/>
      <dgm:t>
        <a:bodyPr/>
        <a:lstStyle/>
        <a:p>
          <a:endParaRPr lang="en-IE"/>
        </a:p>
      </dgm:t>
    </dgm:pt>
    <dgm:pt modelId="{649E4F22-0231-4E44-AE41-9CBD07E13080}">
      <dgm:prSet/>
      <dgm:spPr/>
      <dgm:t>
        <a:bodyPr/>
        <a:lstStyle/>
        <a:p>
          <a:pPr rtl="0"/>
          <a:r>
            <a:rPr lang="en-GB"/>
            <a:t>community links</a:t>
          </a:r>
          <a:endParaRPr lang="en-IE"/>
        </a:p>
      </dgm:t>
    </dgm:pt>
    <dgm:pt modelId="{BE379963-F0E3-44C6-9E52-21A89AB51138}" type="parTrans" cxnId="{895AF2D9-CD7C-4105-9B7D-BB85BA5CD433}">
      <dgm:prSet/>
      <dgm:spPr/>
      <dgm:t>
        <a:bodyPr/>
        <a:lstStyle/>
        <a:p>
          <a:endParaRPr lang="en-IE"/>
        </a:p>
      </dgm:t>
    </dgm:pt>
    <dgm:pt modelId="{4B915DCE-F567-4314-95A8-35AF181C2CD7}" type="sibTrans" cxnId="{895AF2D9-CD7C-4105-9B7D-BB85BA5CD433}">
      <dgm:prSet/>
      <dgm:spPr/>
      <dgm:t>
        <a:bodyPr/>
        <a:lstStyle/>
        <a:p>
          <a:endParaRPr lang="en-IE"/>
        </a:p>
      </dgm:t>
    </dgm:pt>
    <dgm:pt modelId="{2368CCE0-C93D-46F0-93AF-16853429CAAC}" type="pres">
      <dgm:prSet presAssocID="{08BFEBE7-2566-4239-85A6-48A762DC0C5D}" presName="diagram" presStyleCnt="0">
        <dgm:presLayoutVars>
          <dgm:dir/>
          <dgm:resizeHandles val="exact"/>
        </dgm:presLayoutVars>
      </dgm:prSet>
      <dgm:spPr/>
    </dgm:pt>
    <dgm:pt modelId="{4D4ED626-9ECC-4E66-9102-F09B71551CAA}" type="pres">
      <dgm:prSet presAssocID="{738633BC-3FF6-483D-AB8A-CF90E66D42B2}" presName="node" presStyleLbl="node1" presStyleIdx="0" presStyleCnt="8">
        <dgm:presLayoutVars>
          <dgm:bulletEnabled val="1"/>
        </dgm:presLayoutVars>
      </dgm:prSet>
      <dgm:spPr/>
    </dgm:pt>
    <dgm:pt modelId="{17531411-72E9-46B8-896F-D5947AB3A09F}" type="pres">
      <dgm:prSet presAssocID="{B4F19578-0280-4A43-9782-54BFB37F5B7A}" presName="sibTrans" presStyleCnt="0"/>
      <dgm:spPr/>
    </dgm:pt>
    <dgm:pt modelId="{E4AA29CE-8462-47B5-812B-C0149BFB259C}" type="pres">
      <dgm:prSet presAssocID="{CC133DF6-FB75-420A-A310-F5607F3E445A}" presName="node" presStyleLbl="node1" presStyleIdx="1" presStyleCnt="8">
        <dgm:presLayoutVars>
          <dgm:bulletEnabled val="1"/>
        </dgm:presLayoutVars>
      </dgm:prSet>
      <dgm:spPr/>
    </dgm:pt>
    <dgm:pt modelId="{6D12C651-FEE4-4997-8B9A-C8D1970B96E2}" type="pres">
      <dgm:prSet presAssocID="{53053C1F-C217-4268-A68B-D87401B1A585}" presName="sibTrans" presStyleCnt="0"/>
      <dgm:spPr/>
    </dgm:pt>
    <dgm:pt modelId="{F9B4C21B-9411-4F31-9F53-AEA6B04DCBB5}" type="pres">
      <dgm:prSet presAssocID="{2C10D48A-3E47-451A-A47A-BB6A9DCC71F3}" presName="node" presStyleLbl="node1" presStyleIdx="2" presStyleCnt="8">
        <dgm:presLayoutVars>
          <dgm:bulletEnabled val="1"/>
        </dgm:presLayoutVars>
      </dgm:prSet>
      <dgm:spPr/>
    </dgm:pt>
    <dgm:pt modelId="{D504DE15-18EB-4003-8814-71246522CABE}" type="pres">
      <dgm:prSet presAssocID="{C9BE9053-637D-4014-BF31-428A4BC9B31D}" presName="sibTrans" presStyleCnt="0"/>
      <dgm:spPr/>
    </dgm:pt>
    <dgm:pt modelId="{820A8483-F921-4030-8E49-5DCC06ABEFEF}" type="pres">
      <dgm:prSet presAssocID="{9E7A1CC4-FF89-4E09-89FB-EDA663BF992F}" presName="node" presStyleLbl="node1" presStyleIdx="3" presStyleCnt="8">
        <dgm:presLayoutVars>
          <dgm:bulletEnabled val="1"/>
        </dgm:presLayoutVars>
      </dgm:prSet>
      <dgm:spPr/>
    </dgm:pt>
    <dgm:pt modelId="{68213C16-EE60-44B2-A621-E167838BC361}" type="pres">
      <dgm:prSet presAssocID="{EBA318D2-267A-4A7F-9819-45286F867663}" presName="sibTrans" presStyleCnt="0"/>
      <dgm:spPr/>
    </dgm:pt>
    <dgm:pt modelId="{2DE65664-2AEB-4D5E-9698-60C49C786D1E}" type="pres">
      <dgm:prSet presAssocID="{0DEAB97B-5906-451C-AF67-80FA4F25FE1B}" presName="node" presStyleLbl="node1" presStyleIdx="4" presStyleCnt="8">
        <dgm:presLayoutVars>
          <dgm:bulletEnabled val="1"/>
        </dgm:presLayoutVars>
      </dgm:prSet>
      <dgm:spPr/>
    </dgm:pt>
    <dgm:pt modelId="{CE37015E-9809-4417-9A37-3A132D5FE19E}" type="pres">
      <dgm:prSet presAssocID="{6B10FD0B-C998-4DC6-89CB-9727CFE71BDE}" presName="sibTrans" presStyleCnt="0"/>
      <dgm:spPr/>
    </dgm:pt>
    <dgm:pt modelId="{5D04B083-F307-47E6-A021-872AFE939E7D}" type="pres">
      <dgm:prSet presAssocID="{61E41EBC-3DE7-4AAF-B574-A15CB1D9A3DF}" presName="node" presStyleLbl="node1" presStyleIdx="5" presStyleCnt="8">
        <dgm:presLayoutVars>
          <dgm:bulletEnabled val="1"/>
        </dgm:presLayoutVars>
      </dgm:prSet>
      <dgm:spPr/>
    </dgm:pt>
    <dgm:pt modelId="{72696A79-6C18-477B-AF80-0286AB406D9B}" type="pres">
      <dgm:prSet presAssocID="{0FCF8429-A4CC-41C4-83B0-50337404E1EE}" presName="sibTrans" presStyleCnt="0"/>
      <dgm:spPr/>
    </dgm:pt>
    <dgm:pt modelId="{137C2CAF-3809-4412-8C61-00039089C992}" type="pres">
      <dgm:prSet presAssocID="{5A55870D-1BB0-465B-B61A-9B19D5A2336F}" presName="node" presStyleLbl="node1" presStyleIdx="6" presStyleCnt="8" custLinFactX="20152" custLinFactNeighborX="100000" custLinFactNeighborY="-2027">
        <dgm:presLayoutVars>
          <dgm:bulletEnabled val="1"/>
        </dgm:presLayoutVars>
      </dgm:prSet>
      <dgm:spPr/>
    </dgm:pt>
    <dgm:pt modelId="{2C860B09-09D9-4320-9182-7943E0746ECB}" type="pres">
      <dgm:prSet presAssocID="{8567579B-DFF6-431A-BA96-C7CD9B95F8CD}" presName="sibTrans" presStyleCnt="0"/>
      <dgm:spPr/>
    </dgm:pt>
    <dgm:pt modelId="{548FE0D8-BC08-4B29-9C06-38CAA927C30E}" type="pres">
      <dgm:prSet presAssocID="{649E4F22-0231-4E44-AE41-9CBD07E13080}" presName="node" presStyleLbl="node1" presStyleIdx="7" presStyleCnt="8" custLinFactX="-3425" custLinFactNeighborX="-100000" custLinFactNeighborY="-2027">
        <dgm:presLayoutVars>
          <dgm:bulletEnabled val="1"/>
        </dgm:presLayoutVars>
      </dgm:prSet>
      <dgm:spPr/>
    </dgm:pt>
  </dgm:ptLst>
  <dgm:cxnLst>
    <dgm:cxn modelId="{78ACB202-D65F-402B-9743-09725F2D2A9D}" type="presOf" srcId="{61E41EBC-3DE7-4AAF-B574-A15CB1D9A3DF}" destId="{5D04B083-F307-47E6-A021-872AFE939E7D}" srcOrd="0" destOrd="0" presId="urn:microsoft.com/office/officeart/2005/8/layout/default#1"/>
    <dgm:cxn modelId="{26236224-E37A-4539-BB31-7027DCADA570}" srcId="{08BFEBE7-2566-4239-85A6-48A762DC0C5D}" destId="{0DEAB97B-5906-451C-AF67-80FA4F25FE1B}" srcOrd="4" destOrd="0" parTransId="{53B97DF6-E212-407B-AFF9-F5F8E4A455D6}" sibTransId="{6B10FD0B-C998-4DC6-89CB-9727CFE71BDE}"/>
    <dgm:cxn modelId="{F01FDA2E-88E2-42FB-B421-B632064AF63B}" srcId="{08BFEBE7-2566-4239-85A6-48A762DC0C5D}" destId="{61E41EBC-3DE7-4AAF-B574-A15CB1D9A3DF}" srcOrd="5" destOrd="0" parTransId="{EB8ABC29-9698-4B1D-8E73-349573DABD15}" sibTransId="{0FCF8429-A4CC-41C4-83B0-50337404E1EE}"/>
    <dgm:cxn modelId="{C12E0732-D25B-4A28-8EE4-C28A4FE28031}" type="presOf" srcId="{2C10D48A-3E47-451A-A47A-BB6A9DCC71F3}" destId="{F9B4C21B-9411-4F31-9F53-AEA6B04DCBB5}" srcOrd="0" destOrd="0" presId="urn:microsoft.com/office/officeart/2005/8/layout/default#1"/>
    <dgm:cxn modelId="{1C1AF843-1E19-442B-8289-8C916DD0DB91}" type="presOf" srcId="{08BFEBE7-2566-4239-85A6-48A762DC0C5D}" destId="{2368CCE0-C93D-46F0-93AF-16853429CAAC}" srcOrd="0" destOrd="0" presId="urn:microsoft.com/office/officeart/2005/8/layout/default#1"/>
    <dgm:cxn modelId="{7F7C9349-300F-40E1-B30D-9B57FF134046}" type="presOf" srcId="{649E4F22-0231-4E44-AE41-9CBD07E13080}" destId="{548FE0D8-BC08-4B29-9C06-38CAA927C30E}" srcOrd="0" destOrd="0" presId="urn:microsoft.com/office/officeart/2005/8/layout/default#1"/>
    <dgm:cxn modelId="{F07BC56F-5A68-4DB8-9BD0-F4B66EF490CD}" srcId="{08BFEBE7-2566-4239-85A6-48A762DC0C5D}" destId="{738633BC-3FF6-483D-AB8A-CF90E66D42B2}" srcOrd="0" destOrd="0" parTransId="{30844E5C-518E-415C-AF98-E352864F2BC8}" sibTransId="{B4F19578-0280-4A43-9782-54BFB37F5B7A}"/>
    <dgm:cxn modelId="{978047A3-C473-4136-AB53-084F197B3BC9}" srcId="{08BFEBE7-2566-4239-85A6-48A762DC0C5D}" destId="{2C10D48A-3E47-451A-A47A-BB6A9DCC71F3}" srcOrd="2" destOrd="0" parTransId="{D3FCB17B-AD32-4599-A1CF-50A02E4B6875}" sibTransId="{C9BE9053-637D-4014-BF31-428A4BC9B31D}"/>
    <dgm:cxn modelId="{86BD98A8-5F9C-4825-98AD-9BF5D98DA1F1}" type="presOf" srcId="{0DEAB97B-5906-451C-AF67-80FA4F25FE1B}" destId="{2DE65664-2AEB-4D5E-9698-60C49C786D1E}" srcOrd="0" destOrd="0" presId="urn:microsoft.com/office/officeart/2005/8/layout/default#1"/>
    <dgm:cxn modelId="{F32E99C6-96EB-4C46-A9B6-77F0964E54F4}" srcId="{08BFEBE7-2566-4239-85A6-48A762DC0C5D}" destId="{CC133DF6-FB75-420A-A310-F5607F3E445A}" srcOrd="1" destOrd="0" parTransId="{F4375A09-0E51-4419-B7B4-AD3B0F194A74}" sibTransId="{53053C1F-C217-4268-A68B-D87401B1A585}"/>
    <dgm:cxn modelId="{DC5363D4-E685-49B6-9E3A-AA1F41A92E71}" type="presOf" srcId="{5A55870D-1BB0-465B-B61A-9B19D5A2336F}" destId="{137C2CAF-3809-4412-8C61-00039089C992}" srcOrd="0" destOrd="0" presId="urn:microsoft.com/office/officeart/2005/8/layout/default#1"/>
    <dgm:cxn modelId="{FE6FB8D5-E025-4018-A057-C115DEF0402A}" type="presOf" srcId="{738633BC-3FF6-483D-AB8A-CF90E66D42B2}" destId="{4D4ED626-9ECC-4E66-9102-F09B71551CAA}" srcOrd="0" destOrd="0" presId="urn:microsoft.com/office/officeart/2005/8/layout/default#1"/>
    <dgm:cxn modelId="{895AF2D9-CD7C-4105-9B7D-BB85BA5CD433}" srcId="{08BFEBE7-2566-4239-85A6-48A762DC0C5D}" destId="{649E4F22-0231-4E44-AE41-9CBD07E13080}" srcOrd="7" destOrd="0" parTransId="{BE379963-F0E3-44C6-9E52-21A89AB51138}" sibTransId="{4B915DCE-F567-4314-95A8-35AF181C2CD7}"/>
    <dgm:cxn modelId="{13C43DDC-F494-410E-8340-FE6AD08F2025}" srcId="{08BFEBE7-2566-4239-85A6-48A762DC0C5D}" destId="{9E7A1CC4-FF89-4E09-89FB-EDA663BF992F}" srcOrd="3" destOrd="0" parTransId="{B3BA476D-77CA-4D3F-A395-085DFB4552B9}" sibTransId="{EBA318D2-267A-4A7F-9819-45286F867663}"/>
    <dgm:cxn modelId="{61DEDCE1-9C38-4C21-A47E-8F1C2932DACD}" type="presOf" srcId="{CC133DF6-FB75-420A-A310-F5607F3E445A}" destId="{E4AA29CE-8462-47B5-812B-C0149BFB259C}" srcOrd="0" destOrd="0" presId="urn:microsoft.com/office/officeart/2005/8/layout/default#1"/>
    <dgm:cxn modelId="{E856CEEF-19F8-44C4-B89E-EFADA0495C87}" srcId="{08BFEBE7-2566-4239-85A6-48A762DC0C5D}" destId="{5A55870D-1BB0-465B-B61A-9B19D5A2336F}" srcOrd="6" destOrd="0" parTransId="{40FB72DA-2C6C-453A-BAA6-0D299036CDB7}" sibTransId="{8567579B-DFF6-431A-BA96-C7CD9B95F8CD}"/>
    <dgm:cxn modelId="{85753BFC-8DFE-47B6-A24F-DFC9AF2D77AF}" type="presOf" srcId="{9E7A1CC4-FF89-4E09-89FB-EDA663BF992F}" destId="{820A8483-F921-4030-8E49-5DCC06ABEFEF}" srcOrd="0" destOrd="0" presId="urn:microsoft.com/office/officeart/2005/8/layout/default#1"/>
    <dgm:cxn modelId="{87A88505-627B-4F01-84BC-E0FD1A4AF977}" type="presParOf" srcId="{2368CCE0-C93D-46F0-93AF-16853429CAAC}" destId="{4D4ED626-9ECC-4E66-9102-F09B71551CAA}" srcOrd="0" destOrd="0" presId="urn:microsoft.com/office/officeart/2005/8/layout/default#1"/>
    <dgm:cxn modelId="{372A17BA-C704-4DFF-AFE6-BCB3B359BC75}" type="presParOf" srcId="{2368CCE0-C93D-46F0-93AF-16853429CAAC}" destId="{17531411-72E9-46B8-896F-D5947AB3A09F}" srcOrd="1" destOrd="0" presId="urn:microsoft.com/office/officeart/2005/8/layout/default#1"/>
    <dgm:cxn modelId="{D8F84661-202E-4D1B-A9F9-1B2FF66AE769}" type="presParOf" srcId="{2368CCE0-C93D-46F0-93AF-16853429CAAC}" destId="{E4AA29CE-8462-47B5-812B-C0149BFB259C}" srcOrd="2" destOrd="0" presId="urn:microsoft.com/office/officeart/2005/8/layout/default#1"/>
    <dgm:cxn modelId="{F35696A3-7F8A-48F8-AC38-AC4D1FCFEC29}" type="presParOf" srcId="{2368CCE0-C93D-46F0-93AF-16853429CAAC}" destId="{6D12C651-FEE4-4997-8B9A-C8D1970B96E2}" srcOrd="3" destOrd="0" presId="urn:microsoft.com/office/officeart/2005/8/layout/default#1"/>
    <dgm:cxn modelId="{182F21E4-7A19-4FB4-AB5A-5FE5702FFAE4}" type="presParOf" srcId="{2368CCE0-C93D-46F0-93AF-16853429CAAC}" destId="{F9B4C21B-9411-4F31-9F53-AEA6B04DCBB5}" srcOrd="4" destOrd="0" presId="urn:microsoft.com/office/officeart/2005/8/layout/default#1"/>
    <dgm:cxn modelId="{2D80316D-1FED-4185-9D9A-AD07283A972C}" type="presParOf" srcId="{2368CCE0-C93D-46F0-93AF-16853429CAAC}" destId="{D504DE15-18EB-4003-8814-71246522CABE}" srcOrd="5" destOrd="0" presId="urn:microsoft.com/office/officeart/2005/8/layout/default#1"/>
    <dgm:cxn modelId="{13559667-24B4-45CB-BBB0-6E68EBDE4686}" type="presParOf" srcId="{2368CCE0-C93D-46F0-93AF-16853429CAAC}" destId="{820A8483-F921-4030-8E49-5DCC06ABEFEF}" srcOrd="6" destOrd="0" presId="urn:microsoft.com/office/officeart/2005/8/layout/default#1"/>
    <dgm:cxn modelId="{0995508E-8C91-4F7C-9C64-1427D10B1483}" type="presParOf" srcId="{2368CCE0-C93D-46F0-93AF-16853429CAAC}" destId="{68213C16-EE60-44B2-A621-E167838BC361}" srcOrd="7" destOrd="0" presId="urn:microsoft.com/office/officeart/2005/8/layout/default#1"/>
    <dgm:cxn modelId="{7D42A963-0920-4343-9389-299CBBC8334C}" type="presParOf" srcId="{2368CCE0-C93D-46F0-93AF-16853429CAAC}" destId="{2DE65664-2AEB-4D5E-9698-60C49C786D1E}" srcOrd="8" destOrd="0" presId="urn:microsoft.com/office/officeart/2005/8/layout/default#1"/>
    <dgm:cxn modelId="{E9FA0EF4-9C1F-429B-85D2-079B0853BA69}" type="presParOf" srcId="{2368CCE0-C93D-46F0-93AF-16853429CAAC}" destId="{CE37015E-9809-4417-9A37-3A132D5FE19E}" srcOrd="9" destOrd="0" presId="urn:microsoft.com/office/officeart/2005/8/layout/default#1"/>
    <dgm:cxn modelId="{C705F031-FFE2-4891-81FE-E2AFC8432CB7}" type="presParOf" srcId="{2368CCE0-C93D-46F0-93AF-16853429CAAC}" destId="{5D04B083-F307-47E6-A021-872AFE939E7D}" srcOrd="10" destOrd="0" presId="urn:microsoft.com/office/officeart/2005/8/layout/default#1"/>
    <dgm:cxn modelId="{A8288EE9-B4D2-480B-B9EE-A1F2672D1F5A}" type="presParOf" srcId="{2368CCE0-C93D-46F0-93AF-16853429CAAC}" destId="{72696A79-6C18-477B-AF80-0286AB406D9B}" srcOrd="11" destOrd="0" presId="urn:microsoft.com/office/officeart/2005/8/layout/default#1"/>
    <dgm:cxn modelId="{838718D2-F561-4C3B-AB51-0AFA9A222617}" type="presParOf" srcId="{2368CCE0-C93D-46F0-93AF-16853429CAAC}" destId="{137C2CAF-3809-4412-8C61-00039089C992}" srcOrd="12" destOrd="0" presId="urn:microsoft.com/office/officeart/2005/8/layout/default#1"/>
    <dgm:cxn modelId="{6F285F85-DCBB-4763-82A6-BB3FA6C26008}" type="presParOf" srcId="{2368CCE0-C93D-46F0-93AF-16853429CAAC}" destId="{2C860B09-09D9-4320-9182-7943E0746ECB}" srcOrd="13" destOrd="0" presId="urn:microsoft.com/office/officeart/2005/8/layout/default#1"/>
    <dgm:cxn modelId="{A583D86C-0274-4DA1-AE67-C190E9E183E3}" type="presParOf" srcId="{2368CCE0-C93D-46F0-93AF-16853429CAAC}" destId="{548FE0D8-BC08-4B29-9C06-38CAA927C30E}" srcOrd="1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24B11F-5708-4980-A0C4-72F0C3880AF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A9EBB6-2F4F-49B7-802F-C4000F4C3E2F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Students complete an E-Portfolio using Microsoft Teams </a:t>
          </a:r>
          <a:endParaRPr lang="en-US"/>
        </a:p>
      </dgm:t>
    </dgm:pt>
    <dgm:pt modelId="{13E1A722-4EE1-4B01-BC7A-2BD3FA63E691}" type="parTrans" cxnId="{3683BD67-4169-4091-AADF-8448BDFA4D1A}">
      <dgm:prSet/>
      <dgm:spPr/>
      <dgm:t>
        <a:bodyPr/>
        <a:lstStyle/>
        <a:p>
          <a:endParaRPr lang="en-US"/>
        </a:p>
      </dgm:t>
    </dgm:pt>
    <dgm:pt modelId="{602F9857-B991-4732-87C1-4F2BE075B8CA}" type="sibTrans" cxnId="{3683BD67-4169-4091-AADF-8448BDFA4D1A}">
      <dgm:prSet/>
      <dgm:spPr/>
      <dgm:t>
        <a:bodyPr/>
        <a:lstStyle/>
        <a:p>
          <a:endParaRPr lang="en-US"/>
        </a:p>
      </dgm:t>
    </dgm:pt>
    <dgm:pt modelId="{80592F6A-ED14-4EDB-A5CC-1725DBC89316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Students will be trained on developing their reflective skills and encouraged to apply this to their learning in all subject areas.</a:t>
          </a:r>
          <a:endParaRPr lang="en-US"/>
        </a:p>
      </dgm:t>
    </dgm:pt>
    <dgm:pt modelId="{46D1BF8F-A9CF-4647-8A12-1DDAB4ECF772}" type="parTrans" cxnId="{4DC45466-D160-4802-B6F8-9C6F8594CAC2}">
      <dgm:prSet/>
      <dgm:spPr/>
      <dgm:t>
        <a:bodyPr/>
        <a:lstStyle/>
        <a:p>
          <a:endParaRPr lang="en-US"/>
        </a:p>
      </dgm:t>
    </dgm:pt>
    <dgm:pt modelId="{DF2C6F74-E1A7-4898-B80A-623DB447E57F}" type="sibTrans" cxnId="{4DC45466-D160-4802-B6F8-9C6F8594CAC2}">
      <dgm:prSet/>
      <dgm:spPr/>
      <dgm:t>
        <a:bodyPr/>
        <a:lstStyle/>
        <a:p>
          <a:endParaRPr lang="en-US"/>
        </a:p>
      </dgm:t>
    </dgm:pt>
    <dgm:pt modelId="{77523441-9563-4449-9523-53E6F3FA31C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In May students' showcase their portfolio and complete an interview based on the Portfolio</a:t>
          </a:r>
          <a:endParaRPr lang="en-US"/>
        </a:p>
      </dgm:t>
    </dgm:pt>
    <dgm:pt modelId="{61548DE1-40AF-4688-A83D-9A6BC9EE82EA}" type="parTrans" cxnId="{C69501DD-11FC-4334-98A8-898E3954EAE4}">
      <dgm:prSet/>
      <dgm:spPr/>
      <dgm:t>
        <a:bodyPr/>
        <a:lstStyle/>
        <a:p>
          <a:endParaRPr lang="en-US"/>
        </a:p>
      </dgm:t>
    </dgm:pt>
    <dgm:pt modelId="{4D57AB95-F37B-47ED-841F-3DBA1263D3E1}" type="sibTrans" cxnId="{C69501DD-11FC-4334-98A8-898E3954EAE4}">
      <dgm:prSet/>
      <dgm:spPr/>
      <dgm:t>
        <a:bodyPr/>
        <a:lstStyle/>
        <a:p>
          <a:endParaRPr lang="en-US"/>
        </a:p>
      </dgm:t>
    </dgm:pt>
    <dgm:pt modelId="{54853F46-73AE-4E33-B1A7-FFB18DC5D820}" type="pres">
      <dgm:prSet presAssocID="{7F24B11F-5708-4980-A0C4-72F0C3880AFF}" presName="root" presStyleCnt="0">
        <dgm:presLayoutVars>
          <dgm:dir/>
          <dgm:resizeHandles val="exact"/>
        </dgm:presLayoutVars>
      </dgm:prSet>
      <dgm:spPr/>
    </dgm:pt>
    <dgm:pt modelId="{6E15C7D2-9CD2-482E-81E7-A4DB585EE333}" type="pres">
      <dgm:prSet presAssocID="{68A9EBB6-2F4F-49B7-802F-C4000F4C3E2F}" presName="compNode" presStyleCnt="0"/>
      <dgm:spPr/>
    </dgm:pt>
    <dgm:pt modelId="{A002392E-3B21-4824-9859-537440DC37F8}" type="pres">
      <dgm:prSet presAssocID="{68A9EBB6-2F4F-49B7-802F-C4000F4C3E2F}" presName="bgRect" presStyleLbl="bgShp" presStyleIdx="0" presStyleCnt="3"/>
      <dgm:spPr/>
    </dgm:pt>
    <dgm:pt modelId="{5A9B0217-5B2D-4F7F-98DA-DE89B5FA5339}" type="pres">
      <dgm:prSet presAssocID="{68A9EBB6-2F4F-49B7-802F-C4000F4C3E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69260E2-6782-460B-A3B4-A98C7F38434C}" type="pres">
      <dgm:prSet presAssocID="{68A9EBB6-2F4F-49B7-802F-C4000F4C3E2F}" presName="spaceRect" presStyleCnt="0"/>
      <dgm:spPr/>
    </dgm:pt>
    <dgm:pt modelId="{9220F582-A6AF-429F-A0DE-CA6A275629C4}" type="pres">
      <dgm:prSet presAssocID="{68A9EBB6-2F4F-49B7-802F-C4000F4C3E2F}" presName="parTx" presStyleLbl="revTx" presStyleIdx="0" presStyleCnt="3">
        <dgm:presLayoutVars>
          <dgm:chMax val="0"/>
          <dgm:chPref val="0"/>
        </dgm:presLayoutVars>
      </dgm:prSet>
      <dgm:spPr/>
    </dgm:pt>
    <dgm:pt modelId="{382F0BEA-485A-431E-92DD-FCAFC8DDD578}" type="pres">
      <dgm:prSet presAssocID="{602F9857-B991-4732-87C1-4F2BE075B8CA}" presName="sibTrans" presStyleCnt="0"/>
      <dgm:spPr/>
    </dgm:pt>
    <dgm:pt modelId="{64A05CD4-3018-488D-B095-1DA17E521BE7}" type="pres">
      <dgm:prSet presAssocID="{80592F6A-ED14-4EDB-A5CC-1725DBC89316}" presName="compNode" presStyleCnt="0"/>
      <dgm:spPr/>
    </dgm:pt>
    <dgm:pt modelId="{BDBADBA9-EE95-45FD-8844-D39AC1DC261D}" type="pres">
      <dgm:prSet presAssocID="{80592F6A-ED14-4EDB-A5CC-1725DBC89316}" presName="bgRect" presStyleLbl="bgShp" presStyleIdx="1" presStyleCnt="3"/>
      <dgm:spPr/>
    </dgm:pt>
    <dgm:pt modelId="{C8D6EE1E-C206-48CF-8F51-3B2A08407760}" type="pres">
      <dgm:prSet presAssocID="{80592F6A-ED14-4EDB-A5CC-1725DBC8931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4299A24-2F70-4A0A-977F-B9D01880930C}" type="pres">
      <dgm:prSet presAssocID="{80592F6A-ED14-4EDB-A5CC-1725DBC89316}" presName="spaceRect" presStyleCnt="0"/>
      <dgm:spPr/>
    </dgm:pt>
    <dgm:pt modelId="{2025EE56-D036-4D0C-94BE-C63E8158BE5A}" type="pres">
      <dgm:prSet presAssocID="{80592F6A-ED14-4EDB-A5CC-1725DBC89316}" presName="parTx" presStyleLbl="revTx" presStyleIdx="1" presStyleCnt="3">
        <dgm:presLayoutVars>
          <dgm:chMax val="0"/>
          <dgm:chPref val="0"/>
        </dgm:presLayoutVars>
      </dgm:prSet>
      <dgm:spPr/>
    </dgm:pt>
    <dgm:pt modelId="{440488E2-29F1-4005-9373-42FBFC1FB4DA}" type="pres">
      <dgm:prSet presAssocID="{DF2C6F74-E1A7-4898-B80A-623DB447E57F}" presName="sibTrans" presStyleCnt="0"/>
      <dgm:spPr/>
    </dgm:pt>
    <dgm:pt modelId="{77A28BF2-186D-4658-B79D-9EB3934CA870}" type="pres">
      <dgm:prSet presAssocID="{77523441-9563-4449-9523-53E6F3FA31CE}" presName="compNode" presStyleCnt="0"/>
      <dgm:spPr/>
    </dgm:pt>
    <dgm:pt modelId="{C801367F-B203-454B-8D5E-720D04A6E9A1}" type="pres">
      <dgm:prSet presAssocID="{77523441-9563-4449-9523-53E6F3FA31CE}" presName="bgRect" presStyleLbl="bgShp" presStyleIdx="2" presStyleCnt="3"/>
      <dgm:spPr/>
    </dgm:pt>
    <dgm:pt modelId="{9D88BB4C-5F0B-4100-9467-FA506AB35CB8}" type="pres">
      <dgm:prSet presAssocID="{77523441-9563-4449-9523-53E6F3FA31C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FA2FD49-E396-440F-BC3E-4EEA475C2164}" type="pres">
      <dgm:prSet presAssocID="{77523441-9563-4449-9523-53E6F3FA31CE}" presName="spaceRect" presStyleCnt="0"/>
      <dgm:spPr/>
    </dgm:pt>
    <dgm:pt modelId="{CCFD34E6-7CF8-4EBF-B8FA-E52C6012E0A7}" type="pres">
      <dgm:prSet presAssocID="{77523441-9563-4449-9523-53E6F3FA31C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93F5934-C44C-4D01-BD28-1620EBE1229B}" type="presOf" srcId="{68A9EBB6-2F4F-49B7-802F-C4000F4C3E2F}" destId="{9220F582-A6AF-429F-A0DE-CA6A275629C4}" srcOrd="0" destOrd="0" presId="urn:microsoft.com/office/officeart/2018/2/layout/IconVerticalSolidList"/>
    <dgm:cxn modelId="{85D64066-133B-42BD-A703-8D96206F2540}" type="presOf" srcId="{7F24B11F-5708-4980-A0C4-72F0C3880AFF}" destId="{54853F46-73AE-4E33-B1A7-FFB18DC5D820}" srcOrd="0" destOrd="0" presId="urn:microsoft.com/office/officeart/2018/2/layout/IconVerticalSolidList"/>
    <dgm:cxn modelId="{4DC45466-D160-4802-B6F8-9C6F8594CAC2}" srcId="{7F24B11F-5708-4980-A0C4-72F0C3880AFF}" destId="{80592F6A-ED14-4EDB-A5CC-1725DBC89316}" srcOrd="1" destOrd="0" parTransId="{46D1BF8F-A9CF-4647-8A12-1DDAB4ECF772}" sibTransId="{DF2C6F74-E1A7-4898-B80A-623DB447E57F}"/>
    <dgm:cxn modelId="{3683BD67-4169-4091-AADF-8448BDFA4D1A}" srcId="{7F24B11F-5708-4980-A0C4-72F0C3880AFF}" destId="{68A9EBB6-2F4F-49B7-802F-C4000F4C3E2F}" srcOrd="0" destOrd="0" parTransId="{13E1A722-4EE1-4B01-BC7A-2BD3FA63E691}" sibTransId="{602F9857-B991-4732-87C1-4F2BE075B8CA}"/>
    <dgm:cxn modelId="{C54EB69A-5135-4933-A4F4-390C1F005AC6}" type="presOf" srcId="{80592F6A-ED14-4EDB-A5CC-1725DBC89316}" destId="{2025EE56-D036-4D0C-94BE-C63E8158BE5A}" srcOrd="0" destOrd="0" presId="urn:microsoft.com/office/officeart/2018/2/layout/IconVerticalSolidList"/>
    <dgm:cxn modelId="{C69501DD-11FC-4334-98A8-898E3954EAE4}" srcId="{7F24B11F-5708-4980-A0C4-72F0C3880AFF}" destId="{77523441-9563-4449-9523-53E6F3FA31CE}" srcOrd="2" destOrd="0" parTransId="{61548DE1-40AF-4688-A83D-9A6BC9EE82EA}" sibTransId="{4D57AB95-F37B-47ED-841F-3DBA1263D3E1}"/>
    <dgm:cxn modelId="{E48A95F1-A24A-4E73-ABA3-ABB040B26884}" type="presOf" srcId="{77523441-9563-4449-9523-53E6F3FA31CE}" destId="{CCFD34E6-7CF8-4EBF-B8FA-E52C6012E0A7}" srcOrd="0" destOrd="0" presId="urn:microsoft.com/office/officeart/2018/2/layout/IconVerticalSolidList"/>
    <dgm:cxn modelId="{87921BE1-804B-44D4-9F8D-D3D9D0519BBE}" type="presParOf" srcId="{54853F46-73AE-4E33-B1A7-FFB18DC5D820}" destId="{6E15C7D2-9CD2-482E-81E7-A4DB585EE333}" srcOrd="0" destOrd="0" presId="urn:microsoft.com/office/officeart/2018/2/layout/IconVerticalSolidList"/>
    <dgm:cxn modelId="{A163E006-3E61-4742-837B-D9E43D48A5BE}" type="presParOf" srcId="{6E15C7D2-9CD2-482E-81E7-A4DB585EE333}" destId="{A002392E-3B21-4824-9859-537440DC37F8}" srcOrd="0" destOrd="0" presId="urn:microsoft.com/office/officeart/2018/2/layout/IconVerticalSolidList"/>
    <dgm:cxn modelId="{AADCFD21-BF07-47BF-BF8E-35E3E27BEFD0}" type="presParOf" srcId="{6E15C7D2-9CD2-482E-81E7-A4DB585EE333}" destId="{5A9B0217-5B2D-4F7F-98DA-DE89B5FA5339}" srcOrd="1" destOrd="0" presId="urn:microsoft.com/office/officeart/2018/2/layout/IconVerticalSolidList"/>
    <dgm:cxn modelId="{A06874A9-27BA-4712-A7CB-6B5404D1B3E6}" type="presParOf" srcId="{6E15C7D2-9CD2-482E-81E7-A4DB585EE333}" destId="{D69260E2-6782-460B-A3B4-A98C7F38434C}" srcOrd="2" destOrd="0" presId="urn:microsoft.com/office/officeart/2018/2/layout/IconVerticalSolidList"/>
    <dgm:cxn modelId="{8A73ACA3-1146-4D7B-8FCC-5F732718F5F6}" type="presParOf" srcId="{6E15C7D2-9CD2-482E-81E7-A4DB585EE333}" destId="{9220F582-A6AF-429F-A0DE-CA6A275629C4}" srcOrd="3" destOrd="0" presId="urn:microsoft.com/office/officeart/2018/2/layout/IconVerticalSolidList"/>
    <dgm:cxn modelId="{6761FB84-00B0-40BB-8358-837AF19314D2}" type="presParOf" srcId="{54853F46-73AE-4E33-B1A7-FFB18DC5D820}" destId="{382F0BEA-485A-431E-92DD-FCAFC8DDD578}" srcOrd="1" destOrd="0" presId="urn:microsoft.com/office/officeart/2018/2/layout/IconVerticalSolidList"/>
    <dgm:cxn modelId="{4EFF1E49-30FC-4E38-A4BA-D2D220F2E6B2}" type="presParOf" srcId="{54853F46-73AE-4E33-B1A7-FFB18DC5D820}" destId="{64A05CD4-3018-488D-B095-1DA17E521BE7}" srcOrd="2" destOrd="0" presId="urn:microsoft.com/office/officeart/2018/2/layout/IconVerticalSolidList"/>
    <dgm:cxn modelId="{E166D0EB-D5D8-4D18-A828-AE7BC6BF0317}" type="presParOf" srcId="{64A05CD4-3018-488D-B095-1DA17E521BE7}" destId="{BDBADBA9-EE95-45FD-8844-D39AC1DC261D}" srcOrd="0" destOrd="0" presId="urn:microsoft.com/office/officeart/2018/2/layout/IconVerticalSolidList"/>
    <dgm:cxn modelId="{5B6E7477-100F-4B32-A525-080A73E5B9A9}" type="presParOf" srcId="{64A05CD4-3018-488D-B095-1DA17E521BE7}" destId="{C8D6EE1E-C206-48CF-8F51-3B2A08407760}" srcOrd="1" destOrd="0" presId="urn:microsoft.com/office/officeart/2018/2/layout/IconVerticalSolidList"/>
    <dgm:cxn modelId="{E0006024-6901-4704-B286-5C0EC45A7280}" type="presParOf" srcId="{64A05CD4-3018-488D-B095-1DA17E521BE7}" destId="{34299A24-2F70-4A0A-977F-B9D01880930C}" srcOrd="2" destOrd="0" presId="urn:microsoft.com/office/officeart/2018/2/layout/IconVerticalSolidList"/>
    <dgm:cxn modelId="{52C4193F-E1AC-4706-9AAE-FBBE999C0076}" type="presParOf" srcId="{64A05CD4-3018-488D-B095-1DA17E521BE7}" destId="{2025EE56-D036-4D0C-94BE-C63E8158BE5A}" srcOrd="3" destOrd="0" presId="urn:microsoft.com/office/officeart/2018/2/layout/IconVerticalSolidList"/>
    <dgm:cxn modelId="{11F1DD3E-50DF-4654-9D51-616697B122C5}" type="presParOf" srcId="{54853F46-73AE-4E33-B1A7-FFB18DC5D820}" destId="{440488E2-29F1-4005-9373-42FBFC1FB4DA}" srcOrd="3" destOrd="0" presId="urn:microsoft.com/office/officeart/2018/2/layout/IconVerticalSolidList"/>
    <dgm:cxn modelId="{92DED519-EC6F-4DAB-B43E-089B88873100}" type="presParOf" srcId="{54853F46-73AE-4E33-B1A7-FFB18DC5D820}" destId="{77A28BF2-186D-4658-B79D-9EB3934CA870}" srcOrd="4" destOrd="0" presId="urn:microsoft.com/office/officeart/2018/2/layout/IconVerticalSolidList"/>
    <dgm:cxn modelId="{9B3E7D12-C408-4479-934F-E4A4FA7041E9}" type="presParOf" srcId="{77A28BF2-186D-4658-B79D-9EB3934CA870}" destId="{C801367F-B203-454B-8D5E-720D04A6E9A1}" srcOrd="0" destOrd="0" presId="urn:microsoft.com/office/officeart/2018/2/layout/IconVerticalSolidList"/>
    <dgm:cxn modelId="{C20C78C4-106F-426C-B215-AEF5C95919BC}" type="presParOf" srcId="{77A28BF2-186D-4658-B79D-9EB3934CA870}" destId="{9D88BB4C-5F0B-4100-9467-FA506AB35CB8}" srcOrd="1" destOrd="0" presId="urn:microsoft.com/office/officeart/2018/2/layout/IconVerticalSolidList"/>
    <dgm:cxn modelId="{908AD9F8-DC29-47EA-8CAA-9CAD608A0C53}" type="presParOf" srcId="{77A28BF2-186D-4658-B79D-9EB3934CA870}" destId="{2FA2FD49-E396-440F-BC3E-4EEA475C2164}" srcOrd="2" destOrd="0" presId="urn:microsoft.com/office/officeart/2018/2/layout/IconVerticalSolidList"/>
    <dgm:cxn modelId="{F4869589-01CC-495B-9CBB-71F70C0C3268}" type="presParOf" srcId="{77A28BF2-186D-4658-B79D-9EB3934CA870}" destId="{CCFD34E6-7CF8-4EBF-B8FA-E52C6012E0A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851F2B-D6E2-42B4-8300-ED386D535F4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9E01DEE-C8F9-443E-80D2-6FC35F989282}">
      <dgm:prSet/>
      <dgm:spPr/>
      <dgm:t>
        <a:bodyPr/>
        <a:lstStyle/>
        <a:p>
          <a:r>
            <a:rPr lang="en-IE" b="1"/>
            <a:t>Certification</a:t>
          </a:r>
          <a:endParaRPr lang="en-US"/>
        </a:p>
      </dgm:t>
    </dgm:pt>
    <dgm:pt modelId="{8EBF68FA-CFA9-462A-A4C9-5C9245A8D474}" type="parTrans" cxnId="{6D2A7857-FCC6-4B97-8740-2D2BECFE5D7F}">
      <dgm:prSet/>
      <dgm:spPr/>
      <dgm:t>
        <a:bodyPr/>
        <a:lstStyle/>
        <a:p>
          <a:endParaRPr lang="en-US"/>
        </a:p>
      </dgm:t>
    </dgm:pt>
    <dgm:pt modelId="{99C693D3-6706-4945-9529-D55B06C07DA9}" type="sibTrans" cxnId="{6D2A7857-FCC6-4B97-8740-2D2BECFE5D7F}">
      <dgm:prSet/>
      <dgm:spPr/>
      <dgm:t>
        <a:bodyPr/>
        <a:lstStyle/>
        <a:p>
          <a:endParaRPr lang="en-US"/>
        </a:p>
      </dgm:t>
    </dgm:pt>
    <dgm:pt modelId="{095C9DB3-AEBB-41A0-AEF5-C8D3C59A4C6D}">
      <dgm:prSet/>
      <dgm:spPr/>
      <dgm:t>
        <a:bodyPr/>
        <a:lstStyle/>
        <a:p>
          <a:r>
            <a:rPr lang="en-IE" b="0" i="0"/>
            <a:t>Students will earn credits in their subjects, E-Portfolio, community involvement, extra-curricular and from their end of year presentation/formal interview.</a:t>
          </a:r>
          <a:endParaRPr lang="en-US"/>
        </a:p>
      </dgm:t>
    </dgm:pt>
    <dgm:pt modelId="{06AB71B5-660B-4555-86B0-0454CABAB6B3}" type="parTrans" cxnId="{CF1ECA54-1C79-4F12-9E7E-DE60C1DC7D2A}">
      <dgm:prSet/>
      <dgm:spPr/>
      <dgm:t>
        <a:bodyPr/>
        <a:lstStyle/>
        <a:p>
          <a:endParaRPr lang="en-US"/>
        </a:p>
      </dgm:t>
    </dgm:pt>
    <dgm:pt modelId="{37659997-2D6C-4A7C-B846-0EABA1F11AF7}" type="sibTrans" cxnId="{CF1ECA54-1C79-4F12-9E7E-DE60C1DC7D2A}">
      <dgm:prSet/>
      <dgm:spPr/>
      <dgm:t>
        <a:bodyPr/>
        <a:lstStyle/>
        <a:p>
          <a:endParaRPr lang="en-US"/>
        </a:p>
      </dgm:t>
    </dgm:pt>
    <dgm:pt modelId="{B1C1D962-B58D-4CF2-8D56-F4AD33730A89}">
      <dgm:prSet/>
      <dgm:spPr/>
      <dgm:t>
        <a:bodyPr/>
        <a:lstStyle/>
        <a:p>
          <a:r>
            <a:rPr lang="en-IE"/>
            <a:t>The following standards will apply for certification</a:t>
          </a:r>
          <a:endParaRPr lang="en-US"/>
        </a:p>
      </dgm:t>
    </dgm:pt>
    <dgm:pt modelId="{3824B11F-354C-4D0C-AE10-4F612D643DCF}" type="parTrans" cxnId="{874B7E7E-3121-4098-B80E-45967154F2F7}">
      <dgm:prSet/>
      <dgm:spPr/>
      <dgm:t>
        <a:bodyPr/>
        <a:lstStyle/>
        <a:p>
          <a:endParaRPr lang="en-US"/>
        </a:p>
      </dgm:t>
    </dgm:pt>
    <dgm:pt modelId="{0EEE2961-0405-4BE3-A76A-7271B377D338}" type="sibTrans" cxnId="{874B7E7E-3121-4098-B80E-45967154F2F7}">
      <dgm:prSet/>
      <dgm:spPr/>
      <dgm:t>
        <a:bodyPr/>
        <a:lstStyle/>
        <a:p>
          <a:endParaRPr lang="en-US"/>
        </a:p>
      </dgm:t>
    </dgm:pt>
    <dgm:pt modelId="{39E21521-F1CE-43F5-946F-86C79CA2B858}">
      <dgm:prSet/>
      <dgm:spPr/>
      <dgm:t>
        <a:bodyPr/>
        <a:lstStyle/>
        <a:p>
          <a:r>
            <a:rPr lang="en-IE" b="1"/>
            <a:t>Distinction	80-100%</a:t>
          </a:r>
          <a:endParaRPr lang="en-US"/>
        </a:p>
      </dgm:t>
    </dgm:pt>
    <dgm:pt modelId="{7419DDC2-E009-42C5-AE17-4CAC6CE42AA0}" type="parTrans" cxnId="{A97B3215-57EF-4307-838E-B76D20266741}">
      <dgm:prSet/>
      <dgm:spPr/>
      <dgm:t>
        <a:bodyPr/>
        <a:lstStyle/>
        <a:p>
          <a:endParaRPr lang="en-US"/>
        </a:p>
      </dgm:t>
    </dgm:pt>
    <dgm:pt modelId="{D8FF38C4-82ED-40AA-B02A-C372CB1D44BD}" type="sibTrans" cxnId="{A97B3215-57EF-4307-838E-B76D20266741}">
      <dgm:prSet/>
      <dgm:spPr/>
      <dgm:t>
        <a:bodyPr/>
        <a:lstStyle/>
        <a:p>
          <a:endParaRPr lang="en-US"/>
        </a:p>
      </dgm:t>
    </dgm:pt>
    <dgm:pt modelId="{199512BB-D3C2-418F-B459-951D78B0E3B1}">
      <dgm:prSet/>
      <dgm:spPr/>
      <dgm:t>
        <a:bodyPr/>
        <a:lstStyle/>
        <a:p>
          <a:r>
            <a:rPr lang="en-IE" b="1" i="0"/>
            <a:t>Merit		60-79%</a:t>
          </a:r>
          <a:endParaRPr lang="en-US"/>
        </a:p>
      </dgm:t>
    </dgm:pt>
    <dgm:pt modelId="{9285CA54-B29F-4EE6-AB64-A7D878517E25}" type="parTrans" cxnId="{E98F90E3-5CDA-4A60-B7DA-83FA21869F48}">
      <dgm:prSet/>
      <dgm:spPr/>
      <dgm:t>
        <a:bodyPr/>
        <a:lstStyle/>
        <a:p>
          <a:endParaRPr lang="en-US"/>
        </a:p>
      </dgm:t>
    </dgm:pt>
    <dgm:pt modelId="{49811282-BFCE-4360-A6D7-545262D747D1}" type="sibTrans" cxnId="{E98F90E3-5CDA-4A60-B7DA-83FA21869F48}">
      <dgm:prSet/>
      <dgm:spPr/>
      <dgm:t>
        <a:bodyPr/>
        <a:lstStyle/>
        <a:p>
          <a:endParaRPr lang="en-US"/>
        </a:p>
      </dgm:t>
    </dgm:pt>
    <dgm:pt modelId="{D2D27811-CCAB-4AEB-A5C8-C66C6D4C2759}">
      <dgm:prSet/>
      <dgm:spPr/>
      <dgm:t>
        <a:bodyPr/>
        <a:lstStyle/>
        <a:p>
          <a:r>
            <a:rPr lang="en-IE" b="1"/>
            <a:t>Participation	Below 60%</a:t>
          </a:r>
          <a:endParaRPr lang="en-US"/>
        </a:p>
      </dgm:t>
    </dgm:pt>
    <dgm:pt modelId="{302A7253-15F6-4996-A68A-EA29C662B8D3}" type="parTrans" cxnId="{EDFAC1FF-1CF5-463C-B1B2-C0526E0D15C1}">
      <dgm:prSet/>
      <dgm:spPr/>
      <dgm:t>
        <a:bodyPr/>
        <a:lstStyle/>
        <a:p>
          <a:endParaRPr lang="en-US"/>
        </a:p>
      </dgm:t>
    </dgm:pt>
    <dgm:pt modelId="{E9E69022-7DC9-4CBF-A55D-4997014A45F3}" type="sibTrans" cxnId="{EDFAC1FF-1CF5-463C-B1B2-C0526E0D15C1}">
      <dgm:prSet/>
      <dgm:spPr/>
      <dgm:t>
        <a:bodyPr/>
        <a:lstStyle/>
        <a:p>
          <a:endParaRPr lang="en-US"/>
        </a:p>
      </dgm:t>
    </dgm:pt>
    <dgm:pt modelId="{F1F3EA94-E9D3-4BD2-8068-56178574DF07}" type="pres">
      <dgm:prSet presAssocID="{4B851F2B-D6E2-42B4-8300-ED386D535F4D}" presName="vert0" presStyleCnt="0">
        <dgm:presLayoutVars>
          <dgm:dir/>
          <dgm:animOne val="branch"/>
          <dgm:animLvl val="lvl"/>
        </dgm:presLayoutVars>
      </dgm:prSet>
      <dgm:spPr/>
    </dgm:pt>
    <dgm:pt modelId="{2C63CBD5-0E62-4403-BC12-E51946C71FE5}" type="pres">
      <dgm:prSet presAssocID="{A9E01DEE-C8F9-443E-80D2-6FC35F989282}" presName="thickLine" presStyleLbl="alignNode1" presStyleIdx="0" presStyleCnt="1"/>
      <dgm:spPr/>
    </dgm:pt>
    <dgm:pt modelId="{D5127DC7-C9DB-4157-81A9-CF6AB05756F4}" type="pres">
      <dgm:prSet presAssocID="{A9E01DEE-C8F9-443E-80D2-6FC35F989282}" presName="horz1" presStyleCnt="0"/>
      <dgm:spPr/>
    </dgm:pt>
    <dgm:pt modelId="{16A1E27C-DB07-43AB-9A83-4DA3B6615257}" type="pres">
      <dgm:prSet presAssocID="{A9E01DEE-C8F9-443E-80D2-6FC35F989282}" presName="tx1" presStyleLbl="revTx" presStyleIdx="0" presStyleCnt="6"/>
      <dgm:spPr/>
    </dgm:pt>
    <dgm:pt modelId="{F766A240-8C0E-4517-893C-479ABF16488C}" type="pres">
      <dgm:prSet presAssocID="{A9E01DEE-C8F9-443E-80D2-6FC35F989282}" presName="vert1" presStyleCnt="0"/>
      <dgm:spPr/>
    </dgm:pt>
    <dgm:pt modelId="{860CB2E9-4545-4CB3-8959-C1C92FDEFDBC}" type="pres">
      <dgm:prSet presAssocID="{095C9DB3-AEBB-41A0-AEF5-C8D3C59A4C6D}" presName="vertSpace2a" presStyleCnt="0"/>
      <dgm:spPr/>
    </dgm:pt>
    <dgm:pt modelId="{C376B038-E556-4F19-AC94-88A520BEA6BB}" type="pres">
      <dgm:prSet presAssocID="{095C9DB3-AEBB-41A0-AEF5-C8D3C59A4C6D}" presName="horz2" presStyleCnt="0"/>
      <dgm:spPr/>
    </dgm:pt>
    <dgm:pt modelId="{C7D80B1A-209D-4B79-AB86-1B98DD30A65B}" type="pres">
      <dgm:prSet presAssocID="{095C9DB3-AEBB-41A0-AEF5-C8D3C59A4C6D}" presName="horzSpace2" presStyleCnt="0"/>
      <dgm:spPr/>
    </dgm:pt>
    <dgm:pt modelId="{CEEB30B2-B100-402B-A7C3-98EFE7A2CDEB}" type="pres">
      <dgm:prSet presAssocID="{095C9DB3-AEBB-41A0-AEF5-C8D3C59A4C6D}" presName="tx2" presStyleLbl="revTx" presStyleIdx="1" presStyleCnt="6"/>
      <dgm:spPr/>
    </dgm:pt>
    <dgm:pt modelId="{A79AA34C-D3D9-40D2-B2E3-015C016708F7}" type="pres">
      <dgm:prSet presAssocID="{095C9DB3-AEBB-41A0-AEF5-C8D3C59A4C6D}" presName="vert2" presStyleCnt="0"/>
      <dgm:spPr/>
    </dgm:pt>
    <dgm:pt modelId="{3ED9F92F-14EE-4453-B726-67B49AD800DF}" type="pres">
      <dgm:prSet presAssocID="{095C9DB3-AEBB-41A0-AEF5-C8D3C59A4C6D}" presName="thinLine2b" presStyleLbl="callout" presStyleIdx="0" presStyleCnt="5"/>
      <dgm:spPr/>
    </dgm:pt>
    <dgm:pt modelId="{7956ED9C-785D-43B5-9EEC-3CB8A7F9EDB2}" type="pres">
      <dgm:prSet presAssocID="{095C9DB3-AEBB-41A0-AEF5-C8D3C59A4C6D}" presName="vertSpace2b" presStyleCnt="0"/>
      <dgm:spPr/>
    </dgm:pt>
    <dgm:pt modelId="{A30B78EC-0520-4A1E-9BB7-2B69AF194E0B}" type="pres">
      <dgm:prSet presAssocID="{B1C1D962-B58D-4CF2-8D56-F4AD33730A89}" presName="horz2" presStyleCnt="0"/>
      <dgm:spPr/>
    </dgm:pt>
    <dgm:pt modelId="{86B2036B-E445-4FE1-8699-77ACD1C24C4D}" type="pres">
      <dgm:prSet presAssocID="{B1C1D962-B58D-4CF2-8D56-F4AD33730A89}" presName="horzSpace2" presStyleCnt="0"/>
      <dgm:spPr/>
    </dgm:pt>
    <dgm:pt modelId="{66D217A4-CEE6-4121-9FED-F078FB07A2A4}" type="pres">
      <dgm:prSet presAssocID="{B1C1D962-B58D-4CF2-8D56-F4AD33730A89}" presName="tx2" presStyleLbl="revTx" presStyleIdx="2" presStyleCnt="6"/>
      <dgm:spPr/>
    </dgm:pt>
    <dgm:pt modelId="{DC4A3FE5-139B-4117-838F-0C08D530B6D6}" type="pres">
      <dgm:prSet presAssocID="{B1C1D962-B58D-4CF2-8D56-F4AD33730A89}" presName="vert2" presStyleCnt="0"/>
      <dgm:spPr/>
    </dgm:pt>
    <dgm:pt modelId="{0A63BF39-1E49-4160-942A-0DB2F975BD5A}" type="pres">
      <dgm:prSet presAssocID="{B1C1D962-B58D-4CF2-8D56-F4AD33730A89}" presName="thinLine2b" presStyleLbl="callout" presStyleIdx="1" presStyleCnt="5"/>
      <dgm:spPr/>
    </dgm:pt>
    <dgm:pt modelId="{E094A8E5-0BAA-4957-8583-820B2511A38A}" type="pres">
      <dgm:prSet presAssocID="{B1C1D962-B58D-4CF2-8D56-F4AD33730A89}" presName="vertSpace2b" presStyleCnt="0"/>
      <dgm:spPr/>
    </dgm:pt>
    <dgm:pt modelId="{58FA4BCE-8FC1-4218-9EAC-A2098291FA74}" type="pres">
      <dgm:prSet presAssocID="{39E21521-F1CE-43F5-946F-86C79CA2B858}" presName="horz2" presStyleCnt="0"/>
      <dgm:spPr/>
    </dgm:pt>
    <dgm:pt modelId="{0C6C35A1-E3CD-4102-B269-8BBF37C506D8}" type="pres">
      <dgm:prSet presAssocID="{39E21521-F1CE-43F5-946F-86C79CA2B858}" presName="horzSpace2" presStyleCnt="0"/>
      <dgm:spPr/>
    </dgm:pt>
    <dgm:pt modelId="{BEAAAF77-2946-4762-A31D-E5C66DC1BD08}" type="pres">
      <dgm:prSet presAssocID="{39E21521-F1CE-43F5-946F-86C79CA2B858}" presName="tx2" presStyleLbl="revTx" presStyleIdx="3" presStyleCnt="6"/>
      <dgm:spPr/>
    </dgm:pt>
    <dgm:pt modelId="{57E1A483-86FE-407E-AF84-F768145AD73B}" type="pres">
      <dgm:prSet presAssocID="{39E21521-F1CE-43F5-946F-86C79CA2B858}" presName="vert2" presStyleCnt="0"/>
      <dgm:spPr/>
    </dgm:pt>
    <dgm:pt modelId="{DED9257F-A8E7-4453-B750-791924FB77AD}" type="pres">
      <dgm:prSet presAssocID="{39E21521-F1CE-43F5-946F-86C79CA2B858}" presName="thinLine2b" presStyleLbl="callout" presStyleIdx="2" presStyleCnt="5"/>
      <dgm:spPr/>
    </dgm:pt>
    <dgm:pt modelId="{377B78EF-A525-472C-A606-98600E555CBE}" type="pres">
      <dgm:prSet presAssocID="{39E21521-F1CE-43F5-946F-86C79CA2B858}" presName="vertSpace2b" presStyleCnt="0"/>
      <dgm:spPr/>
    </dgm:pt>
    <dgm:pt modelId="{9A7E247F-A277-4C19-9090-1BBCBB104116}" type="pres">
      <dgm:prSet presAssocID="{199512BB-D3C2-418F-B459-951D78B0E3B1}" presName="horz2" presStyleCnt="0"/>
      <dgm:spPr/>
    </dgm:pt>
    <dgm:pt modelId="{5020735D-87A4-46CE-8609-51C514313D76}" type="pres">
      <dgm:prSet presAssocID="{199512BB-D3C2-418F-B459-951D78B0E3B1}" presName="horzSpace2" presStyleCnt="0"/>
      <dgm:spPr/>
    </dgm:pt>
    <dgm:pt modelId="{F6DF492B-2B42-429B-91FD-14F0A9B3E1AB}" type="pres">
      <dgm:prSet presAssocID="{199512BB-D3C2-418F-B459-951D78B0E3B1}" presName="tx2" presStyleLbl="revTx" presStyleIdx="4" presStyleCnt="6"/>
      <dgm:spPr/>
    </dgm:pt>
    <dgm:pt modelId="{CAB8424D-0458-4A44-866A-2DBDC4FB2DD1}" type="pres">
      <dgm:prSet presAssocID="{199512BB-D3C2-418F-B459-951D78B0E3B1}" presName="vert2" presStyleCnt="0"/>
      <dgm:spPr/>
    </dgm:pt>
    <dgm:pt modelId="{D4556798-4991-4976-BD02-3169D93523A0}" type="pres">
      <dgm:prSet presAssocID="{199512BB-D3C2-418F-B459-951D78B0E3B1}" presName="thinLine2b" presStyleLbl="callout" presStyleIdx="3" presStyleCnt="5"/>
      <dgm:spPr/>
    </dgm:pt>
    <dgm:pt modelId="{E1607E92-0B2A-45A7-985F-F7ECE2C0D377}" type="pres">
      <dgm:prSet presAssocID="{199512BB-D3C2-418F-B459-951D78B0E3B1}" presName="vertSpace2b" presStyleCnt="0"/>
      <dgm:spPr/>
    </dgm:pt>
    <dgm:pt modelId="{D2EFED45-BC38-4157-912D-B6A063A51C9E}" type="pres">
      <dgm:prSet presAssocID="{D2D27811-CCAB-4AEB-A5C8-C66C6D4C2759}" presName="horz2" presStyleCnt="0"/>
      <dgm:spPr/>
    </dgm:pt>
    <dgm:pt modelId="{18167C2E-2992-4CBB-89CB-FF755A97A27A}" type="pres">
      <dgm:prSet presAssocID="{D2D27811-CCAB-4AEB-A5C8-C66C6D4C2759}" presName="horzSpace2" presStyleCnt="0"/>
      <dgm:spPr/>
    </dgm:pt>
    <dgm:pt modelId="{C189CE2F-A539-4C13-B75E-A4B6890C0CC5}" type="pres">
      <dgm:prSet presAssocID="{D2D27811-CCAB-4AEB-A5C8-C66C6D4C2759}" presName="tx2" presStyleLbl="revTx" presStyleIdx="5" presStyleCnt="6"/>
      <dgm:spPr/>
    </dgm:pt>
    <dgm:pt modelId="{E547D630-321B-47C7-A373-9DC459773A71}" type="pres">
      <dgm:prSet presAssocID="{D2D27811-CCAB-4AEB-A5C8-C66C6D4C2759}" presName="vert2" presStyleCnt="0"/>
      <dgm:spPr/>
    </dgm:pt>
    <dgm:pt modelId="{F1C4F39E-7C8D-4991-BCB4-AE05BBC601B1}" type="pres">
      <dgm:prSet presAssocID="{D2D27811-CCAB-4AEB-A5C8-C66C6D4C2759}" presName="thinLine2b" presStyleLbl="callout" presStyleIdx="4" presStyleCnt="5"/>
      <dgm:spPr/>
    </dgm:pt>
    <dgm:pt modelId="{1D9A3FA6-BC16-4E4D-BD87-F2F6C1583B7A}" type="pres">
      <dgm:prSet presAssocID="{D2D27811-CCAB-4AEB-A5C8-C66C6D4C2759}" presName="vertSpace2b" presStyleCnt="0"/>
      <dgm:spPr/>
    </dgm:pt>
  </dgm:ptLst>
  <dgm:cxnLst>
    <dgm:cxn modelId="{A97B3215-57EF-4307-838E-B76D20266741}" srcId="{A9E01DEE-C8F9-443E-80D2-6FC35F989282}" destId="{39E21521-F1CE-43F5-946F-86C79CA2B858}" srcOrd="2" destOrd="0" parTransId="{7419DDC2-E009-42C5-AE17-4CAC6CE42AA0}" sibTransId="{D8FF38C4-82ED-40AA-B02A-C372CB1D44BD}"/>
    <dgm:cxn modelId="{45BF4134-7FAE-482F-9DF0-7DBDDA3F39F9}" type="presOf" srcId="{39E21521-F1CE-43F5-946F-86C79CA2B858}" destId="{BEAAAF77-2946-4762-A31D-E5C66DC1BD08}" srcOrd="0" destOrd="0" presId="urn:microsoft.com/office/officeart/2008/layout/LinedList"/>
    <dgm:cxn modelId="{8CFF7234-7A2A-4898-85E6-C91081C15422}" type="presOf" srcId="{4B851F2B-D6E2-42B4-8300-ED386D535F4D}" destId="{F1F3EA94-E9D3-4BD2-8068-56178574DF07}" srcOrd="0" destOrd="0" presId="urn:microsoft.com/office/officeart/2008/layout/LinedList"/>
    <dgm:cxn modelId="{CF1ECA54-1C79-4F12-9E7E-DE60C1DC7D2A}" srcId="{A9E01DEE-C8F9-443E-80D2-6FC35F989282}" destId="{095C9DB3-AEBB-41A0-AEF5-C8D3C59A4C6D}" srcOrd="0" destOrd="0" parTransId="{06AB71B5-660B-4555-86B0-0454CABAB6B3}" sibTransId="{37659997-2D6C-4A7C-B846-0EABA1F11AF7}"/>
    <dgm:cxn modelId="{6D2A7857-FCC6-4B97-8740-2D2BECFE5D7F}" srcId="{4B851F2B-D6E2-42B4-8300-ED386D535F4D}" destId="{A9E01DEE-C8F9-443E-80D2-6FC35F989282}" srcOrd="0" destOrd="0" parTransId="{8EBF68FA-CFA9-462A-A4C9-5C9245A8D474}" sibTransId="{99C693D3-6706-4945-9529-D55B06C07DA9}"/>
    <dgm:cxn modelId="{99B44C5A-AD45-4DEB-903B-64F1C8F61942}" type="presOf" srcId="{095C9DB3-AEBB-41A0-AEF5-C8D3C59A4C6D}" destId="{CEEB30B2-B100-402B-A7C3-98EFE7A2CDEB}" srcOrd="0" destOrd="0" presId="urn:microsoft.com/office/officeart/2008/layout/LinedList"/>
    <dgm:cxn modelId="{874B7E7E-3121-4098-B80E-45967154F2F7}" srcId="{A9E01DEE-C8F9-443E-80D2-6FC35F989282}" destId="{B1C1D962-B58D-4CF2-8D56-F4AD33730A89}" srcOrd="1" destOrd="0" parTransId="{3824B11F-354C-4D0C-AE10-4F612D643DCF}" sibTransId="{0EEE2961-0405-4BE3-A76A-7271B377D338}"/>
    <dgm:cxn modelId="{11DABE86-49B7-428B-B682-A9912E24AC3A}" type="presOf" srcId="{D2D27811-CCAB-4AEB-A5C8-C66C6D4C2759}" destId="{C189CE2F-A539-4C13-B75E-A4B6890C0CC5}" srcOrd="0" destOrd="0" presId="urn:microsoft.com/office/officeart/2008/layout/LinedList"/>
    <dgm:cxn modelId="{B178C596-C7FF-4C88-87A0-8B6262CE4A13}" type="presOf" srcId="{199512BB-D3C2-418F-B459-951D78B0E3B1}" destId="{F6DF492B-2B42-429B-91FD-14F0A9B3E1AB}" srcOrd="0" destOrd="0" presId="urn:microsoft.com/office/officeart/2008/layout/LinedList"/>
    <dgm:cxn modelId="{74D205B2-417B-4C3C-8D11-90F3C5CE07E7}" type="presOf" srcId="{B1C1D962-B58D-4CF2-8D56-F4AD33730A89}" destId="{66D217A4-CEE6-4121-9FED-F078FB07A2A4}" srcOrd="0" destOrd="0" presId="urn:microsoft.com/office/officeart/2008/layout/LinedList"/>
    <dgm:cxn modelId="{0D47BFD0-FB46-4D04-94D6-3AFF89C98CFE}" type="presOf" srcId="{A9E01DEE-C8F9-443E-80D2-6FC35F989282}" destId="{16A1E27C-DB07-43AB-9A83-4DA3B6615257}" srcOrd="0" destOrd="0" presId="urn:microsoft.com/office/officeart/2008/layout/LinedList"/>
    <dgm:cxn modelId="{E98F90E3-5CDA-4A60-B7DA-83FA21869F48}" srcId="{A9E01DEE-C8F9-443E-80D2-6FC35F989282}" destId="{199512BB-D3C2-418F-B459-951D78B0E3B1}" srcOrd="3" destOrd="0" parTransId="{9285CA54-B29F-4EE6-AB64-A7D878517E25}" sibTransId="{49811282-BFCE-4360-A6D7-545262D747D1}"/>
    <dgm:cxn modelId="{EDFAC1FF-1CF5-463C-B1B2-C0526E0D15C1}" srcId="{A9E01DEE-C8F9-443E-80D2-6FC35F989282}" destId="{D2D27811-CCAB-4AEB-A5C8-C66C6D4C2759}" srcOrd="4" destOrd="0" parTransId="{302A7253-15F6-4996-A68A-EA29C662B8D3}" sibTransId="{E9E69022-7DC9-4CBF-A55D-4997014A45F3}"/>
    <dgm:cxn modelId="{1E69EACB-053A-432A-8010-E40EAC084D33}" type="presParOf" srcId="{F1F3EA94-E9D3-4BD2-8068-56178574DF07}" destId="{2C63CBD5-0E62-4403-BC12-E51946C71FE5}" srcOrd="0" destOrd="0" presId="urn:microsoft.com/office/officeart/2008/layout/LinedList"/>
    <dgm:cxn modelId="{6FB77477-CF8C-47CF-8CC7-852DD594B558}" type="presParOf" srcId="{F1F3EA94-E9D3-4BD2-8068-56178574DF07}" destId="{D5127DC7-C9DB-4157-81A9-CF6AB05756F4}" srcOrd="1" destOrd="0" presId="urn:microsoft.com/office/officeart/2008/layout/LinedList"/>
    <dgm:cxn modelId="{618968CE-B5CF-4BE5-AFB5-D86F82D2EB2E}" type="presParOf" srcId="{D5127DC7-C9DB-4157-81A9-CF6AB05756F4}" destId="{16A1E27C-DB07-43AB-9A83-4DA3B6615257}" srcOrd="0" destOrd="0" presId="urn:microsoft.com/office/officeart/2008/layout/LinedList"/>
    <dgm:cxn modelId="{74AF88D5-93D5-46DE-AB52-F437663F2647}" type="presParOf" srcId="{D5127DC7-C9DB-4157-81A9-CF6AB05756F4}" destId="{F766A240-8C0E-4517-893C-479ABF16488C}" srcOrd="1" destOrd="0" presId="urn:microsoft.com/office/officeart/2008/layout/LinedList"/>
    <dgm:cxn modelId="{A1D01CC1-A9EE-46DD-A3D6-64F4C790FFA1}" type="presParOf" srcId="{F766A240-8C0E-4517-893C-479ABF16488C}" destId="{860CB2E9-4545-4CB3-8959-C1C92FDEFDBC}" srcOrd="0" destOrd="0" presId="urn:microsoft.com/office/officeart/2008/layout/LinedList"/>
    <dgm:cxn modelId="{454F81B0-C845-4B57-84A0-C37AD66D13DC}" type="presParOf" srcId="{F766A240-8C0E-4517-893C-479ABF16488C}" destId="{C376B038-E556-4F19-AC94-88A520BEA6BB}" srcOrd="1" destOrd="0" presId="urn:microsoft.com/office/officeart/2008/layout/LinedList"/>
    <dgm:cxn modelId="{B422758B-B057-497C-9E3A-291BDE804E0D}" type="presParOf" srcId="{C376B038-E556-4F19-AC94-88A520BEA6BB}" destId="{C7D80B1A-209D-4B79-AB86-1B98DD30A65B}" srcOrd="0" destOrd="0" presId="urn:microsoft.com/office/officeart/2008/layout/LinedList"/>
    <dgm:cxn modelId="{C6B347DD-C403-4B04-B929-0D2C19A34BA9}" type="presParOf" srcId="{C376B038-E556-4F19-AC94-88A520BEA6BB}" destId="{CEEB30B2-B100-402B-A7C3-98EFE7A2CDEB}" srcOrd="1" destOrd="0" presId="urn:microsoft.com/office/officeart/2008/layout/LinedList"/>
    <dgm:cxn modelId="{69F4D633-C5E3-4BB1-94B6-4031DA3558BF}" type="presParOf" srcId="{C376B038-E556-4F19-AC94-88A520BEA6BB}" destId="{A79AA34C-D3D9-40D2-B2E3-015C016708F7}" srcOrd="2" destOrd="0" presId="urn:microsoft.com/office/officeart/2008/layout/LinedList"/>
    <dgm:cxn modelId="{59F39E1D-D6CF-4C2D-8399-692C3B2F7549}" type="presParOf" srcId="{F766A240-8C0E-4517-893C-479ABF16488C}" destId="{3ED9F92F-14EE-4453-B726-67B49AD800DF}" srcOrd="2" destOrd="0" presId="urn:microsoft.com/office/officeart/2008/layout/LinedList"/>
    <dgm:cxn modelId="{84C62E03-5F85-4CE8-8047-2A084AC78F46}" type="presParOf" srcId="{F766A240-8C0E-4517-893C-479ABF16488C}" destId="{7956ED9C-785D-43B5-9EEC-3CB8A7F9EDB2}" srcOrd="3" destOrd="0" presId="urn:microsoft.com/office/officeart/2008/layout/LinedList"/>
    <dgm:cxn modelId="{5CEACE2D-8728-498C-A778-3601899F8387}" type="presParOf" srcId="{F766A240-8C0E-4517-893C-479ABF16488C}" destId="{A30B78EC-0520-4A1E-9BB7-2B69AF194E0B}" srcOrd="4" destOrd="0" presId="urn:microsoft.com/office/officeart/2008/layout/LinedList"/>
    <dgm:cxn modelId="{A7402FF3-5DFA-4E6C-99BF-546E13445DFF}" type="presParOf" srcId="{A30B78EC-0520-4A1E-9BB7-2B69AF194E0B}" destId="{86B2036B-E445-4FE1-8699-77ACD1C24C4D}" srcOrd="0" destOrd="0" presId="urn:microsoft.com/office/officeart/2008/layout/LinedList"/>
    <dgm:cxn modelId="{77AC001A-AF2F-4F71-8C5C-345FBD618BC3}" type="presParOf" srcId="{A30B78EC-0520-4A1E-9BB7-2B69AF194E0B}" destId="{66D217A4-CEE6-4121-9FED-F078FB07A2A4}" srcOrd="1" destOrd="0" presId="urn:microsoft.com/office/officeart/2008/layout/LinedList"/>
    <dgm:cxn modelId="{B278EE7E-8AB4-4A53-A2DE-348AD785DA36}" type="presParOf" srcId="{A30B78EC-0520-4A1E-9BB7-2B69AF194E0B}" destId="{DC4A3FE5-139B-4117-838F-0C08D530B6D6}" srcOrd="2" destOrd="0" presId="urn:microsoft.com/office/officeart/2008/layout/LinedList"/>
    <dgm:cxn modelId="{74F8CDD9-6DF4-4F52-AE20-E3A0BA7B8E92}" type="presParOf" srcId="{F766A240-8C0E-4517-893C-479ABF16488C}" destId="{0A63BF39-1E49-4160-942A-0DB2F975BD5A}" srcOrd="5" destOrd="0" presId="urn:microsoft.com/office/officeart/2008/layout/LinedList"/>
    <dgm:cxn modelId="{F8CE4809-92C7-4416-931E-664E58D1DC09}" type="presParOf" srcId="{F766A240-8C0E-4517-893C-479ABF16488C}" destId="{E094A8E5-0BAA-4957-8583-820B2511A38A}" srcOrd="6" destOrd="0" presId="urn:microsoft.com/office/officeart/2008/layout/LinedList"/>
    <dgm:cxn modelId="{CB6E4E64-401C-48A3-A5B5-D6E699D52129}" type="presParOf" srcId="{F766A240-8C0E-4517-893C-479ABF16488C}" destId="{58FA4BCE-8FC1-4218-9EAC-A2098291FA74}" srcOrd="7" destOrd="0" presId="urn:microsoft.com/office/officeart/2008/layout/LinedList"/>
    <dgm:cxn modelId="{F1F86BE8-CBE1-4851-92A0-DA18CE91C2C6}" type="presParOf" srcId="{58FA4BCE-8FC1-4218-9EAC-A2098291FA74}" destId="{0C6C35A1-E3CD-4102-B269-8BBF37C506D8}" srcOrd="0" destOrd="0" presId="urn:microsoft.com/office/officeart/2008/layout/LinedList"/>
    <dgm:cxn modelId="{C410816D-A2F6-4B5D-BDF5-06DBBEC83843}" type="presParOf" srcId="{58FA4BCE-8FC1-4218-9EAC-A2098291FA74}" destId="{BEAAAF77-2946-4762-A31D-E5C66DC1BD08}" srcOrd="1" destOrd="0" presId="urn:microsoft.com/office/officeart/2008/layout/LinedList"/>
    <dgm:cxn modelId="{81754CE2-D80E-414F-8A38-C1C812333345}" type="presParOf" srcId="{58FA4BCE-8FC1-4218-9EAC-A2098291FA74}" destId="{57E1A483-86FE-407E-AF84-F768145AD73B}" srcOrd="2" destOrd="0" presId="urn:microsoft.com/office/officeart/2008/layout/LinedList"/>
    <dgm:cxn modelId="{B2F1D7B1-2996-4CDC-8487-60A3149A47CB}" type="presParOf" srcId="{F766A240-8C0E-4517-893C-479ABF16488C}" destId="{DED9257F-A8E7-4453-B750-791924FB77AD}" srcOrd="8" destOrd="0" presId="urn:microsoft.com/office/officeart/2008/layout/LinedList"/>
    <dgm:cxn modelId="{BB9C05C2-C308-4CE7-A571-1BCA160B777C}" type="presParOf" srcId="{F766A240-8C0E-4517-893C-479ABF16488C}" destId="{377B78EF-A525-472C-A606-98600E555CBE}" srcOrd="9" destOrd="0" presId="urn:microsoft.com/office/officeart/2008/layout/LinedList"/>
    <dgm:cxn modelId="{5BBE919F-C850-4FAE-B38F-F6884EDF4FD7}" type="presParOf" srcId="{F766A240-8C0E-4517-893C-479ABF16488C}" destId="{9A7E247F-A277-4C19-9090-1BBCBB104116}" srcOrd="10" destOrd="0" presId="urn:microsoft.com/office/officeart/2008/layout/LinedList"/>
    <dgm:cxn modelId="{F52F64A1-8EFA-4EA2-ACAE-506E1FB529D0}" type="presParOf" srcId="{9A7E247F-A277-4C19-9090-1BBCBB104116}" destId="{5020735D-87A4-46CE-8609-51C514313D76}" srcOrd="0" destOrd="0" presId="urn:microsoft.com/office/officeart/2008/layout/LinedList"/>
    <dgm:cxn modelId="{7820F5F1-5320-4D5C-BF6E-2941AEE23E6E}" type="presParOf" srcId="{9A7E247F-A277-4C19-9090-1BBCBB104116}" destId="{F6DF492B-2B42-429B-91FD-14F0A9B3E1AB}" srcOrd="1" destOrd="0" presId="urn:microsoft.com/office/officeart/2008/layout/LinedList"/>
    <dgm:cxn modelId="{5CC279FD-A49C-43AA-9605-CB2951199A52}" type="presParOf" srcId="{9A7E247F-A277-4C19-9090-1BBCBB104116}" destId="{CAB8424D-0458-4A44-866A-2DBDC4FB2DD1}" srcOrd="2" destOrd="0" presId="urn:microsoft.com/office/officeart/2008/layout/LinedList"/>
    <dgm:cxn modelId="{55519DBC-7C89-4919-AF3B-6ADA6EE6BC7B}" type="presParOf" srcId="{F766A240-8C0E-4517-893C-479ABF16488C}" destId="{D4556798-4991-4976-BD02-3169D93523A0}" srcOrd="11" destOrd="0" presId="urn:microsoft.com/office/officeart/2008/layout/LinedList"/>
    <dgm:cxn modelId="{A2AB948E-41A9-4DFE-9F6D-74F009739530}" type="presParOf" srcId="{F766A240-8C0E-4517-893C-479ABF16488C}" destId="{E1607E92-0B2A-45A7-985F-F7ECE2C0D377}" srcOrd="12" destOrd="0" presId="urn:microsoft.com/office/officeart/2008/layout/LinedList"/>
    <dgm:cxn modelId="{742B92B1-C015-4564-B1F5-BEFD8A234ABF}" type="presParOf" srcId="{F766A240-8C0E-4517-893C-479ABF16488C}" destId="{D2EFED45-BC38-4157-912D-B6A063A51C9E}" srcOrd="13" destOrd="0" presId="urn:microsoft.com/office/officeart/2008/layout/LinedList"/>
    <dgm:cxn modelId="{1C55637C-1480-4D0D-99D8-BA486F594B7F}" type="presParOf" srcId="{D2EFED45-BC38-4157-912D-B6A063A51C9E}" destId="{18167C2E-2992-4CBB-89CB-FF755A97A27A}" srcOrd="0" destOrd="0" presId="urn:microsoft.com/office/officeart/2008/layout/LinedList"/>
    <dgm:cxn modelId="{84949B54-D164-4FF0-9C1A-DDD2BFD8B5C2}" type="presParOf" srcId="{D2EFED45-BC38-4157-912D-B6A063A51C9E}" destId="{C189CE2F-A539-4C13-B75E-A4B6890C0CC5}" srcOrd="1" destOrd="0" presId="urn:microsoft.com/office/officeart/2008/layout/LinedList"/>
    <dgm:cxn modelId="{F21F198F-C047-4AB2-8887-D87D94E2E4E1}" type="presParOf" srcId="{D2EFED45-BC38-4157-912D-B6A063A51C9E}" destId="{E547D630-321B-47C7-A373-9DC459773A71}" srcOrd="2" destOrd="0" presId="urn:microsoft.com/office/officeart/2008/layout/LinedList"/>
    <dgm:cxn modelId="{C7D9FFA9-727F-4B77-BC90-92CE85AD5C2B}" type="presParOf" srcId="{F766A240-8C0E-4517-893C-479ABF16488C}" destId="{F1C4F39E-7C8D-4991-BCB4-AE05BBC601B1}" srcOrd="14" destOrd="0" presId="urn:microsoft.com/office/officeart/2008/layout/LinedList"/>
    <dgm:cxn modelId="{7E7EAE45-DA32-4408-8053-0D2D334704F1}" type="presParOf" srcId="{F766A240-8C0E-4517-893C-479ABF16488C}" destId="{1D9A3FA6-BC16-4E4D-BD87-F2F6C1583B7A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ED626-9ECC-4E66-9102-F09B71551CAA}">
      <dsp:nvSpPr>
        <dsp:cNvPr id="0" name=""/>
        <dsp:cNvSpPr/>
      </dsp:nvSpPr>
      <dsp:spPr>
        <a:xfrm>
          <a:off x="0" y="58124"/>
          <a:ext cx="2390147" cy="14340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student centred curriculum </a:t>
          </a:r>
          <a:endParaRPr lang="en-IE" sz="2300" kern="1200" dirty="0"/>
        </a:p>
      </dsp:txBody>
      <dsp:txXfrm>
        <a:off x="0" y="58124"/>
        <a:ext cx="2390147" cy="1434088"/>
      </dsp:txXfrm>
    </dsp:sp>
    <dsp:sp modelId="{E4AA29CE-8462-47B5-812B-C0149BFB259C}">
      <dsp:nvSpPr>
        <dsp:cNvPr id="0" name=""/>
        <dsp:cNvSpPr/>
      </dsp:nvSpPr>
      <dsp:spPr>
        <a:xfrm>
          <a:off x="2629162" y="58124"/>
          <a:ext cx="2390147" cy="143408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personal and social development </a:t>
          </a:r>
          <a:endParaRPr lang="en-IE" sz="2300" kern="1200" dirty="0"/>
        </a:p>
      </dsp:txBody>
      <dsp:txXfrm>
        <a:off x="2629162" y="58124"/>
        <a:ext cx="2390147" cy="1434088"/>
      </dsp:txXfrm>
    </dsp:sp>
    <dsp:sp modelId="{F9B4C21B-9411-4F31-9F53-AEA6B04DCBB5}">
      <dsp:nvSpPr>
        <dsp:cNvPr id="0" name=""/>
        <dsp:cNvSpPr/>
      </dsp:nvSpPr>
      <dsp:spPr>
        <a:xfrm>
          <a:off x="5258324" y="58124"/>
          <a:ext cx="2390147" cy="143408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integration and cross curricular links</a:t>
          </a:r>
          <a:endParaRPr lang="en-IE" sz="2300" kern="1200"/>
        </a:p>
      </dsp:txBody>
      <dsp:txXfrm>
        <a:off x="5258324" y="58124"/>
        <a:ext cx="2390147" cy="1434088"/>
      </dsp:txXfrm>
    </dsp:sp>
    <dsp:sp modelId="{820A8483-F921-4030-8E49-5DCC06ABEFEF}">
      <dsp:nvSpPr>
        <dsp:cNvPr id="0" name=""/>
        <dsp:cNvSpPr/>
      </dsp:nvSpPr>
      <dsp:spPr>
        <a:xfrm>
          <a:off x="0" y="1731227"/>
          <a:ext cx="2390147" cy="143408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team work</a:t>
          </a:r>
          <a:endParaRPr lang="en-IE" sz="2300" kern="1200"/>
        </a:p>
      </dsp:txBody>
      <dsp:txXfrm>
        <a:off x="0" y="1731227"/>
        <a:ext cx="2390147" cy="1434088"/>
      </dsp:txXfrm>
    </dsp:sp>
    <dsp:sp modelId="{2DE65664-2AEB-4D5E-9698-60C49C786D1E}">
      <dsp:nvSpPr>
        <dsp:cNvPr id="0" name=""/>
        <dsp:cNvSpPr/>
      </dsp:nvSpPr>
      <dsp:spPr>
        <a:xfrm>
          <a:off x="2629162" y="1731227"/>
          <a:ext cx="2390147" cy="143408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literacy &amp; numeracy development</a:t>
          </a:r>
          <a:endParaRPr lang="en-IE" sz="2300" kern="1200"/>
        </a:p>
      </dsp:txBody>
      <dsp:txXfrm>
        <a:off x="2629162" y="1731227"/>
        <a:ext cx="2390147" cy="1434088"/>
      </dsp:txXfrm>
    </dsp:sp>
    <dsp:sp modelId="{5D04B083-F307-47E6-A021-872AFE939E7D}">
      <dsp:nvSpPr>
        <dsp:cNvPr id="0" name=""/>
        <dsp:cNvSpPr/>
      </dsp:nvSpPr>
      <dsp:spPr>
        <a:xfrm>
          <a:off x="5258324" y="1731227"/>
          <a:ext cx="2390147" cy="14340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active teaching/learning methodologies</a:t>
          </a:r>
          <a:endParaRPr lang="en-IE" sz="2300" kern="1200"/>
        </a:p>
      </dsp:txBody>
      <dsp:txXfrm>
        <a:off x="5258324" y="1731227"/>
        <a:ext cx="2390147" cy="1434088"/>
      </dsp:txXfrm>
    </dsp:sp>
    <dsp:sp modelId="{137C2CAF-3809-4412-8C61-00039089C992}">
      <dsp:nvSpPr>
        <dsp:cNvPr id="0" name=""/>
        <dsp:cNvSpPr/>
      </dsp:nvSpPr>
      <dsp:spPr>
        <a:xfrm>
          <a:off x="4186391" y="3375262"/>
          <a:ext cx="2390147" cy="143408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reflection </a:t>
          </a:r>
          <a:endParaRPr lang="en-IE" sz="2300" kern="1200"/>
        </a:p>
      </dsp:txBody>
      <dsp:txXfrm>
        <a:off x="4186391" y="3375262"/>
        <a:ext cx="2390147" cy="1434088"/>
      </dsp:txXfrm>
    </dsp:sp>
    <dsp:sp modelId="{548FE0D8-BC08-4B29-9C06-38CAA927C30E}">
      <dsp:nvSpPr>
        <dsp:cNvPr id="0" name=""/>
        <dsp:cNvSpPr/>
      </dsp:nvSpPr>
      <dsp:spPr>
        <a:xfrm>
          <a:off x="1471733" y="3375262"/>
          <a:ext cx="2390147" cy="143408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community links</a:t>
          </a:r>
          <a:endParaRPr lang="en-IE" sz="2300" kern="1200"/>
        </a:p>
      </dsp:txBody>
      <dsp:txXfrm>
        <a:off x="1471733" y="3375262"/>
        <a:ext cx="2390147" cy="1434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2392E-3B21-4824-9859-537440DC37F8}">
      <dsp:nvSpPr>
        <dsp:cNvPr id="0" name=""/>
        <dsp:cNvSpPr/>
      </dsp:nvSpPr>
      <dsp:spPr>
        <a:xfrm>
          <a:off x="0" y="558"/>
          <a:ext cx="8153400" cy="13059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B0217-5B2D-4F7F-98DA-DE89B5FA5339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0F582-A6AF-429F-A0DE-CA6A275629C4}">
      <dsp:nvSpPr>
        <dsp:cNvPr id="0" name=""/>
        <dsp:cNvSpPr/>
      </dsp:nvSpPr>
      <dsp:spPr>
        <a:xfrm>
          <a:off x="1508391" y="558"/>
          <a:ext cx="66450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kern="1200"/>
            <a:t>Students complete an E-Portfolio using Microsoft Teams </a:t>
          </a:r>
          <a:endParaRPr lang="en-US" sz="2400" kern="1200"/>
        </a:p>
      </dsp:txBody>
      <dsp:txXfrm>
        <a:off x="1508391" y="558"/>
        <a:ext cx="6645008" cy="1305966"/>
      </dsp:txXfrm>
    </dsp:sp>
    <dsp:sp modelId="{BDBADBA9-EE95-45FD-8844-D39AC1DC261D}">
      <dsp:nvSpPr>
        <dsp:cNvPr id="0" name=""/>
        <dsp:cNvSpPr/>
      </dsp:nvSpPr>
      <dsp:spPr>
        <a:xfrm>
          <a:off x="0" y="1633016"/>
          <a:ext cx="8153400" cy="13059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6EE1E-C206-48CF-8F51-3B2A08407760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5EE56-D036-4D0C-94BE-C63E8158BE5A}">
      <dsp:nvSpPr>
        <dsp:cNvPr id="0" name=""/>
        <dsp:cNvSpPr/>
      </dsp:nvSpPr>
      <dsp:spPr>
        <a:xfrm>
          <a:off x="1508391" y="1633016"/>
          <a:ext cx="66450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kern="1200"/>
            <a:t>Students will be trained on developing their reflective skills and encouraged to apply this to their learning in all subject areas.</a:t>
          </a:r>
          <a:endParaRPr lang="en-US" sz="2400" kern="1200"/>
        </a:p>
      </dsp:txBody>
      <dsp:txXfrm>
        <a:off x="1508391" y="1633016"/>
        <a:ext cx="6645008" cy="1305966"/>
      </dsp:txXfrm>
    </dsp:sp>
    <dsp:sp modelId="{C801367F-B203-454B-8D5E-720D04A6E9A1}">
      <dsp:nvSpPr>
        <dsp:cNvPr id="0" name=""/>
        <dsp:cNvSpPr/>
      </dsp:nvSpPr>
      <dsp:spPr>
        <a:xfrm>
          <a:off x="0" y="3265475"/>
          <a:ext cx="8153400" cy="130596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8BB4C-5F0B-4100-9467-FA506AB35CB8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D34E6-7CF8-4EBF-B8FA-E52C6012E0A7}">
      <dsp:nvSpPr>
        <dsp:cNvPr id="0" name=""/>
        <dsp:cNvSpPr/>
      </dsp:nvSpPr>
      <dsp:spPr>
        <a:xfrm>
          <a:off x="1508391" y="3265475"/>
          <a:ext cx="66450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kern="1200"/>
            <a:t>In May students' showcase their portfolio and complete an interview based on the Portfolio</a:t>
          </a:r>
          <a:endParaRPr lang="en-US" sz="2400" kern="1200"/>
        </a:p>
      </dsp:txBody>
      <dsp:txXfrm>
        <a:off x="1508391" y="3265475"/>
        <a:ext cx="6645008" cy="1305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3CBD5-0E62-4403-BC12-E51946C71FE5}">
      <dsp:nvSpPr>
        <dsp:cNvPr id="0" name=""/>
        <dsp:cNvSpPr/>
      </dsp:nvSpPr>
      <dsp:spPr>
        <a:xfrm>
          <a:off x="0" y="0"/>
          <a:ext cx="82641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1E27C-DB07-43AB-9A83-4DA3B6615257}">
      <dsp:nvSpPr>
        <dsp:cNvPr id="0" name=""/>
        <dsp:cNvSpPr/>
      </dsp:nvSpPr>
      <dsp:spPr>
        <a:xfrm>
          <a:off x="0" y="0"/>
          <a:ext cx="1652830" cy="511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b="1" kern="1200"/>
            <a:t>Certification</a:t>
          </a:r>
          <a:endParaRPr lang="en-US" sz="2300" kern="1200"/>
        </a:p>
      </dsp:txBody>
      <dsp:txXfrm>
        <a:off x="0" y="0"/>
        <a:ext cx="1652830" cy="5112567"/>
      </dsp:txXfrm>
    </dsp:sp>
    <dsp:sp modelId="{CEEB30B2-B100-402B-A7C3-98EFE7A2CDEB}">
      <dsp:nvSpPr>
        <dsp:cNvPr id="0" name=""/>
        <dsp:cNvSpPr/>
      </dsp:nvSpPr>
      <dsp:spPr>
        <a:xfrm>
          <a:off x="1776792" y="48179"/>
          <a:ext cx="6487358" cy="963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b="0" i="0" kern="1200"/>
            <a:t>Students will earn credits in their subjects, E-Portfolio, community involvement, extra-curricular and from their end of year presentation/formal interview.</a:t>
          </a:r>
          <a:endParaRPr lang="en-US" sz="2100" kern="1200"/>
        </a:p>
      </dsp:txBody>
      <dsp:txXfrm>
        <a:off x="1776792" y="48179"/>
        <a:ext cx="6487358" cy="963599"/>
      </dsp:txXfrm>
    </dsp:sp>
    <dsp:sp modelId="{3ED9F92F-14EE-4453-B726-67B49AD800DF}">
      <dsp:nvSpPr>
        <dsp:cNvPr id="0" name=""/>
        <dsp:cNvSpPr/>
      </dsp:nvSpPr>
      <dsp:spPr>
        <a:xfrm>
          <a:off x="1652830" y="1011779"/>
          <a:ext cx="6611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217A4-CEE6-4121-9FED-F078FB07A2A4}">
      <dsp:nvSpPr>
        <dsp:cNvPr id="0" name=""/>
        <dsp:cNvSpPr/>
      </dsp:nvSpPr>
      <dsp:spPr>
        <a:xfrm>
          <a:off x="1776792" y="1059958"/>
          <a:ext cx="6487358" cy="963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The following standards will apply for certification</a:t>
          </a:r>
          <a:endParaRPr lang="en-US" sz="2100" kern="1200"/>
        </a:p>
      </dsp:txBody>
      <dsp:txXfrm>
        <a:off x="1776792" y="1059958"/>
        <a:ext cx="6487358" cy="963599"/>
      </dsp:txXfrm>
    </dsp:sp>
    <dsp:sp modelId="{0A63BF39-1E49-4160-942A-0DB2F975BD5A}">
      <dsp:nvSpPr>
        <dsp:cNvPr id="0" name=""/>
        <dsp:cNvSpPr/>
      </dsp:nvSpPr>
      <dsp:spPr>
        <a:xfrm>
          <a:off x="1652830" y="2023558"/>
          <a:ext cx="6611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AAF77-2946-4762-A31D-E5C66DC1BD08}">
      <dsp:nvSpPr>
        <dsp:cNvPr id="0" name=""/>
        <dsp:cNvSpPr/>
      </dsp:nvSpPr>
      <dsp:spPr>
        <a:xfrm>
          <a:off x="1776792" y="2071737"/>
          <a:ext cx="6487358" cy="963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b="1" kern="1200"/>
            <a:t>Distinction	80-100%</a:t>
          </a:r>
          <a:endParaRPr lang="en-US" sz="2100" kern="1200"/>
        </a:p>
      </dsp:txBody>
      <dsp:txXfrm>
        <a:off x="1776792" y="2071737"/>
        <a:ext cx="6487358" cy="963599"/>
      </dsp:txXfrm>
    </dsp:sp>
    <dsp:sp modelId="{DED9257F-A8E7-4453-B750-791924FB77AD}">
      <dsp:nvSpPr>
        <dsp:cNvPr id="0" name=""/>
        <dsp:cNvSpPr/>
      </dsp:nvSpPr>
      <dsp:spPr>
        <a:xfrm>
          <a:off x="1652830" y="3035337"/>
          <a:ext cx="6611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F492B-2B42-429B-91FD-14F0A9B3E1AB}">
      <dsp:nvSpPr>
        <dsp:cNvPr id="0" name=""/>
        <dsp:cNvSpPr/>
      </dsp:nvSpPr>
      <dsp:spPr>
        <a:xfrm>
          <a:off x="1776792" y="3083516"/>
          <a:ext cx="6487358" cy="963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b="1" i="0" kern="1200"/>
            <a:t>Merit		60-79%</a:t>
          </a:r>
          <a:endParaRPr lang="en-US" sz="2100" kern="1200"/>
        </a:p>
      </dsp:txBody>
      <dsp:txXfrm>
        <a:off x="1776792" y="3083516"/>
        <a:ext cx="6487358" cy="963599"/>
      </dsp:txXfrm>
    </dsp:sp>
    <dsp:sp modelId="{D4556798-4991-4976-BD02-3169D93523A0}">
      <dsp:nvSpPr>
        <dsp:cNvPr id="0" name=""/>
        <dsp:cNvSpPr/>
      </dsp:nvSpPr>
      <dsp:spPr>
        <a:xfrm>
          <a:off x="1652830" y="4047116"/>
          <a:ext cx="6611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9CE2F-A539-4C13-B75E-A4B6890C0CC5}">
      <dsp:nvSpPr>
        <dsp:cNvPr id="0" name=""/>
        <dsp:cNvSpPr/>
      </dsp:nvSpPr>
      <dsp:spPr>
        <a:xfrm>
          <a:off x="1776792" y="4095295"/>
          <a:ext cx="6487358" cy="963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b="1" kern="1200"/>
            <a:t>Participation	Below 60%</a:t>
          </a:r>
          <a:endParaRPr lang="en-US" sz="2100" kern="1200"/>
        </a:p>
      </dsp:txBody>
      <dsp:txXfrm>
        <a:off x="1776792" y="4095295"/>
        <a:ext cx="6487358" cy="963599"/>
      </dsp:txXfrm>
    </dsp:sp>
    <dsp:sp modelId="{F1C4F39E-7C8D-4991-BCB4-AE05BBC601B1}">
      <dsp:nvSpPr>
        <dsp:cNvPr id="0" name=""/>
        <dsp:cNvSpPr/>
      </dsp:nvSpPr>
      <dsp:spPr>
        <a:xfrm>
          <a:off x="1652830" y="5058895"/>
          <a:ext cx="6611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0595A-C96C-4F50-B29B-2A9CFA39E3CF}" type="datetimeFigureOut"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10444-1F92-4D7A-B287-427710BC56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8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F352-49AF-4692-94DE-31D3E591A306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20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67590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21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22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23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24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57273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398" name="Shape 398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400" name="Shape 400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524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8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412" name="Shape 412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413" name="Shape 413"/>
          <p:cNvSpPr txBox="1">
            <a:spLocks noGrp="1"/>
          </p:cNvSpPr>
          <p:nvPr>
            <p:ph type="ftr" idx="11"/>
          </p:nvPr>
        </p:nvSpPr>
        <p:spPr>
          <a:xfrm>
            <a:off x="1" y="9430090"/>
            <a:ext cx="2945658" cy="496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414" name="Shape 414"/>
          <p:cNvSpPr txBox="1">
            <a:spLocks noGrp="1"/>
          </p:cNvSpPr>
          <p:nvPr>
            <p:ph type="sldNum" idx="12"/>
          </p:nvPr>
        </p:nvSpPr>
        <p:spPr>
          <a:xfrm>
            <a:off x="3850442" y="9430090"/>
            <a:ext cx="2945658" cy="496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938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087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84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42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931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248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198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958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526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51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50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06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78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17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Orla Conway-Foy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IE" dirty="0"/>
              <a:t>Student No: 13251349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E" dirty="0"/>
              <a:t>Ennis Centre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56AE9B-B113-494F-9E6E-03CCA15DAA86}" type="slidenum">
              <a:rPr lang="en-IE" smtClean="0"/>
              <a:t>18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0452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39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hdr" idx="3"/>
          </p:nvPr>
        </p:nvSpPr>
        <p:spPr>
          <a:xfrm>
            <a:off x="1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Orla Conway-Foy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dt" idx="10"/>
          </p:nvPr>
        </p:nvSpPr>
        <p:spPr>
          <a:xfrm>
            <a:off x="3850442" y="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No: 13251349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ftr" idx="11"/>
          </p:nvPr>
        </p:nvSpPr>
        <p:spPr>
          <a:xfrm>
            <a:off x="1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 Centre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3850442" y="9430091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099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creativecommons.org/licenses/by-sa/3.0/ie/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ie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DST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 dirty="0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-3141251" y="3139786"/>
            <a:ext cx="6864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Fís</a:t>
            </a:r>
            <a:r>
              <a:rPr lang="en-IE" sz="3200" b="1" i="1" spc="300" dirty="0">
                <a:solidFill>
                  <a:srgbClr val="C1D3E8"/>
                </a:solidFill>
                <a:latin typeface="Harlow Solid Italic" pitchFamily="82" charset="0"/>
              </a:rPr>
              <a:t> </a:t>
            </a:r>
            <a:r>
              <a:rPr lang="en-IE" sz="3200" b="1" spc="300" dirty="0">
                <a:latin typeface="Harlow Solid Italic" pitchFamily="82" charset="0"/>
              </a:rPr>
              <a:t> </a:t>
            </a:r>
            <a:r>
              <a:rPr lang="en-IE" sz="3200" b="1" spc="300" dirty="0">
                <a:solidFill>
                  <a:srgbClr val="FFF295"/>
                </a:solidFill>
                <a:latin typeface="Harlow Solid Italic" pitchFamily="82" charset="0"/>
              </a:rPr>
              <a:t> </a:t>
            </a:r>
            <a:r>
              <a:rPr lang="en-IE" sz="3200" b="1" spc="300" dirty="0">
                <a:latin typeface="Harlow Solid Italic" pitchFamily="82" charset="0"/>
              </a:rPr>
              <a:t> </a:t>
            </a:r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Foghlaim</a:t>
            </a:r>
            <a:r>
              <a:rPr lang="en-IE" sz="3200" b="1" spc="300" dirty="0">
                <a:latin typeface="Harlow Solid Italic" pitchFamily="82" charset="0"/>
              </a:rPr>
              <a:t>     </a:t>
            </a:r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Forbairt</a:t>
            </a:r>
            <a:endParaRPr lang="en-IE" sz="3200" spc="300" dirty="0">
              <a:solidFill>
                <a:srgbClr val="C1D3E8"/>
              </a:solidFill>
              <a:latin typeface="Harlow Solid Italic" pitchFamily="82" charset="0"/>
            </a:endParaRPr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11845"/>
          <a:stretch/>
        </p:blipFill>
        <p:spPr bwMode="auto">
          <a:xfrm>
            <a:off x="3305426" y="1496090"/>
            <a:ext cx="6783820" cy="233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3144941" y="3853807"/>
            <a:ext cx="7104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spc="300" dirty="0">
                <a:solidFill>
                  <a:srgbClr val="418763"/>
                </a:solidFill>
              </a:rPr>
              <a:t>www.</a:t>
            </a:r>
            <a:r>
              <a:rPr lang="en-IE" sz="6000" b="1" spc="300" dirty="0">
                <a:solidFill>
                  <a:srgbClr val="262262"/>
                </a:solidFill>
              </a:rPr>
              <a:t>pdst.</a:t>
            </a:r>
            <a:r>
              <a:rPr lang="en-IE" sz="5400" b="1" spc="300" dirty="0">
                <a:solidFill>
                  <a:srgbClr val="418763"/>
                </a:solidFill>
              </a:rPr>
              <a:t>ie</a:t>
            </a:r>
            <a:endParaRPr lang="en-GB" sz="5400" b="1" spc="300" dirty="0">
              <a:solidFill>
                <a:srgbClr val="418763"/>
              </a:solidFill>
            </a:endParaRPr>
          </a:p>
        </p:txBody>
      </p:sp>
      <p:pic>
        <p:nvPicPr>
          <p:cNvPr id="14" name="Picture 2" descr="http://mirrors.creativecommons.org/presskit/buttons/88x31/png/by-s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2" y="5285851"/>
            <a:ext cx="1524523" cy="4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6339876" y="5293298"/>
            <a:ext cx="240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Arial"/>
                <a:cs typeface="Arial"/>
              </a:rPr>
              <a:t>© </a:t>
            </a:r>
            <a:r>
              <a:rPr lang="en-IE" sz="1800" b="1" spc="300" dirty="0"/>
              <a:t>PDST 2014</a:t>
            </a:r>
            <a:endParaRPr lang="en-GB" sz="1800" b="1" spc="300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392648" y="5842338"/>
            <a:ext cx="854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latin typeface="+mn-lt"/>
                <a:cs typeface="Arial"/>
              </a:rPr>
              <a:t>This work is made available under the terms of the Creative Commons Attribution Share Alike 3.0 Licence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http://creativecommons.org/licenses/by-sa/3.0/ie/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You may use and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re-use this material (not including images and logos) free of charge in any format or medium, under the terms of the Creative Commons Attribution Share Alike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3372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8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pic>
        <p:nvPicPr>
          <p:cNvPr id="19" name="Picture 18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99990" y="1988841"/>
            <a:ext cx="5755545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rgbClr val="262262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99989" y="3579007"/>
            <a:ext cx="5760640" cy="852115"/>
          </a:xfrm>
        </p:spPr>
        <p:txBody>
          <a:bodyPr anchor="b">
            <a:normAutofit/>
          </a:bodyPr>
          <a:lstStyle>
            <a:lvl1pPr marL="0" indent="0">
              <a:buNone/>
              <a:defRPr sz="2800" b="1" i="1">
                <a:solidFill>
                  <a:srgbClr val="41876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PDST Facilitator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21348220">
            <a:off x="1643119" y="1515305"/>
            <a:ext cx="3913208" cy="3618496"/>
          </a:xfrm>
        </p:spPr>
        <p:txBody>
          <a:bodyPr/>
          <a:lstStyle>
            <a:lvl1pPr marL="0" indent="0">
              <a:buNone/>
              <a:defRPr>
                <a:solidFill>
                  <a:srgbClr val="262262"/>
                </a:solidFill>
              </a:defRPr>
            </a:lvl1pPr>
          </a:lstStyle>
          <a:p>
            <a:r>
              <a:rPr lang="en-IE" dirty="0"/>
              <a:t>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422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656" y="1600201"/>
            <a:ext cx="10389984" cy="4493096"/>
          </a:xfrm>
        </p:spPr>
        <p:txBody>
          <a:bodyPr/>
          <a:lstStyle>
            <a:lvl1pPr>
              <a:defRPr>
                <a:solidFill>
                  <a:srgbClr val="262262"/>
                </a:solidFill>
              </a:defRPr>
            </a:lvl1pPr>
            <a:lvl2pPr>
              <a:buClr>
                <a:srgbClr val="262262"/>
              </a:buClr>
              <a:defRPr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>
                <a:solidFill>
                  <a:srgbClr val="2622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pic>
        <p:nvPicPr>
          <p:cNvPr id="10" name="Picture 9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74638"/>
            <a:ext cx="10389984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231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466656" y="274638"/>
            <a:ext cx="10389984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0"/>
          </p:nvPr>
        </p:nvSpPr>
        <p:spPr>
          <a:xfrm>
            <a:off x="1466658" y="1628800"/>
            <a:ext cx="5013385" cy="4525963"/>
          </a:xfrm>
        </p:spPr>
        <p:txBody>
          <a:bodyPr/>
          <a:lstStyle>
            <a:lvl1pPr>
              <a:defRPr sz="2800">
                <a:solidFill>
                  <a:srgbClr val="262262"/>
                </a:solidFill>
              </a:defRPr>
            </a:lvl1pPr>
            <a:lvl2pPr>
              <a:defRPr sz="2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defRPr sz="18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1"/>
          </p:nvPr>
        </p:nvSpPr>
        <p:spPr>
          <a:xfrm>
            <a:off x="6864086" y="1628800"/>
            <a:ext cx="5013385" cy="4525963"/>
          </a:xfrm>
        </p:spPr>
        <p:txBody>
          <a:bodyPr/>
          <a:lstStyle>
            <a:lvl1pPr>
              <a:defRPr sz="2800">
                <a:solidFill>
                  <a:srgbClr val="262262"/>
                </a:solidFill>
              </a:defRPr>
            </a:lvl1pPr>
            <a:lvl2pPr>
              <a:defRPr sz="2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059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1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pic>
        <p:nvPicPr>
          <p:cNvPr id="14" name="Picture 13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64086" y="1556792"/>
            <a:ext cx="5004991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rgbClr val="418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66656" y="274638"/>
            <a:ext cx="10389984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0"/>
          </p:nvPr>
        </p:nvSpPr>
        <p:spPr>
          <a:xfrm>
            <a:off x="6864086" y="2204864"/>
            <a:ext cx="5013385" cy="3888432"/>
          </a:xfrm>
        </p:spPr>
        <p:txBody>
          <a:bodyPr/>
          <a:lstStyle>
            <a:lvl1pPr>
              <a:defRPr sz="2800">
                <a:solidFill>
                  <a:srgbClr val="262262"/>
                </a:solidFill>
              </a:defRPr>
            </a:lvl1pPr>
            <a:lvl2pPr>
              <a:defRPr sz="2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391478" y="1556792"/>
            <a:ext cx="5004991" cy="63976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rgbClr val="4187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2"/>
          </p:nvPr>
        </p:nvSpPr>
        <p:spPr>
          <a:xfrm>
            <a:off x="1391478" y="2204864"/>
            <a:ext cx="5013385" cy="3888432"/>
          </a:xfrm>
        </p:spPr>
        <p:txBody>
          <a:bodyPr/>
          <a:lstStyle>
            <a:lvl1pPr>
              <a:defRPr sz="2800">
                <a:solidFill>
                  <a:srgbClr val="262262"/>
                </a:solidFill>
              </a:defRPr>
            </a:lvl1pPr>
            <a:lvl2pPr>
              <a:defRPr sz="2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1800">
                <a:solidFill>
                  <a:srgbClr val="262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089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pic>
        <p:nvPicPr>
          <p:cNvPr id="9" name="Picture 8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74638"/>
            <a:ext cx="10389984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642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pic>
        <p:nvPicPr>
          <p:cNvPr id="9" name="Picture 8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74638"/>
            <a:ext cx="10389984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 hasCustomPrompt="1"/>
          </p:nvPr>
        </p:nvSpPr>
        <p:spPr>
          <a:xfrm>
            <a:off x="1488018" y="1844675"/>
            <a:ext cx="10272183" cy="4183063"/>
          </a:xfrm>
        </p:spPr>
        <p:txBody>
          <a:bodyPr/>
          <a:lstStyle>
            <a:lvl1pPr>
              <a:defRPr>
                <a:solidFill>
                  <a:srgbClr val="262262"/>
                </a:solidFill>
              </a:defRPr>
            </a:lvl1pPr>
          </a:lstStyle>
          <a:p>
            <a:r>
              <a:rPr lang="en-IE" dirty="0"/>
              <a:t>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70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Sm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pic>
        <p:nvPicPr>
          <p:cNvPr id="9" name="Picture 8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74638"/>
            <a:ext cx="10389984" cy="1143000"/>
          </a:xfrm>
        </p:spPr>
        <p:txBody>
          <a:bodyPr/>
          <a:lstStyle>
            <a:lvl1pPr>
              <a:defRPr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martArt Placeholder 14"/>
          <p:cNvSpPr>
            <a:spLocks noGrp="1"/>
          </p:cNvSpPr>
          <p:nvPr>
            <p:ph type="dgm" sz="quarter" idx="10"/>
          </p:nvPr>
        </p:nvSpPr>
        <p:spPr>
          <a:xfrm>
            <a:off x="1488018" y="1557338"/>
            <a:ext cx="10369549" cy="4470400"/>
          </a:xfrm>
        </p:spPr>
        <p:txBody>
          <a:bodyPr/>
          <a:lstStyle>
            <a:lvl1pPr>
              <a:defRPr>
                <a:solidFill>
                  <a:srgbClr val="262262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81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487338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397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pic>
        <p:nvPicPr>
          <p:cNvPr id="11" name="Picture 10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8" y="260648"/>
            <a:ext cx="3839893" cy="1162050"/>
          </a:xfrm>
        </p:spPr>
        <p:txBody>
          <a:bodyPr anchor="b"/>
          <a:lstStyle>
            <a:lvl1pPr algn="l">
              <a:defRPr sz="2000" b="1">
                <a:solidFill>
                  <a:srgbClr val="4187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947" y="260649"/>
            <a:ext cx="6239603" cy="5853113"/>
          </a:xfrm>
        </p:spPr>
        <p:txBody>
          <a:bodyPr/>
          <a:lstStyle>
            <a:lvl1pPr>
              <a:defRPr sz="3200">
                <a:solidFill>
                  <a:srgbClr val="262262"/>
                </a:solidFill>
              </a:defRPr>
            </a:lvl1pPr>
            <a:lvl2pPr>
              <a:defRPr sz="28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4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6657" y="1412777"/>
            <a:ext cx="3840427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41876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733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26226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26226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41876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740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95467" y="836712"/>
            <a:ext cx="1728192" cy="1256966"/>
          </a:xfrm>
          <a:blipFill dpi="0" rotWithShape="1">
            <a:blip r:embed="rId3" cstate="print"/>
            <a:srcRect/>
            <a:tile tx="0" ty="0" sx="100000" sy="100000" flip="none" algn="tl"/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 i="1">
                <a:solidFill>
                  <a:srgbClr val="262262"/>
                </a:solidFill>
              </a:defRPr>
            </a:lvl1pPr>
            <a:lvl2pPr>
              <a:defRPr>
                <a:solidFill>
                  <a:srgbClr val="262262"/>
                </a:solidFill>
              </a:defRPr>
            </a:lvl2pPr>
            <a:lvl3pPr>
              <a:defRPr>
                <a:solidFill>
                  <a:srgbClr val="262262"/>
                </a:solidFill>
              </a:defRPr>
            </a:lvl3pPr>
            <a:lvl4pPr>
              <a:defRPr>
                <a:solidFill>
                  <a:srgbClr val="262262"/>
                </a:solidFill>
              </a:defRPr>
            </a:lvl4pPr>
            <a:lvl5pPr>
              <a:defRPr>
                <a:solidFill>
                  <a:srgbClr val="2622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10224459" y="4437112"/>
            <a:ext cx="1728192" cy="1256966"/>
          </a:xfrm>
          <a:blipFill dpi="0" rotWithShape="1">
            <a:blip r:embed="rId4" cstate="print"/>
            <a:srcRect/>
            <a:tile tx="0" ty="0" sx="100000" sy="100000" flip="none" algn="tl"/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 i="1">
                <a:solidFill>
                  <a:srgbClr val="262262"/>
                </a:solidFill>
              </a:defRPr>
            </a:lvl1pPr>
            <a:lvl2pPr>
              <a:defRPr>
                <a:solidFill>
                  <a:srgbClr val="262262"/>
                </a:solidFill>
              </a:defRPr>
            </a:lvl2pPr>
            <a:lvl3pPr>
              <a:defRPr>
                <a:solidFill>
                  <a:srgbClr val="262262"/>
                </a:solidFill>
              </a:defRPr>
            </a:lvl3pPr>
            <a:lvl4pPr>
              <a:defRPr>
                <a:solidFill>
                  <a:srgbClr val="262262"/>
                </a:solidFill>
              </a:defRPr>
            </a:lvl4pPr>
            <a:lvl5pPr>
              <a:defRPr>
                <a:solidFill>
                  <a:srgbClr val="2622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67627" y="1279884"/>
            <a:ext cx="8449767" cy="3877308"/>
          </a:xfrm>
        </p:spPr>
        <p:txBody>
          <a:bodyPr/>
          <a:lstStyle>
            <a:lvl1pPr marL="0" indent="0">
              <a:buNone/>
              <a:defRPr i="1">
                <a:solidFill>
                  <a:srgbClr val="262262"/>
                </a:solidFill>
              </a:defRPr>
            </a:lvl1pPr>
          </a:lstStyle>
          <a:p>
            <a:pPr lvl="0"/>
            <a:r>
              <a:rPr lang="en-IE" i="1" dirty="0"/>
              <a:t>Quotation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51584" y="5229201"/>
            <a:ext cx="5856816" cy="6334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18763"/>
                </a:solidFill>
              </a:defRPr>
            </a:lvl1pPr>
          </a:lstStyle>
          <a:p>
            <a:pPr lvl="0"/>
            <a:r>
              <a:rPr lang="en-IE" dirty="0"/>
              <a:t>Author/Reference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88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656" y="1600201"/>
            <a:ext cx="10389984" cy="44930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262262"/>
                </a:solidFill>
              </a:defRPr>
            </a:lvl1pPr>
            <a:lvl2pPr>
              <a:buClr>
                <a:srgbClr val="262262"/>
              </a:buClr>
              <a:defRPr sz="1400">
                <a:solidFill>
                  <a:srgbClr val="262262"/>
                </a:solidFill>
              </a:defRPr>
            </a:lvl2pPr>
            <a:lvl3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3pPr>
            <a:lvl4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4pPr>
            <a:lvl5pPr>
              <a:buClr>
                <a:srgbClr val="418763"/>
              </a:buClr>
              <a:defRPr sz="2000">
                <a:solidFill>
                  <a:srgbClr val="2622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pic>
        <p:nvPicPr>
          <p:cNvPr id="10" name="Picture 9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36450"/>
          <a:stretch/>
        </p:blipFill>
        <p:spPr bwMode="auto">
          <a:xfrm>
            <a:off x="9017496" y="6027846"/>
            <a:ext cx="3168352" cy="7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 rot="16200000">
            <a:off x="-1119901" y="5132402"/>
            <a:ext cx="277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spc="300" baseline="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IE" sz="2400" b="1" spc="300" dirty="0">
                <a:solidFill>
                  <a:schemeClr val="bg1"/>
                </a:solidFill>
              </a:rPr>
              <a:t>www.</a:t>
            </a:r>
            <a:r>
              <a:rPr lang="en-IE" sz="2800" b="1" spc="300" dirty="0">
                <a:solidFill>
                  <a:schemeClr val="bg1"/>
                </a:solidFill>
              </a:rPr>
              <a:t>pdst.</a:t>
            </a:r>
            <a:r>
              <a:rPr lang="en-IE" sz="2400" b="1" spc="300" dirty="0">
                <a:solidFill>
                  <a:schemeClr val="bg1"/>
                </a:solidFill>
              </a:rPr>
              <a:t>ie</a:t>
            </a:r>
            <a:endParaRPr lang="en-GB" sz="24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66656" y="274638"/>
            <a:ext cx="10389984" cy="1143000"/>
          </a:xfrm>
        </p:spPr>
        <p:txBody>
          <a:bodyPr/>
          <a:lstStyle>
            <a:lvl1pPr>
              <a:defRPr b="1">
                <a:solidFill>
                  <a:srgbClr val="262262"/>
                </a:solidFill>
              </a:defRPr>
            </a:lvl1pPr>
          </a:lstStyle>
          <a:p>
            <a:r>
              <a:rPr lang="en-US" dirty="0"/>
              <a:t>Credits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919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DST 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1" y="0"/>
            <a:ext cx="12192000" cy="6864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887243" y="0"/>
            <a:ext cx="286511" cy="6864350"/>
          </a:xfrm>
          <a:prstGeom prst="rect">
            <a:avLst/>
          </a:prstGeom>
          <a:solidFill>
            <a:srgbClr val="4187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-1950" y="0"/>
            <a:ext cx="721353" cy="6864350"/>
          </a:xfrm>
          <a:prstGeom prst="rect">
            <a:avLst/>
          </a:prstGeom>
          <a:solidFill>
            <a:srgbClr val="2622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pic>
        <p:nvPicPr>
          <p:cNvPr id="12" name="Picture 11" descr="PDST_Bilingual1_Tran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8130" r="8955" b="11845"/>
          <a:stretch/>
        </p:blipFill>
        <p:spPr bwMode="auto">
          <a:xfrm>
            <a:off x="3345630" y="404664"/>
            <a:ext cx="6783820" cy="233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3185147" y="2636913"/>
            <a:ext cx="7104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spc="300" dirty="0">
                <a:solidFill>
                  <a:srgbClr val="418763"/>
                </a:solidFill>
              </a:rPr>
              <a:t>www.</a:t>
            </a:r>
            <a:r>
              <a:rPr lang="en-IE" sz="6000" b="1" spc="300" dirty="0">
                <a:solidFill>
                  <a:srgbClr val="262262"/>
                </a:solidFill>
              </a:rPr>
              <a:t>pdst.</a:t>
            </a:r>
            <a:r>
              <a:rPr lang="en-IE" sz="5400" b="1" spc="300" dirty="0">
                <a:solidFill>
                  <a:srgbClr val="418763"/>
                </a:solidFill>
              </a:rPr>
              <a:t>ie</a:t>
            </a:r>
            <a:endParaRPr lang="en-GB" sz="5400" b="1" spc="300" dirty="0">
              <a:solidFill>
                <a:srgbClr val="418763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27648" y="5968983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b="1" spc="40" dirty="0">
                <a:solidFill>
                  <a:srgbClr val="262262"/>
                </a:solidFill>
              </a:rPr>
              <a:t>The PDST is funded by the Teacher Education Section (TES) </a:t>
            </a:r>
          </a:p>
          <a:p>
            <a:pPr algn="ctr"/>
            <a:r>
              <a:rPr lang="en-IE" sz="1400" b="1" spc="40" dirty="0">
                <a:solidFill>
                  <a:srgbClr val="262262"/>
                </a:solidFill>
              </a:rPr>
              <a:t>of the Department of Education and Skills (DES) and is managed </a:t>
            </a:r>
          </a:p>
          <a:p>
            <a:pPr algn="ctr"/>
            <a:r>
              <a:rPr lang="en-IE" sz="1400" b="1" spc="40" dirty="0">
                <a:solidFill>
                  <a:srgbClr val="262262"/>
                </a:solidFill>
              </a:rPr>
              <a:t>by Dublin West Education Centre</a:t>
            </a:r>
            <a:endParaRPr lang="en-GB" sz="1400" b="1" spc="40" dirty="0">
              <a:solidFill>
                <a:srgbClr val="262262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6200000">
            <a:off x="-3148744" y="3139788"/>
            <a:ext cx="6864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Fís</a:t>
            </a:r>
            <a:r>
              <a:rPr lang="en-IE" sz="3200" b="1" i="1" spc="300" dirty="0">
                <a:solidFill>
                  <a:srgbClr val="C1D3E8"/>
                </a:solidFill>
                <a:latin typeface="Harlow Solid Italic" pitchFamily="82" charset="0"/>
              </a:rPr>
              <a:t> </a:t>
            </a:r>
            <a:r>
              <a:rPr lang="en-IE" sz="3200" b="1" spc="300" dirty="0">
                <a:latin typeface="Harlow Solid Italic" pitchFamily="82" charset="0"/>
              </a:rPr>
              <a:t> </a:t>
            </a:r>
            <a:r>
              <a:rPr lang="en-IE" sz="3200" b="1" spc="300" dirty="0">
                <a:solidFill>
                  <a:srgbClr val="FFF295"/>
                </a:solidFill>
                <a:latin typeface="Harlow Solid Italic" pitchFamily="82" charset="0"/>
              </a:rPr>
              <a:t> </a:t>
            </a:r>
            <a:r>
              <a:rPr lang="en-IE" sz="3200" b="1" spc="300" dirty="0">
                <a:latin typeface="Harlow Solid Italic" pitchFamily="82" charset="0"/>
              </a:rPr>
              <a:t> </a:t>
            </a:r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Foghlaim</a:t>
            </a:r>
            <a:r>
              <a:rPr lang="en-IE" sz="3200" b="1" spc="300" dirty="0">
                <a:latin typeface="Harlow Solid Italic" pitchFamily="82" charset="0"/>
              </a:rPr>
              <a:t>     </a:t>
            </a:r>
            <a:r>
              <a:rPr lang="en-IE" sz="3200" b="1" i="1" spc="300" dirty="0" err="1">
                <a:solidFill>
                  <a:srgbClr val="C1D3E8"/>
                </a:solidFill>
                <a:latin typeface="Harlow Solid Italic" pitchFamily="82" charset="0"/>
              </a:rPr>
              <a:t>Forbairt</a:t>
            </a:r>
            <a:endParaRPr lang="en-IE" sz="3200" spc="300" dirty="0">
              <a:solidFill>
                <a:srgbClr val="C1D3E8"/>
              </a:solidFill>
              <a:latin typeface="Harlow Solid Italic" pitchFamily="82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389605" y="4389575"/>
            <a:ext cx="854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latin typeface="+mn-lt"/>
                <a:cs typeface="Arial"/>
              </a:rPr>
              <a:t>This work is made available under the terms of the Creative Commons Attribution Share Alike 3.0 Licence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http://creativecommons.org/licenses/by-sa/3.0/ie/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You may use and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re-use this material (not including images and logos) free of charge in any format or medium, under the terms of the Creative Commons Attribution Share Alike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mirrors.creativecommons.org/presskit/buttons/88x31/png/by-sa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1" y="3924408"/>
            <a:ext cx="1524523" cy="4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6276374" y="3955228"/>
            <a:ext cx="240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Arial"/>
                <a:cs typeface="Arial"/>
              </a:rPr>
              <a:t>© </a:t>
            </a:r>
            <a:r>
              <a:rPr lang="en-IE" sz="1800" b="1" spc="300" dirty="0"/>
              <a:t>PDST 2014</a:t>
            </a:r>
            <a:endParaRPr lang="en-GB" sz="1800" b="1" spc="3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10828"/>
          <a:stretch/>
        </p:blipFill>
        <p:spPr>
          <a:xfrm>
            <a:off x="1292007" y="5706446"/>
            <a:ext cx="2195196" cy="1015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935" y="5698546"/>
            <a:ext cx="1459047" cy="10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8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5413-98B6-464F-8F13-9B32F74B7541}" type="datetimeFigureOut">
              <a:rPr lang="en-GB" smtClean="0"/>
              <a:pPr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11E-4669-4635-B61D-4F9279BAF3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57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5413-98B6-464F-8F13-9B32F74B7541}" type="datetimeFigureOut">
              <a:rPr lang="en-GB" smtClean="0"/>
              <a:pPr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611E-4669-4635-B61D-4F9279BAF3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5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4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42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014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905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535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071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480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801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934472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3740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06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F502-19BD-4A41-A720-280200F3A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2AB9F-A3D5-4B31-BAE0-A27E4774E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FC18A-2FFF-4835-B5D9-A8B15D77D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2B68B-E89D-4F28-ADBA-ED749594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8D4F4-47CE-41C6-B1D0-7CE62511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34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FEC24-1996-45B5-B35C-579D43FA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3895-566A-4EBD-9ED3-FF4E0A21E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059AE-3C33-48BC-AAEB-466FAFCA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043C7-6D1E-4A42-BD7B-DBA1CB4F2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6375A-799A-4389-911D-1D348D63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63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8D72-FD83-48E9-B440-E4353165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416F3-73BC-4B7F-B65B-0EEB66A4E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24666-CA04-4A71-9FCE-05C97588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5F71A-BD5E-490E-BB37-4DD05A34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D7643-AA24-436C-B1BA-BCA9706E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285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537D-DE90-48C4-9CB1-9AECB352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1484F-811D-4EEB-93B0-52913A459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6B44B-ABC2-410B-BF55-E5B26D81B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B574A-8B03-4BC3-92F3-BB1C1691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21DCD-79D7-423B-B72E-4E85C2EE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26C4-1834-4FEF-B8A6-DDA742DA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21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0ADF-7318-421D-AC87-79104E1B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D7792-9142-4EBD-ABD2-B483ABB7F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8AF64-8F99-4C8E-8670-3A02561A4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00C9A-DCE7-4B0A-B33C-B9CF6DC42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D9985-72F3-4F6C-9D69-445D61D00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9BFD5-07B7-4CE5-97D2-590ECBF9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BDD7A5-B9E6-4C62-9523-46491C61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3542B-4E0E-46EF-B24B-03ED4494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476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6B32-0DDE-42CB-8322-16197C58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1E1AB-8B65-419D-8103-1A2C5B29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D0AEF-352F-4E00-BDC0-2341D6A84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BEA69-6715-49A6-A5C5-30B5A8F1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169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91CDD-D540-473A-BFB7-F423364B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7D2CB-1664-41DD-BC51-7264F338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228F6-F455-4007-8279-9593A1B2C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492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65E2-9FB2-4E01-A346-939F6D09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D295F-0F6C-49E2-A986-BA627658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145D2-0DF4-4A18-B649-6BB4DBCAD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0A7F8-2611-4E4E-A0A7-54EAE050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7D087-A589-42B1-AB38-5B193CC8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8567B-F47A-48A7-8427-C4B12F51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887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ECE5-BF74-4B3D-91E3-E21A11DE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4071B-E619-4310-84E5-9F41C85CC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E3584-CCBC-47D3-943A-57A94B3C0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6EBCA-DFC1-4449-80CA-67FC8094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6005C-E50C-40C0-864B-98A87B21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73AF5-62D2-4E75-9435-0AF6DB78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525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1C9E3-A40C-4A56-AB23-84CA890F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BB354-E74F-4CA1-8AB7-C418EB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7B06-8271-4CB0-B5C5-1A5C0FD6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E44BA-E1FB-4A4E-9893-CEE923B2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6BF74-77DE-4094-9CC8-7483B04B3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4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559CD-EDA7-49B8-B7C9-76329768C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79E28-80CA-4445-8114-61C5BC794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E29AB-17C4-47F5-B2BD-98E20C33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2396D-B190-47EF-9D87-B94B2371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09110-5FD5-4953-AEDA-6A6A2F63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6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2" r:id="rId2"/>
    <p:sldLayoutId id="2147483703" r:id="rId3"/>
    <p:sldLayoutId id="2147483707" r:id="rId4"/>
    <p:sldLayoutId id="214748370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A5413-98B6-464F-8F13-9B32F74B7541}" type="datetimeFigureOut">
              <a:rPr lang="en-GB" smtClean="0"/>
              <a:pPr/>
              <a:t>20/02/2024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D611E-4669-4635-B61D-4F9279BAF3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63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0" r:id="rId3"/>
    <p:sldLayoutId id="2147483682" r:id="rId4"/>
    <p:sldLayoutId id="2147483683" r:id="rId5"/>
    <p:sldLayoutId id="2147483684" r:id="rId6"/>
    <p:sldLayoutId id="2147483662" r:id="rId7"/>
    <p:sldLayoutId id="2147483663" r:id="rId8"/>
    <p:sldLayoutId id="2147483661" r:id="rId9"/>
    <p:sldLayoutId id="2147483665" r:id="rId10"/>
    <p:sldLayoutId id="2147483686" r:id="rId11"/>
    <p:sldLayoutId id="2147483687" r:id="rId12"/>
    <p:sldLayoutId id="2147483660" r:id="rId13"/>
    <p:sldLayoutId id="2147483664" r:id="rId14"/>
    <p:sldLayoutId id="2147483685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91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22AA6-A889-4137-A203-C307D25A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F8D5D-164C-4DD6-87D0-14C29FEFE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98F93-AD67-41A4-8DA5-1FB0BB59D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40331-08C2-4BD3-BC31-2F989D04DF7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22DA1-87C9-4037-88D8-49F61F446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E02A8-88A7-4880-B6A8-B1A170B8B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DB73C-0422-4570-8842-3F35E04E2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40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jpeg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jpeg"/><Relationship Id="rId5" Type="http://schemas.openxmlformats.org/officeDocument/2006/relationships/image" Target="../media/image17.pn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diagramData" Target="../diagrams/data2.xml"/><Relationship Id="rId5" Type="http://schemas.openxmlformats.org/officeDocument/2006/relationships/image" Target="../media/image37.png"/><Relationship Id="rId10" Type="http://schemas.microsoft.com/office/2007/relationships/diagramDrawing" Target="../diagrams/drawing2.xml"/><Relationship Id="rId4" Type="http://schemas.openxmlformats.org/officeDocument/2006/relationships/image" Target="../media/image36.png"/><Relationship Id="rId9" Type="http://schemas.openxmlformats.org/officeDocument/2006/relationships/diagramColors" Target="../diagrams/colors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jpe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44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jpeg"/><Relationship Id="rId11" Type="http://schemas.microsoft.com/office/2007/relationships/diagramDrawing" Target="../diagrams/drawing3.xml"/><Relationship Id="rId5" Type="http://schemas.openxmlformats.org/officeDocument/2006/relationships/image" Target="../media/image45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jpe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jpe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jpeg"/><Relationship Id="rId5" Type="http://schemas.openxmlformats.org/officeDocument/2006/relationships/image" Target="../media/image17.png"/><Relationship Id="rId4" Type="http://schemas.openxmlformats.org/officeDocument/2006/relationships/hyperlink" Target="mailto:admin@castletroycollege.ie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3933" y="3827844"/>
            <a:ext cx="6766405" cy="116818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Third Year Options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3933" y="5088106"/>
            <a:ext cx="6766405" cy="11681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Parents Information Evening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225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8125" y="0"/>
            <a:ext cx="4475748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401" y="613620"/>
            <a:ext cx="6199926" cy="6199926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eaving Certificate Applied Programme | Virginiacollege">
            <a:extLst>
              <a:ext uri="{FF2B5EF4-FFF2-40B4-BE49-F238E27FC236}">
                <a16:creationId xmlns:a16="http://schemas.microsoft.com/office/drawing/2014/main" id="{6F071033-246F-F245-2A01-23F1A0B1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5" y="1888031"/>
            <a:ext cx="3146891" cy="2950210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Picture 5" descr="Subjects Taught at Largy College">
            <a:extLst>
              <a:ext uri="{FF2B5EF4-FFF2-40B4-BE49-F238E27FC236}">
                <a16:creationId xmlns:a16="http://schemas.microsoft.com/office/drawing/2014/main" id="{39F0FBC7-3296-BBF8-EF9B-A5553CBF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980" y="204244"/>
            <a:ext cx="2488039" cy="2346964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1078" y="0"/>
            <a:ext cx="3440922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Transition-Year-Logo - Ashton School">
            <a:extLst>
              <a:ext uri="{FF2B5EF4-FFF2-40B4-BE49-F238E27FC236}">
                <a16:creationId xmlns:a16="http://schemas.microsoft.com/office/drawing/2014/main" id="{5283A002-9DB9-A274-BC63-A07D3781D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404" y="411535"/>
            <a:ext cx="2518129" cy="2370003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martArt Placeholder 44"/>
          <p:cNvSpPr>
            <a:spLocks noGrp="1"/>
          </p:cNvSpPr>
          <p:nvPr>
            <p:ph type="dgm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224" y="142852"/>
            <a:ext cx="7792488" cy="1143000"/>
          </a:xfrm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l" eaLnBrk="1" hangingPunct="1"/>
            <a:br>
              <a:rPr lang="en-GB" altLang="en-US" sz="2800" dirty="0"/>
            </a:br>
            <a:r>
              <a:rPr lang="en-GB" altLang="en-US" sz="4000" b="1" dirty="0"/>
              <a:t>Opening up New Options</a:t>
            </a:r>
            <a:br>
              <a:rPr lang="en-GB" altLang="en-US" sz="4000" b="1" dirty="0"/>
            </a:br>
            <a:endParaRPr lang="en-GB" altLang="en-US" sz="4000" b="1" dirty="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452662" y="857232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>
                <a:solidFill>
                  <a:srgbClr val="418763"/>
                </a:solidFill>
                <a:latin typeface="+mj-lt"/>
              </a:rPr>
              <a:t>The Leaving Certificate Applied Route Map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514070" y="2095472"/>
            <a:ext cx="2224608" cy="3444020"/>
          </a:xfrm>
          <a:prstGeom prst="rect">
            <a:avLst/>
          </a:prstGeom>
          <a:solidFill>
            <a:srgbClr val="FF0000">
              <a:alpha val="73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2000" b="1" dirty="0">
                <a:solidFill>
                  <a:srgbClr val="000000"/>
                </a:solidFill>
              </a:rPr>
              <a:t>Leaving Certificate Applied</a:t>
            </a:r>
          </a:p>
          <a:p>
            <a: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600" b="1" i="1" dirty="0">
                <a:solidFill>
                  <a:srgbClr val="000000"/>
                </a:solidFill>
              </a:rPr>
              <a:t>(QQI Level 4)</a:t>
            </a:r>
          </a:p>
          <a:p>
            <a: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en-US" sz="2400" b="1" dirty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GB" altLang="en-US" sz="1600" b="1" dirty="0">
                <a:solidFill>
                  <a:srgbClr val="000000"/>
                </a:solidFill>
              </a:rPr>
              <a:t>Vocational Preparation</a:t>
            </a:r>
          </a:p>
          <a:p>
            <a: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GB" altLang="en-US" sz="1600" b="1" dirty="0">
                <a:solidFill>
                  <a:srgbClr val="000000"/>
                </a:solidFill>
              </a:rPr>
              <a:t>Vocational Education</a:t>
            </a:r>
          </a:p>
          <a:p>
            <a:pPr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GB" altLang="en-US" sz="1600" b="1" dirty="0">
                <a:solidFill>
                  <a:srgbClr val="000000"/>
                </a:solidFill>
              </a:rPr>
              <a:t>General Education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en-US" sz="16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en-US" sz="1600" dirty="0">
              <a:solidFill>
                <a:srgbClr val="000000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953000" y="2095472"/>
            <a:ext cx="1857380" cy="218521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2000" b="1" dirty="0">
                <a:solidFill>
                  <a:srgbClr val="000000"/>
                </a:solidFill>
              </a:rPr>
              <a:t>Further Education</a:t>
            </a:r>
            <a:endParaRPr lang="en-GB" altLang="en-US" sz="24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600" b="1" dirty="0">
                <a:solidFill>
                  <a:srgbClr val="000000"/>
                </a:solidFill>
              </a:rPr>
              <a:t>Post Leaving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600" b="1" dirty="0">
                <a:solidFill>
                  <a:srgbClr val="000000"/>
                </a:solidFill>
              </a:rPr>
              <a:t>Certificate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600" b="1" dirty="0">
                <a:solidFill>
                  <a:srgbClr val="000000"/>
                </a:solidFill>
              </a:rPr>
              <a:t>Course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600" b="1" i="1" dirty="0">
                <a:solidFill>
                  <a:srgbClr val="000000"/>
                </a:solidFill>
              </a:rPr>
              <a:t>(QQI Level 5 &amp; 6)</a:t>
            </a:r>
            <a:endParaRPr lang="en-GB" altLang="en-US" sz="2400" b="1" i="1" dirty="0">
              <a:solidFill>
                <a:srgbClr val="000000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953000" y="4914873"/>
            <a:ext cx="1752600" cy="7731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2000" b="1" dirty="0">
                <a:solidFill>
                  <a:srgbClr val="000000"/>
                </a:solidFill>
              </a:rPr>
              <a:t>SOLAS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600" b="1" dirty="0">
                <a:solidFill>
                  <a:srgbClr val="000000"/>
                </a:solidFill>
              </a:rPr>
              <a:t>Apprenticeships</a:t>
            </a:r>
            <a:endParaRPr lang="en-GB" altLang="en-US" sz="2400" b="1" dirty="0">
              <a:solidFill>
                <a:srgbClr val="000000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096132" y="2643183"/>
            <a:ext cx="1857388" cy="240065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2000" b="1" dirty="0">
                <a:solidFill>
                  <a:srgbClr val="000000"/>
                </a:solidFill>
              </a:rPr>
              <a:t>Further &amp; Higher Education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GB" altLang="en-US" sz="1600" b="1" i="1" dirty="0">
                <a:solidFill>
                  <a:srgbClr val="000000"/>
                </a:solidFill>
                <a:latin typeface="Times New Roman"/>
                <a:cs typeface="Times New Roman"/>
              </a:rPr>
              <a:t>(QQI Level 7 - 10)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en-US" sz="20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en-US" sz="2400" b="1" dirty="0">
              <a:solidFill>
                <a:srgbClr val="000000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9296400" y="4305272"/>
            <a:ext cx="1054100" cy="113665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b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</a:rPr>
              <a:t>Careers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b="1">
              <a:solidFill>
                <a:srgbClr val="000000"/>
              </a:solidFill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7315200" y="300987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7010400" y="4686272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6400800" y="461007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6400800" y="468627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6705600" y="5600672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 flipV="1">
            <a:off x="9982200" y="544827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>
            <a:off x="3048000" y="1714472"/>
            <a:ext cx="670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>
            <a:off x="3048000" y="1714472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84" name="Line 24"/>
          <p:cNvSpPr>
            <a:spLocks noChangeShapeType="1"/>
          </p:cNvSpPr>
          <p:nvPr/>
        </p:nvSpPr>
        <p:spPr bwMode="auto">
          <a:xfrm>
            <a:off x="9753600" y="1714472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85" name="Text Box 30"/>
          <p:cNvSpPr txBox="1">
            <a:spLocks noChangeArrowheads="1"/>
          </p:cNvSpPr>
          <p:nvPr/>
        </p:nvSpPr>
        <p:spPr bwMode="auto">
          <a:xfrm>
            <a:off x="1524001" y="5783235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738678" y="3143248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738678" y="5213362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10380" y="3143248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953520" y="4429132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953520" y="4857760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0800000">
            <a:off x="8953520" y="4643446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5376" idx="1"/>
          </p:cNvCxnSpPr>
          <p:nvPr/>
        </p:nvCxnSpPr>
        <p:spPr>
          <a:xfrm rot="5400000" flipH="1" flipV="1">
            <a:off x="8122475" y="4102875"/>
            <a:ext cx="4722" cy="22288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5379" idx="0"/>
          </p:cNvCxnSpPr>
          <p:nvPr/>
        </p:nvCxnSpPr>
        <p:spPr>
          <a:xfrm rot="5400000" flipH="1">
            <a:off x="6155946" y="4441418"/>
            <a:ext cx="471454" cy="182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2171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. Qualificatio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5538" y="1643050"/>
            <a:ext cx="7772882" cy="38576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Irish National Framework of Qualifications (NFQ)</a:t>
            </a:r>
          </a:p>
        </p:txBody>
      </p:sp>
    </p:spTree>
    <p:extLst>
      <p:ext uri="{BB962C8B-B14F-4D97-AF65-F5344CB8AC3E}">
        <p14:creationId xmlns:p14="http://schemas.microsoft.com/office/powerpoint/2010/main" val="3715223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1524000" y="44623"/>
            <a:ext cx="8820472" cy="1143000"/>
          </a:xfrm>
          <a:prstGeom prst="rect">
            <a:avLst/>
          </a:prstGeom>
          <a:gradFill>
            <a:gsLst>
              <a:gs pos="0">
                <a:srgbClr val="9CB3C9"/>
              </a:gs>
              <a:gs pos="12000">
                <a:srgbClr val="819DB7"/>
              </a:gs>
              <a:gs pos="100000">
                <a:srgbClr val="6384A1"/>
              </a:gs>
            </a:gsLst>
            <a:lin ang="162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IE" sz="4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Transition Year Programme </a:t>
            </a:r>
          </a:p>
        </p:txBody>
      </p:sp>
      <p:sp>
        <p:nvSpPr>
          <p:cNvPr id="96" name="Shape 96"/>
          <p:cNvSpPr/>
          <p:nvPr/>
        </p:nvSpPr>
        <p:spPr>
          <a:xfrm>
            <a:off x="5334001" y="4495800"/>
            <a:ext cx="4826563" cy="22182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>
              <a:buSzPct val="25000"/>
            </a:pPr>
            <a:r>
              <a:rPr lang="en-IE" sz="28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Mr.</a:t>
            </a:r>
            <a:r>
              <a:rPr lang="en-IE" sz="28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Tomás</a:t>
            </a:r>
            <a:r>
              <a:rPr lang="en-IE" sz="28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Quealy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28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T.Y. Co-ordinator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IE" sz="28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IE" sz="28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Tom.Quealy@stcaimins.ie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n-IE" sz="800" b="0" i="0" u="none" strike="noStrike" cap="none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800" b="0" i="0" u="none" strike="noStrike" cap="none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rgbClr val="1717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6916" y="1703081"/>
            <a:ext cx="3509484" cy="230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800" b="0" i="0" u="none" strike="noStrike" cap="none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Transition Year Programme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828801"/>
            <a:ext cx="2514600" cy="2318257"/>
          </a:xfrm>
          <a:prstGeom prst="rect">
            <a:avLst/>
          </a:prstGeom>
        </p:spPr>
      </p:pic>
      <p:pic>
        <p:nvPicPr>
          <p:cNvPr id="4" name="Content Placeholder 3" descr="Transition-Year-Logo - Ashton School">
            <a:extLst>
              <a:ext uri="{FF2B5EF4-FFF2-40B4-BE49-F238E27FC236}">
                <a16:creationId xmlns:a16="http://schemas.microsoft.com/office/drawing/2014/main" id="{1A4FDBD1-36D2-BB5E-A239-CA3443AE0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" r="2296" b="-1"/>
          <a:stretch/>
        </p:blipFill>
        <p:spPr>
          <a:xfrm>
            <a:off x="9113935" y="4144428"/>
            <a:ext cx="3008968" cy="238192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7533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0" name="Rectangle 17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110"/>
          <p:cNvSpPr txBox="1"/>
          <p:nvPr/>
        </p:nvSpPr>
        <p:spPr>
          <a:xfrm>
            <a:off x="640080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25000"/>
            </a:pPr>
            <a:r>
              <a:rPr lang="en-US" sz="4800" dirty="0">
                <a:latin typeface="+mj-lt"/>
                <a:ea typeface="+mj-ea"/>
                <a:cs typeface="+mj-cs"/>
                <a:sym typeface="Calibri"/>
              </a:rPr>
              <a:t>What is Transition Year? </a:t>
            </a:r>
            <a:endParaRPr lang="en-US" sz="4800" b="0" i="0" u="none" strike="noStrike" cap="none" dirty="0">
              <a:latin typeface="+mj-lt"/>
              <a:ea typeface="+mj-ea"/>
              <a:cs typeface="+mj-cs"/>
            </a:endParaRPr>
          </a:p>
        </p:txBody>
      </p:sp>
      <p:sp>
        <p:nvSpPr>
          <p:cNvPr id="18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Shape 121"/>
          <p:cNvSpPr txBox="1"/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 marL="18288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>
                <a:sym typeface="Calibri"/>
              </a:rPr>
              <a:t>The </a:t>
            </a:r>
            <a:r>
              <a:rPr lang="en-US" sz="2200" b="1" i="0" u="none" strike="noStrike" cap="none">
                <a:sym typeface="Calibri"/>
              </a:rPr>
              <a:t>Transition Year (TY)</a:t>
            </a:r>
            <a:r>
              <a:rPr lang="en-US" sz="2200" b="0" i="0" u="none" strike="noStrike" cap="none">
                <a:sym typeface="Calibri"/>
              </a:rPr>
              <a:t> is a one-year programme designed to act as a bridge between the Junior Certificate and Leaving Certificate programmes.</a:t>
            </a:r>
          </a:p>
          <a:p>
            <a:pPr marL="0" marR="0" lvl="0" indent="-2286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Arial" panose="020B0604020202020204" pitchFamily="34" charset="0"/>
              <a:buChar char="•"/>
            </a:pPr>
            <a:endParaRPr lang="en-US" sz="2200" b="0" i="0" u="none" strike="noStrike" cap="none">
              <a:sym typeface="Calibri"/>
            </a:endParaRPr>
          </a:p>
          <a:p>
            <a:pPr marL="182880" marR="0" lvl="0" indent="-2286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>
                <a:sym typeface="Calibri"/>
              </a:rPr>
              <a:t>Each school designs its own Transition Year programme, within set guidelines, to suit the needs and interests of its students. </a:t>
            </a:r>
          </a:p>
          <a:p>
            <a:pPr marL="0" marR="0" lvl="0" indent="-2286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Arial" panose="020B0604020202020204" pitchFamily="34" charset="0"/>
              <a:buChar char="•"/>
            </a:pPr>
            <a:endParaRPr lang="en-US" sz="2200" b="0" i="0" u="none" strike="noStrike" cap="none">
              <a:sym typeface="Calibri"/>
            </a:endParaRPr>
          </a:p>
          <a:p>
            <a:pPr marL="182880" marR="0" lvl="0" indent="-228600">
              <a:lnSpc>
                <a:spcPct val="90000"/>
              </a:lnSpc>
              <a:spcBef>
                <a:spcPts val="56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>
                <a:sym typeface="Calibri"/>
              </a:rPr>
              <a:t>The school promotes the personal, social, vocational and educational development of students.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r="5" b="24810"/>
          <a:stretch/>
        </p:blipFill>
        <p:spPr>
          <a:xfrm>
            <a:off x="7940092" y="329183"/>
            <a:ext cx="3861712" cy="3429969"/>
          </a:xfrm>
          <a:prstGeom prst="rect">
            <a:avLst/>
          </a:prstGeom>
        </p:spPr>
      </p:pic>
      <p:pic>
        <p:nvPicPr>
          <p:cNvPr id="4" name="Content Placeholder 3" descr="Transition-Year-Logo - Ashton School">
            <a:extLst>
              <a:ext uri="{FF2B5EF4-FFF2-40B4-BE49-F238E27FC236}">
                <a16:creationId xmlns:a16="http://schemas.microsoft.com/office/drawing/2014/main" id="{01B7B33C-0CE0-CA86-C560-E11D96DCA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0" b="2719"/>
          <a:stretch/>
        </p:blipFill>
        <p:spPr>
          <a:xfrm>
            <a:off x="8636698" y="4079193"/>
            <a:ext cx="2450212" cy="21762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110"/>
          <p:cNvSpPr txBox="1"/>
          <p:nvPr/>
        </p:nvSpPr>
        <p:spPr>
          <a:xfrm>
            <a:off x="586478" y="1683756"/>
            <a:ext cx="3115265" cy="239635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                              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ESRI &amp; NCCA Report: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5077807" y="2084984"/>
            <a:ext cx="2989046" cy="35056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38430" indent="-138430" defTabSz="694944">
              <a:buClr>
                <a:srgbClr val="7F7F7F"/>
              </a:buClr>
              <a:buSzPct val="25000"/>
            </a:pPr>
            <a:r>
              <a:rPr lang="en-IE" sz="2100" b="1" kern="1200" dirty="0">
                <a:solidFill>
                  <a:schemeClr val="accent1">
                    <a:lumMod val="50000"/>
                  </a:schemeClr>
                </a:solidFill>
                <a:latin typeface="Adobe Caslon Pro"/>
                <a:cs typeface="Calibri"/>
                <a:sym typeface="Calibri"/>
              </a:rPr>
              <a:t>Benefits</a:t>
            </a:r>
            <a:r>
              <a:rPr lang="en-IE" sz="2100" b="1" dirty="0">
                <a:solidFill>
                  <a:schemeClr val="accent1">
                    <a:lumMod val="50000"/>
                  </a:schemeClr>
                </a:solidFill>
                <a:latin typeface="Adobe Caslon Pro"/>
                <a:cs typeface="Calibri"/>
                <a:sym typeface="Calibri"/>
              </a:rPr>
              <a:t> </a:t>
            </a:r>
            <a:endParaRPr lang="en-US">
              <a:ea typeface="+mn-ea"/>
            </a:endParaRPr>
          </a:p>
          <a:p>
            <a:pPr marL="138430" indent="-138430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00" kern="1200" dirty="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 TY students out-perform other LC students by 26 points and repeat students by 5 points.</a:t>
            </a:r>
            <a:endParaRPr lang="en-IE" sz="2100" kern="12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138430" indent="-138430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00" kern="1200" dirty="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Increased </a:t>
            </a:r>
            <a:r>
              <a:rPr lang="en-IE" sz="21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maturity</a:t>
            </a:r>
            <a:endParaRPr lang="en-IE" sz="2100" kern="1200" dirty="0" err="1">
              <a:solidFill>
                <a:schemeClr val="dk1"/>
              </a:solidFill>
              <a:latin typeface="Calibri"/>
              <a:cs typeface="Calibri"/>
            </a:endParaRPr>
          </a:p>
          <a:p>
            <a:pPr marL="138430" indent="-138430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00" kern="1200" dirty="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Informed subject and career choices.</a:t>
            </a:r>
            <a:endParaRPr lang="en-IE" sz="2100" kern="12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138430" indent="-138430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00" kern="1200" dirty="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Develop a wide </a:t>
            </a:r>
            <a:r>
              <a:rPr lang="en-IE" sz="2100" kern="120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skill set.</a:t>
            </a:r>
            <a:endParaRPr lang="en-IE" sz="21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138430" indent="-138430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 Positive Experiences</a:t>
            </a:r>
            <a:r>
              <a:rPr lang="en-IE" sz="2100" kern="1200" dirty="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. </a:t>
            </a:r>
            <a:endParaRPr lang="en-IE" sz="2100" kern="12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138430" indent="-138430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Enhanced Teamwork</a:t>
            </a:r>
            <a:r>
              <a:rPr lang="en-IE" sz="2100" kern="1200" dirty="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.</a:t>
            </a:r>
            <a:r>
              <a:rPr lang="en-IE" sz="21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 </a:t>
            </a:r>
            <a:endParaRPr lang="en-IE" sz="2100" kern="12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182880" marR="0" lvl="0" indent="-182880" algn="l" rtl="0">
              <a:spcBef>
                <a:spcPts val="48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8217691" y="2081760"/>
            <a:ext cx="3382949" cy="32368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38989" indent="-138989" defTabSz="694944">
              <a:buClr>
                <a:srgbClr val="7F7F7F"/>
              </a:buClr>
              <a:buSzPct val="25000"/>
            </a:pPr>
            <a:r>
              <a:rPr lang="en-IE" sz="2128" b="1" kern="120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+mn-ea"/>
                <a:cs typeface="Calibri"/>
                <a:sym typeface="Calibri"/>
              </a:rPr>
              <a:t>Concerns</a:t>
            </a:r>
          </a:p>
          <a:p>
            <a:pPr marL="138989" indent="-138989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28" kern="120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Not for everyone.</a:t>
            </a:r>
          </a:p>
          <a:p>
            <a:pPr marL="138989" indent="-138989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28" kern="120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A lot of the onus on student participation.</a:t>
            </a:r>
          </a:p>
          <a:p>
            <a:pPr marL="138989" indent="-138989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28" kern="120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Reduced homework.</a:t>
            </a:r>
          </a:p>
          <a:p>
            <a:pPr marL="138989" indent="-138989" defTabSz="694944">
              <a:spcBef>
                <a:spcPts val="426"/>
              </a:spcBef>
              <a:buClr>
                <a:srgbClr val="7F7F7F"/>
              </a:buClr>
              <a:buSzPct val="100000"/>
              <a:buFont typeface="Noto Sans Symbols"/>
              <a:buChar char="▪"/>
            </a:pPr>
            <a:r>
              <a:rPr lang="en-IE" sz="2128" kern="1200">
                <a:solidFill>
                  <a:schemeClr val="dk1"/>
                </a:solidFill>
                <a:latin typeface="Calibri"/>
                <a:ea typeface="+mn-ea"/>
                <a:cs typeface="Calibri"/>
                <a:sym typeface="Calibri"/>
              </a:rPr>
              <a:t>Different base classes or separated from friends.</a:t>
            </a:r>
          </a:p>
          <a:p>
            <a:pPr marL="182880" marR="0" lvl="0" indent="-182880" algn="ctr" rtl="0">
              <a:spcBef>
                <a:spcPts val="360"/>
              </a:spcBef>
              <a:buClr>
                <a:srgbClr val="7F7F7F"/>
              </a:buClr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980" y="929021"/>
            <a:ext cx="897372" cy="759135"/>
          </a:xfrm>
          <a:prstGeom prst="rect">
            <a:avLst/>
          </a:prstGeom>
        </p:spPr>
      </p:pic>
      <p:pic>
        <p:nvPicPr>
          <p:cNvPr id="3" name="Picture 2" descr="Transition-Year-Logo - Ashton School">
            <a:extLst>
              <a:ext uri="{FF2B5EF4-FFF2-40B4-BE49-F238E27FC236}">
                <a16:creationId xmlns:a16="http://schemas.microsoft.com/office/drawing/2014/main" id="{42997838-37A7-2780-6049-DC10EACD2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788" y="1003627"/>
            <a:ext cx="1185456" cy="8294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4943872" y="2564903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4267200"/>
            <a:ext cx="2295111" cy="2590800"/>
          </a:xfrm>
          <a:prstGeom prst="rect">
            <a:avLst/>
          </a:prstGeom>
        </p:spPr>
      </p:pic>
      <p:sp>
        <p:nvSpPr>
          <p:cNvPr id="162" name="Shape 162"/>
          <p:cNvSpPr txBox="1"/>
          <p:nvPr/>
        </p:nvSpPr>
        <p:spPr>
          <a:xfrm>
            <a:off x="1991544" y="1637181"/>
            <a:ext cx="7770705" cy="51304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sng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Core Subject</a:t>
            </a:r>
            <a:endParaRPr lang="en-IE" sz="2800" b="0" i="0" u="none" strike="noStrike" cap="none" dirty="0">
              <a:solidFill>
                <a:schemeClr val="dk1"/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  <a:p>
            <a:pPr marL="457200" indent="-45720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Mathematics </a:t>
            </a:r>
            <a:endParaRPr lang="en-IE" sz="26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lvl="0" indent="-45720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				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Gaeilge</a:t>
            </a: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				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Religious Education.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457200" algn="l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Arial" panose="020B0604020202020204" pitchFamily="34" charset="0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MFL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</a:pPr>
            <a:endParaRPr lang="en-IE" sz="800" dirty="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25000"/>
            </a:pPr>
            <a:r>
              <a:rPr lang="en-IE" sz="2800" b="1" u="sng" dirty="0">
                <a:solidFill>
                  <a:schemeClr val="accent1">
                    <a:lumMod val="50000"/>
                  </a:schemeClr>
                </a:solidFill>
                <a:latin typeface="Adobe Caslon Pro"/>
                <a:ea typeface="Calibri"/>
                <a:cs typeface="Calibri"/>
                <a:sym typeface="Calibri"/>
              </a:rPr>
              <a:t>TY Specific and Taster Subjects</a:t>
            </a:r>
            <a:endParaRPr sz="2800" b="0" i="0" u="none" strike="noStrike" cap="none" dirty="0">
              <a:solidFill>
                <a:schemeClr val="accent1">
                  <a:lumMod val="50000"/>
                </a:schemeClr>
              </a:solidFill>
              <a:latin typeface="Adobe Caslon Pro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and Communications Technology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lvl="0" indent="-18288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Education </a:t>
            </a: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Gaisce/Personal Reflection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</a:p>
          <a:p>
            <a:pPr marL="182880" indent="-18288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Enterprise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 typeface="Noto Sans Symbols"/>
              <a:buChar char="▪"/>
            </a:pPr>
            <a:r>
              <a:rPr lang="en-IE" sz="26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Options Rotation on an 11-week cycle</a:t>
            </a:r>
            <a:endParaRPr lang="en-IE" sz="26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7F7F7F"/>
              </a:buClr>
              <a:buSzPct val="98636"/>
              <a:buFont typeface="Noto Sans Symbols"/>
              <a:buChar char="▪"/>
            </a:pP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R="0" lvl="0" rtl="0">
              <a:lnSpc>
                <a:spcPct val="80000"/>
              </a:lnSpc>
              <a:spcBef>
                <a:spcPts val="434"/>
              </a:spcBef>
              <a:buClr>
                <a:srgbClr val="7F7F7F"/>
              </a:buClr>
              <a:buSzPct val="98636"/>
              <a:buFontTx/>
              <a:buNone/>
            </a:pPr>
            <a:endParaRPr lang="en-IE"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>
              <a:lnSpc>
                <a:spcPct val="80000"/>
              </a:lnSpc>
              <a:spcBef>
                <a:spcPts val="279"/>
              </a:spcBef>
              <a:buClr>
                <a:srgbClr val="7F7F7F"/>
              </a:buClr>
              <a:buFont typeface="Noto Sans Symbols"/>
            </a:pPr>
            <a:endParaRPr lang="en-US" sz="1395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>
              <a:lnSpc>
                <a:spcPct val="80000"/>
              </a:lnSpc>
              <a:spcBef>
                <a:spcPts val="279"/>
              </a:spcBef>
              <a:buClr>
                <a:srgbClr val="7F7F7F"/>
              </a:buClr>
              <a:buFont typeface="Noto Sans Symbols"/>
            </a:pPr>
            <a:endParaRPr lang="en-US" sz="1395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 algn="ctr">
              <a:lnSpc>
                <a:spcPct val="80000"/>
              </a:lnSpc>
              <a:spcBef>
                <a:spcPts val="279"/>
              </a:spcBef>
              <a:buClr>
                <a:srgbClr val="7F7F7F"/>
              </a:buClr>
            </a:pPr>
            <a:endParaRPr lang="en-US" sz="1395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55" y="232825"/>
            <a:ext cx="1167386" cy="10637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5961402" y="1549224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4943872" y="2564903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1856946" y="1653170"/>
            <a:ext cx="8199493" cy="480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IE" sz="2600" b="1" dirty="0">
              <a:solidFill>
                <a:schemeClr val="accent1">
                  <a:lumMod val="50000"/>
                </a:schemeClr>
              </a:solidFill>
              <a:latin typeface="Adobe Caslon Pro"/>
              <a:ea typeface="Calibri"/>
              <a:cs typeface="Calibri"/>
            </a:endParaRPr>
          </a:p>
          <a:p>
            <a:pPr marL="0" marR="0" lvl="0" indent="0" algn="ctr" rtl="0">
              <a:spcBef>
                <a:spcPts val="1200"/>
              </a:spcBef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0" name="Shape 180"/>
          <p:cNvGraphicFramePr/>
          <p:nvPr>
            <p:extLst>
              <p:ext uri="{D42A27DB-BD31-4B8C-83A1-F6EECF244321}">
                <p14:modId xmlns:p14="http://schemas.microsoft.com/office/powerpoint/2010/main" val="1824348798"/>
              </p:ext>
            </p:extLst>
          </p:nvPr>
        </p:nvGraphicFramePr>
        <p:xfrm>
          <a:off x="1518250" y="296603"/>
          <a:ext cx="8610599" cy="629850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b="1" u="none" strike="noStrike" cap="none" dirty="0"/>
                        <a:t>Subject</a:t>
                      </a:r>
                      <a:r>
                        <a:rPr lang="en-IE" sz="2600" b="1" u="none" strike="noStrike" cap="none" baseline="0" dirty="0"/>
                        <a:t> Sampling</a:t>
                      </a:r>
                      <a:endParaRPr lang="en-IE" sz="2600" b="1" u="none" strike="noStrike" cap="none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b="1" dirty="0"/>
                        <a:t>TY</a:t>
                      </a:r>
                      <a:r>
                        <a:rPr lang="en-IE" sz="2600" b="1" baseline="0" dirty="0"/>
                        <a:t> Specific</a:t>
                      </a:r>
                      <a:endParaRPr lang="en-IE" sz="2600" b="1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600" b="1" dirty="0"/>
                        <a:t>Calendar</a:t>
                      </a:r>
                      <a:r>
                        <a:rPr lang="en-IE" sz="2600" b="1" baseline="0" dirty="0"/>
                        <a:t> Layer</a:t>
                      </a:r>
                      <a:endParaRPr lang="en-IE" sz="2600" b="1" dirty="0"/>
                    </a:p>
                  </a:txBody>
                  <a:tcPr marL="91450" marR="91450" marT="45725" marB="457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>
                          <a:solidFill>
                            <a:srgbClr val="FF0000"/>
                          </a:solidFill>
                        </a:rPr>
                        <a:t>11-week rotation of LC Option Subjects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Careers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Work Experience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Sciences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Enterprise, Woodcraft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Gaisce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8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Geography, History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SPHE &amp; Personal Development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Outdoor Pursuits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Construction, Engineering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European Parliament Ambassador Schools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Jnr.</a:t>
                      </a:r>
                      <a:r>
                        <a:rPr lang="en-IE" sz="2400" baseline="0" dirty="0"/>
                        <a:t> Achievement</a:t>
                      </a:r>
                      <a:endParaRPr lang="en-IE"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59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Home Economics, Crafts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Media Studies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Visiting speakers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Music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Computer Applications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Workshops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44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PE inc. Coaching and S&amp;C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IE" sz="2400" dirty="0"/>
                        <a:t>Public Speaking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 dirty="0"/>
                        <a:t>Trips &amp; Visits out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590" y="244933"/>
            <a:ext cx="1167386" cy="1139954"/>
          </a:xfrm>
          <a:prstGeom prst="rect">
            <a:avLst/>
          </a:prstGeom>
        </p:spPr>
      </p:pic>
      <p:pic>
        <p:nvPicPr>
          <p:cNvPr id="4" name="Content Placeholder 3" descr="Transition-Year-Logo - Ashton School">
            <a:extLst>
              <a:ext uri="{FF2B5EF4-FFF2-40B4-BE49-F238E27FC236}">
                <a16:creationId xmlns:a16="http://schemas.microsoft.com/office/drawing/2014/main" id="{1EC9AD50-C156-FB21-D77B-8C56409856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" r="2296" b="-1"/>
          <a:stretch/>
        </p:blipFill>
        <p:spPr>
          <a:xfrm>
            <a:off x="99331" y="291296"/>
            <a:ext cx="1427460" cy="113110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2046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961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727848" y="2564904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Freeform 6"/>
          <p:cNvSpPr/>
          <p:nvPr/>
        </p:nvSpPr>
        <p:spPr>
          <a:xfrm>
            <a:off x="4295800" y="3740296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Workshops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03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Bodhran-making</a:t>
            </a:r>
            <a:endParaRPr lang="en-IE" sz="28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4622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Personal Development</a:t>
            </a:r>
            <a:endParaRPr lang="en-IE" sz="28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7650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Animal Magic</a:t>
            </a:r>
            <a:endParaRPr lang="en-IE" sz="28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7623728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b="1" kern="1200" dirty="0"/>
              <a:t>Road Safety</a:t>
            </a:r>
          </a:p>
        </p:txBody>
      </p:sp>
      <p:sp>
        <p:nvSpPr>
          <p:cNvPr id="23" name="Freeform 22"/>
          <p:cNvSpPr/>
          <p:nvPr/>
        </p:nvSpPr>
        <p:spPr>
          <a:xfrm>
            <a:off x="4622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Radio/Film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1855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b="1" dirty="0"/>
              <a:t>Conflict Resolution for Teenagers</a:t>
            </a:r>
            <a:endParaRPr lang="en-IE" sz="2400" b="1" kern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763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46664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885733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354434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54434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875624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948" y="162530"/>
            <a:ext cx="1167386" cy="1183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44" y="3719851"/>
            <a:ext cx="1979711" cy="1437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6" y="3787759"/>
            <a:ext cx="2416554" cy="1369435"/>
          </a:xfrm>
          <a:prstGeom prst="rect">
            <a:avLst/>
          </a:prstGeom>
        </p:spPr>
      </p:pic>
      <p:pic>
        <p:nvPicPr>
          <p:cNvPr id="9" name="Content Placeholder 3" descr="Transition-Year-Logo - Ashton School">
            <a:extLst>
              <a:ext uri="{FF2B5EF4-FFF2-40B4-BE49-F238E27FC236}">
                <a16:creationId xmlns:a16="http://schemas.microsoft.com/office/drawing/2014/main" id="{AF5AC8B1-2CB6-A974-A4B6-E903942563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" r="2296" b="-1"/>
          <a:stretch/>
        </p:blipFill>
        <p:spPr>
          <a:xfrm>
            <a:off x="56198" y="118768"/>
            <a:ext cx="1513724" cy="133238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6871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961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731363" y="2669778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Freeform 6"/>
          <p:cNvSpPr/>
          <p:nvPr/>
        </p:nvSpPr>
        <p:spPr>
          <a:xfrm>
            <a:off x="4295800" y="3740296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Work Experience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03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3-4 Rotations</a:t>
            </a:r>
            <a:endParaRPr lang="en-IE" sz="28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4622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Find Placement</a:t>
            </a:r>
          </a:p>
        </p:txBody>
      </p:sp>
      <p:sp>
        <p:nvSpPr>
          <p:cNvPr id="21" name="Freeform 20"/>
          <p:cNvSpPr/>
          <p:nvPr/>
        </p:nvSpPr>
        <p:spPr>
          <a:xfrm>
            <a:off x="7650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Week Option</a:t>
            </a:r>
            <a:endParaRPr lang="en-IE" sz="28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7632136" y="5376346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Insurance</a:t>
            </a:r>
            <a:endParaRPr lang="en-IE" sz="2800" b="1" kern="1200" dirty="0"/>
          </a:p>
        </p:txBody>
      </p:sp>
      <p:sp>
        <p:nvSpPr>
          <p:cNvPr id="23" name="Freeform 22"/>
          <p:cNvSpPr/>
          <p:nvPr/>
        </p:nvSpPr>
        <p:spPr>
          <a:xfrm>
            <a:off x="4622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Garda Vetting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1855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Reflection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763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46664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885733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354434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54434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875624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03512" y="1399935"/>
            <a:ext cx="8496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</a:rPr>
              <a:t>Work Experience will take place every Friday </a:t>
            </a:r>
          </a:p>
        </p:txBody>
      </p:sp>
      <p:sp>
        <p:nvSpPr>
          <p:cNvPr id="34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22" y="132995"/>
            <a:ext cx="1167386" cy="1279780"/>
          </a:xfrm>
          <a:prstGeom prst="rect">
            <a:avLst/>
          </a:prstGeom>
        </p:spPr>
      </p:pic>
      <p:pic>
        <p:nvPicPr>
          <p:cNvPr id="5" name="Content Placeholder 3" descr="Transition-Year-Logo - Ashton School">
            <a:extLst>
              <a:ext uri="{FF2B5EF4-FFF2-40B4-BE49-F238E27FC236}">
                <a16:creationId xmlns:a16="http://schemas.microsoft.com/office/drawing/2014/main" id="{3B53390D-D90B-5363-C290-571F8810F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" r="2296" b="-1"/>
          <a:stretch/>
        </p:blipFill>
        <p:spPr>
          <a:xfrm>
            <a:off x="41821" y="133144"/>
            <a:ext cx="1542478" cy="127487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7550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295800" y="3740296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Business</a:t>
            </a:r>
            <a:r>
              <a:rPr lang="en-IE" sz="3200" b="1" kern="1200" dirty="0"/>
              <a:t> </a:t>
            </a:r>
          </a:p>
        </p:txBody>
      </p:sp>
      <p:sp>
        <p:nvSpPr>
          <p:cNvPr id="21" name="Freeform 20"/>
          <p:cNvSpPr/>
          <p:nvPr/>
        </p:nvSpPr>
        <p:spPr>
          <a:xfrm>
            <a:off x="1703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Industry Visits</a:t>
            </a:r>
            <a:endParaRPr lang="en-IE" sz="28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4622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b="1" dirty="0"/>
              <a:t>Christmas Market/School Show</a:t>
            </a:r>
            <a:endParaRPr lang="en-IE" sz="2400" b="1" kern="1200" dirty="0"/>
          </a:p>
        </p:txBody>
      </p:sp>
      <p:sp>
        <p:nvSpPr>
          <p:cNvPr id="23" name="Freeform 22"/>
          <p:cNvSpPr/>
          <p:nvPr/>
        </p:nvSpPr>
        <p:spPr>
          <a:xfrm>
            <a:off x="7650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 School Bank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7623728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Visiting Speakers</a:t>
            </a:r>
            <a:endParaRPr lang="en-IE" sz="2800" b="1" kern="1200" dirty="0"/>
          </a:p>
        </p:txBody>
      </p:sp>
      <p:sp>
        <p:nvSpPr>
          <p:cNvPr id="25" name="Freeform 24"/>
          <p:cNvSpPr/>
          <p:nvPr/>
        </p:nvSpPr>
        <p:spPr>
          <a:xfrm>
            <a:off x="4622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Mentoring</a:t>
            </a:r>
            <a:endParaRPr lang="en-IE" sz="2800" b="1" kern="1200" dirty="0"/>
          </a:p>
        </p:txBody>
      </p:sp>
      <p:sp>
        <p:nvSpPr>
          <p:cNvPr id="26" name="Freeform 25"/>
          <p:cNvSpPr/>
          <p:nvPr/>
        </p:nvSpPr>
        <p:spPr>
          <a:xfrm>
            <a:off x="1855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Event Management  Project</a:t>
            </a:r>
            <a:endParaRPr lang="en-IE" sz="2800" b="1" kern="1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763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846664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885733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354434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354434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875624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8" name="Shape 278"/>
          <p:cNvCxnSpPr/>
          <p:nvPr/>
        </p:nvCxnSpPr>
        <p:spPr>
          <a:xfrm rot="10800000">
            <a:off x="3763338" y="3217947"/>
            <a:ext cx="512440" cy="499863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79" name="Shape 279"/>
          <p:cNvCxnSpPr/>
          <p:nvPr/>
        </p:nvCxnSpPr>
        <p:spPr>
          <a:xfrm rot="10800000" flipH="1">
            <a:off x="5846662" y="3212976"/>
            <a:ext cx="0" cy="49484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80" name="Shape 280"/>
          <p:cNvCxnSpPr/>
          <p:nvPr/>
        </p:nvCxnSpPr>
        <p:spPr>
          <a:xfrm flipH="1">
            <a:off x="3885732" y="4941168"/>
            <a:ext cx="390047" cy="43204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81" name="Shape 281"/>
          <p:cNvCxnSpPr/>
          <p:nvPr/>
        </p:nvCxnSpPr>
        <p:spPr>
          <a:xfrm rot="10800000" flipH="1">
            <a:off x="7354433" y="3222185"/>
            <a:ext cx="547973" cy="49484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82" name="Shape 282"/>
          <p:cNvCxnSpPr/>
          <p:nvPr/>
        </p:nvCxnSpPr>
        <p:spPr>
          <a:xfrm>
            <a:off x="7354433" y="4869160"/>
            <a:ext cx="511969" cy="504056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83" name="Shape 283"/>
          <p:cNvCxnSpPr/>
          <p:nvPr/>
        </p:nvCxnSpPr>
        <p:spPr>
          <a:xfrm>
            <a:off x="5875623" y="4869160"/>
            <a:ext cx="0" cy="504056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t="37400" b="12751"/>
          <a:stretch/>
        </p:blipFill>
        <p:spPr>
          <a:xfrm>
            <a:off x="1629737" y="3635328"/>
            <a:ext cx="2451018" cy="13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27" y="164679"/>
            <a:ext cx="1167386" cy="1279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29" y="3635329"/>
            <a:ext cx="2474923" cy="1323435"/>
          </a:xfrm>
          <a:prstGeom prst="rect">
            <a:avLst/>
          </a:prstGeom>
        </p:spPr>
      </p:pic>
      <p:pic>
        <p:nvPicPr>
          <p:cNvPr id="5" name="Content Placeholder 3" descr="Transition-Year-Logo - Ashton School">
            <a:extLst>
              <a:ext uri="{FF2B5EF4-FFF2-40B4-BE49-F238E27FC236}">
                <a16:creationId xmlns:a16="http://schemas.microsoft.com/office/drawing/2014/main" id="{9E111D65-28D2-0611-ED71-295D0D379D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" r="2296" b="-1"/>
          <a:stretch/>
        </p:blipFill>
        <p:spPr>
          <a:xfrm>
            <a:off x="-1310" y="161900"/>
            <a:ext cx="1528101" cy="124612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78557-B980-5423-3C29-A16349B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3000" b="1"/>
              <a:t>What is the LCA course?</a:t>
            </a:r>
            <a:br>
              <a:rPr lang="en-US" sz="3000" b="1"/>
            </a:br>
            <a:br>
              <a:rPr lang="en-US" sz="3000" b="1"/>
            </a:br>
            <a:endParaRPr lang="en-US" sz="3000" b="1"/>
          </a:p>
        </p:txBody>
      </p:sp>
      <p:sp>
        <p:nvSpPr>
          <p:cNvPr id="8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2F9911-E36A-D411-3618-ADD4FA07F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lvl="0" indent="-228600" rtl="0">
              <a:buFont typeface=""/>
              <a:buChar char="•"/>
            </a:pPr>
            <a:r>
              <a:rPr lang="en-GB" b="0" i="0" u="none" strike="noStrike" baseline="0" dirty="0">
                <a:latin typeface="Calibri"/>
                <a:ea typeface="Arial"/>
                <a:cs typeface="Arial"/>
              </a:rPr>
              <a:t>It is a distinct, self-contained two-year Leaving Certificate programme aimed at preparing learners for adult and working life.</a:t>
            </a:r>
            <a:r>
              <a:rPr lang="en-IE" b="0" i="0" dirty="0">
                <a:latin typeface="Calibri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GB" b="0" i="0" u="none" strike="noStrike" baseline="0" dirty="0">
                <a:latin typeface="Calibri"/>
                <a:ea typeface="Arial"/>
                <a:cs typeface="Arial"/>
              </a:rPr>
              <a:t>It emphasises forms of achievement and excellence which the established Leaving Certificate has not recognised in the past.</a:t>
            </a:r>
            <a:r>
              <a:rPr lang="en-IE" b="0" i="0" dirty="0">
                <a:latin typeface="Calibri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"/>
              <a:buChar char="•"/>
            </a:pPr>
            <a:r>
              <a:rPr lang="en-GB" b="0" i="0" u="none" strike="noStrike" baseline="0" dirty="0">
                <a:latin typeface="Calibri"/>
                <a:ea typeface="Arial"/>
                <a:cs typeface="Arial"/>
              </a:rPr>
              <a:t>It offers learners specific opportunity to prepare for and progress to further education and training.</a:t>
            </a:r>
            <a:r>
              <a:rPr lang="en-IE" b="0" i="0" dirty="0">
                <a:latin typeface="Calibri"/>
                <a:ea typeface="Arial"/>
                <a:cs typeface="Arial"/>
              </a:rPr>
              <a:t>​</a:t>
            </a:r>
            <a:endParaRPr lang="en-US" dirty="0"/>
          </a:p>
        </p:txBody>
      </p:sp>
      <p:pic>
        <p:nvPicPr>
          <p:cNvPr id="4" name="Content Placeholder 3" descr="Leaving Certificate Applied - Errigal College - Letterkenny ...">
            <a:extLst>
              <a:ext uri="{FF2B5EF4-FFF2-40B4-BE49-F238E27FC236}">
                <a16:creationId xmlns:a16="http://schemas.microsoft.com/office/drawing/2014/main" id="{B66E56B0-BE2D-8881-1E78-EEF41AAC2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34" b="1"/>
          <a:stretch/>
        </p:blipFill>
        <p:spPr>
          <a:xfrm>
            <a:off x="8753959" y="3819258"/>
            <a:ext cx="2834009" cy="237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295800" y="1676401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kern="1200" dirty="0"/>
              <a:t>Inspirational Speakers</a:t>
            </a:r>
          </a:p>
        </p:txBody>
      </p:sp>
      <p:sp>
        <p:nvSpPr>
          <p:cNvPr id="24" name="Freeform 23"/>
          <p:cNvSpPr/>
          <p:nvPr/>
        </p:nvSpPr>
        <p:spPr>
          <a:xfrm>
            <a:off x="1752600" y="4495800"/>
            <a:ext cx="2743200" cy="1885528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dirty="0"/>
              <a:t>Billy Kelleher</a:t>
            </a:r>
          </a:p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MEP for Ireland South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038600" y="2493224"/>
            <a:ext cx="304800" cy="9757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239001" y="2493225"/>
            <a:ext cx="267811" cy="73625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7409940" y="4495800"/>
            <a:ext cx="2877061" cy="1885528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/>
              <a:t>Rob Heffernan Olympic Athlete  </a:t>
            </a:r>
            <a:endParaRPr lang="en-IE" sz="2400" b="1" kern="1200" dirty="0">
              <a:cs typeface="Arial"/>
            </a:endParaRPr>
          </a:p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dirty="0"/>
              <a:t>BOI Ambassador </a:t>
            </a:r>
            <a:endParaRPr lang="en-IE" sz="2400" b="1" kern="12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10" y="158520"/>
            <a:ext cx="1167386" cy="1292354"/>
          </a:xfrm>
          <a:prstGeom prst="rect">
            <a:avLst/>
          </a:prstGeom>
        </p:spPr>
      </p:pic>
      <p:pic>
        <p:nvPicPr>
          <p:cNvPr id="6" name="Picture 7" descr="A picture containing person, green, sport&#10;&#10;Description automatically generated">
            <a:extLst>
              <a:ext uri="{FF2B5EF4-FFF2-40B4-BE49-F238E27FC236}">
                <a16:creationId xmlns:a16="http://schemas.microsoft.com/office/drawing/2014/main" id="{C5934E79-1DFC-7A21-056B-CBE6EB53D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477" y="2026760"/>
            <a:ext cx="2143125" cy="2143125"/>
          </a:xfrm>
          <a:prstGeom prst="rect">
            <a:avLst/>
          </a:prstGeom>
        </p:spPr>
      </p:pic>
      <p:pic>
        <p:nvPicPr>
          <p:cNvPr id="5" name="Picture 4" descr="Latest News | Billy Kelleher">
            <a:extLst>
              <a:ext uri="{FF2B5EF4-FFF2-40B4-BE49-F238E27FC236}">
                <a16:creationId xmlns:a16="http://schemas.microsoft.com/office/drawing/2014/main" id="{A1B54723-FF8B-D593-0B3B-48D4A7167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646" y="2030946"/>
            <a:ext cx="2470031" cy="2134750"/>
          </a:xfrm>
          <a:prstGeom prst="rect">
            <a:avLst/>
          </a:prstGeom>
        </p:spPr>
      </p:pic>
      <p:pic>
        <p:nvPicPr>
          <p:cNvPr id="8" name="Content Placeholder 3" descr="Transition-Year-Logo - Ashton School">
            <a:extLst>
              <a:ext uri="{FF2B5EF4-FFF2-40B4-BE49-F238E27FC236}">
                <a16:creationId xmlns:a16="http://schemas.microsoft.com/office/drawing/2014/main" id="{077A77CA-9C8C-CE00-3C26-C18FBFF821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" r="2296" b="-1"/>
          <a:stretch/>
        </p:blipFill>
        <p:spPr>
          <a:xfrm>
            <a:off x="300614" y="161900"/>
            <a:ext cx="1226176" cy="124611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6441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961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727848" y="2564904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Freeform 6"/>
          <p:cNvSpPr/>
          <p:nvPr/>
        </p:nvSpPr>
        <p:spPr>
          <a:xfrm>
            <a:off x="4295800" y="3740296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Programmes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03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Future Leaders</a:t>
            </a:r>
          </a:p>
        </p:txBody>
      </p:sp>
      <p:sp>
        <p:nvSpPr>
          <p:cNvPr id="20" name="Freeform 19"/>
          <p:cNvSpPr/>
          <p:nvPr/>
        </p:nvSpPr>
        <p:spPr>
          <a:xfrm>
            <a:off x="4622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First Aid</a:t>
            </a:r>
            <a:endParaRPr lang="en-IE" sz="28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7650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Junioe Enterprise</a:t>
            </a:r>
          </a:p>
        </p:txBody>
      </p:sp>
      <p:sp>
        <p:nvSpPr>
          <p:cNvPr id="22" name="Freeform 21"/>
          <p:cNvSpPr/>
          <p:nvPr/>
        </p:nvSpPr>
        <p:spPr>
          <a:xfrm>
            <a:off x="7737376" y="5512491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b="1" kern="1200" dirty="0"/>
              <a:t>Junior Achievement</a:t>
            </a:r>
          </a:p>
        </p:txBody>
      </p:sp>
      <p:sp>
        <p:nvSpPr>
          <p:cNvPr id="23" name="Freeform 22"/>
          <p:cNvSpPr/>
          <p:nvPr/>
        </p:nvSpPr>
        <p:spPr>
          <a:xfrm>
            <a:off x="4622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>
                <a:cs typeface="Arial"/>
              </a:rPr>
              <a:t>Accountancy Bootcamp</a:t>
            </a:r>
          </a:p>
        </p:txBody>
      </p:sp>
      <p:sp>
        <p:nvSpPr>
          <p:cNvPr id="24" name="Freeform 23"/>
          <p:cNvSpPr/>
          <p:nvPr/>
        </p:nvSpPr>
        <p:spPr>
          <a:xfrm>
            <a:off x="1855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 err="1"/>
              <a:t>Gaisce</a:t>
            </a:r>
            <a:endParaRPr lang="en-IE" sz="2800" b="1" kern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763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46664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885733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354434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54434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875624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4507"/>
          <a:stretch/>
        </p:blipFill>
        <p:spPr>
          <a:xfrm>
            <a:off x="12634277" y="2901978"/>
            <a:ext cx="2564403" cy="1630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48" y="3429000"/>
            <a:ext cx="2441443" cy="1705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76" y="3326850"/>
            <a:ext cx="2005278" cy="2005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22" y="166036"/>
            <a:ext cx="1167386" cy="1279780"/>
          </a:xfrm>
          <a:prstGeom prst="rect">
            <a:avLst/>
          </a:prstGeom>
        </p:spPr>
      </p:pic>
      <p:pic>
        <p:nvPicPr>
          <p:cNvPr id="10" name="Content Placeholder 3" descr="Transition-Year-Logo - Ashton School">
            <a:extLst>
              <a:ext uri="{FF2B5EF4-FFF2-40B4-BE49-F238E27FC236}">
                <a16:creationId xmlns:a16="http://schemas.microsoft.com/office/drawing/2014/main" id="{613C8EF0-A9A5-6ACB-BA5B-493C580A51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" r="2296" b="-1"/>
          <a:stretch/>
        </p:blipFill>
        <p:spPr>
          <a:xfrm>
            <a:off x="185595" y="161899"/>
            <a:ext cx="1226176" cy="124611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59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961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727848" y="2564904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Freeform 6"/>
          <p:cNvSpPr/>
          <p:nvPr/>
        </p:nvSpPr>
        <p:spPr>
          <a:xfrm>
            <a:off x="4295800" y="3740296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Careers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03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 err="1"/>
              <a:t>Eirquest</a:t>
            </a:r>
            <a:endParaRPr lang="en-IE" sz="2800" b="1" dirty="0"/>
          </a:p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Testing</a:t>
            </a:r>
            <a:endParaRPr lang="en-IE" sz="28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4622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Subject Option Fair</a:t>
            </a:r>
            <a:endParaRPr lang="en-IE" sz="28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7650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Guidance Class</a:t>
            </a:r>
            <a:endParaRPr lang="en-IE" sz="28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7623729" y="5258318"/>
            <a:ext cx="2649555" cy="1123010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000" b="1" dirty="0">
                <a:cs typeface="Arial"/>
              </a:rPr>
              <a:t>Irish Hotel Federation Hospitality Course</a:t>
            </a:r>
          </a:p>
        </p:txBody>
      </p:sp>
      <p:sp>
        <p:nvSpPr>
          <p:cNvPr id="23" name="Freeform 22"/>
          <p:cNvSpPr/>
          <p:nvPr/>
        </p:nvSpPr>
        <p:spPr>
          <a:xfrm>
            <a:off x="4622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Visiting Speakers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1855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kern="1200" dirty="0"/>
              <a:t>Work Experience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846664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354434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54434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875624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26859"/>
            <a:ext cx="2090202" cy="2154848"/>
          </a:xfrm>
          <a:prstGeom prst="rect">
            <a:avLst/>
          </a:prstGeom>
        </p:spPr>
      </p:pic>
      <p:sp>
        <p:nvSpPr>
          <p:cNvPr id="29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763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885733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2401" y="3581401"/>
            <a:ext cx="2450701" cy="143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22" y="146278"/>
            <a:ext cx="1167386" cy="1266497"/>
          </a:xfrm>
          <a:prstGeom prst="rect">
            <a:avLst/>
          </a:prstGeom>
        </p:spPr>
      </p:pic>
      <p:pic>
        <p:nvPicPr>
          <p:cNvPr id="6" name="Content Placeholder 3" descr="Transition-Year-Logo - Ashton School">
            <a:extLst>
              <a:ext uri="{FF2B5EF4-FFF2-40B4-BE49-F238E27FC236}">
                <a16:creationId xmlns:a16="http://schemas.microsoft.com/office/drawing/2014/main" id="{951D5BC5-AB57-5FC4-DE44-F3E617D596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" r="2296" b="-1"/>
          <a:stretch/>
        </p:blipFill>
        <p:spPr>
          <a:xfrm>
            <a:off x="-1311" y="147522"/>
            <a:ext cx="1470592" cy="11454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9676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961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295800" y="3740296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Physical Education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03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Coaching</a:t>
            </a:r>
            <a:endParaRPr lang="en-IE" sz="28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4622527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Fencing Lessons</a:t>
            </a:r>
            <a:endParaRPr lang="en-IE" sz="2800" b="1" kern="1200" dirty="0"/>
          </a:p>
        </p:txBody>
      </p:sp>
      <p:sp>
        <p:nvSpPr>
          <p:cNvPr id="21" name="Freeform 20"/>
          <p:cNvSpPr/>
          <p:nvPr/>
        </p:nvSpPr>
        <p:spPr>
          <a:xfrm>
            <a:off x="7650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S&amp;C</a:t>
            </a:r>
          </a:p>
        </p:txBody>
      </p:sp>
      <p:sp>
        <p:nvSpPr>
          <p:cNvPr id="22" name="Freeform 21"/>
          <p:cNvSpPr/>
          <p:nvPr/>
        </p:nvSpPr>
        <p:spPr>
          <a:xfrm>
            <a:off x="7623728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Paint-balling</a:t>
            </a:r>
            <a:endParaRPr lang="en-IE" sz="2800" b="1" kern="1200" dirty="0"/>
          </a:p>
        </p:txBody>
      </p:sp>
      <p:sp>
        <p:nvSpPr>
          <p:cNvPr id="23" name="Freeform 22"/>
          <p:cNvSpPr/>
          <p:nvPr/>
        </p:nvSpPr>
        <p:spPr>
          <a:xfrm>
            <a:off x="4622527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Ice-Skating</a:t>
            </a:r>
            <a:endParaRPr lang="en-IE" sz="28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1855912" y="5445224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400" b="1" dirty="0"/>
              <a:t>Killary Outdoor ed. Centre</a:t>
            </a:r>
            <a:endParaRPr lang="en-IE" sz="2400" b="1" kern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763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46664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885733" y="4941168"/>
            <a:ext cx="390047" cy="4320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354434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54434" y="4869160"/>
            <a:ext cx="511969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875624" y="4869160"/>
            <a:ext cx="1" cy="504056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09" y="126646"/>
            <a:ext cx="1167386" cy="1279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3503519"/>
            <a:ext cx="2448272" cy="1617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079" y="3503520"/>
            <a:ext cx="2784722" cy="1617668"/>
          </a:xfrm>
          <a:prstGeom prst="rect">
            <a:avLst/>
          </a:prstGeom>
        </p:spPr>
      </p:pic>
      <p:pic>
        <p:nvPicPr>
          <p:cNvPr id="3" name="Content Placeholder 3" descr="Transition-Year-Logo - Ashton School">
            <a:extLst>
              <a:ext uri="{FF2B5EF4-FFF2-40B4-BE49-F238E27FC236}">
                <a16:creationId xmlns:a16="http://schemas.microsoft.com/office/drawing/2014/main" id="{6CB7D0FB-B2CB-4FAB-09D5-4A8E77FA13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" r="2296" b="-1"/>
          <a:stretch/>
        </p:blipFill>
        <p:spPr>
          <a:xfrm>
            <a:off x="156841" y="248164"/>
            <a:ext cx="1312439" cy="101607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5713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961402" y="1549224"/>
            <a:ext cx="3810000" cy="4114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 dirty="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295800" y="3740296"/>
            <a:ext cx="3015540" cy="1056857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3200" b="1" dirty="0"/>
              <a:t>International Experience</a:t>
            </a:r>
            <a:r>
              <a:rPr lang="en-IE" sz="3200" b="1" kern="1200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703512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lvl="0"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000" b="1" dirty="0"/>
              <a:t>French Exchange option </a:t>
            </a:r>
            <a:endParaRPr lang="en-IE" sz="20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4421244" y="1839437"/>
            <a:ext cx="2836460" cy="1295538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000" b="1" dirty="0">
                <a:cs typeface="Arial"/>
              </a:rPr>
              <a:t>European Parliament Ambassador School</a:t>
            </a:r>
          </a:p>
        </p:txBody>
      </p:sp>
      <p:sp>
        <p:nvSpPr>
          <p:cNvPr id="21" name="Freeform 20"/>
          <p:cNvSpPr/>
          <p:nvPr/>
        </p:nvSpPr>
        <p:spPr>
          <a:xfrm>
            <a:off x="7650378" y="2213248"/>
            <a:ext cx="2448272" cy="936104"/>
          </a:xfrm>
          <a:custGeom>
            <a:avLst/>
            <a:gdLst>
              <a:gd name="connsiteX0" fmla="*/ 0 w 1990268"/>
              <a:gd name="connsiteY0" fmla="*/ 174531 h 1047165"/>
              <a:gd name="connsiteX1" fmla="*/ 174531 w 1990268"/>
              <a:gd name="connsiteY1" fmla="*/ 0 h 1047165"/>
              <a:gd name="connsiteX2" fmla="*/ 1815737 w 1990268"/>
              <a:gd name="connsiteY2" fmla="*/ 0 h 1047165"/>
              <a:gd name="connsiteX3" fmla="*/ 1990268 w 1990268"/>
              <a:gd name="connsiteY3" fmla="*/ 174531 h 1047165"/>
              <a:gd name="connsiteX4" fmla="*/ 1990268 w 1990268"/>
              <a:gd name="connsiteY4" fmla="*/ 872634 h 1047165"/>
              <a:gd name="connsiteX5" fmla="*/ 1815737 w 1990268"/>
              <a:gd name="connsiteY5" fmla="*/ 1047165 h 1047165"/>
              <a:gd name="connsiteX6" fmla="*/ 174531 w 1990268"/>
              <a:gd name="connsiteY6" fmla="*/ 1047165 h 1047165"/>
              <a:gd name="connsiteX7" fmla="*/ 0 w 1990268"/>
              <a:gd name="connsiteY7" fmla="*/ 872634 h 1047165"/>
              <a:gd name="connsiteX8" fmla="*/ 0 w 1990268"/>
              <a:gd name="connsiteY8" fmla="*/ 174531 h 1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268" h="1047165">
                <a:moveTo>
                  <a:pt x="0" y="174531"/>
                </a:moveTo>
                <a:cubicBezTo>
                  <a:pt x="0" y="78140"/>
                  <a:pt x="78140" y="0"/>
                  <a:pt x="174531" y="0"/>
                </a:cubicBezTo>
                <a:lnTo>
                  <a:pt x="1815737" y="0"/>
                </a:lnTo>
                <a:cubicBezTo>
                  <a:pt x="1912128" y="0"/>
                  <a:pt x="1990268" y="78140"/>
                  <a:pt x="1990268" y="174531"/>
                </a:cubicBezTo>
                <a:lnTo>
                  <a:pt x="1990268" y="872634"/>
                </a:lnTo>
                <a:cubicBezTo>
                  <a:pt x="1990268" y="969025"/>
                  <a:pt x="1912128" y="1047165"/>
                  <a:pt x="1815737" y="1047165"/>
                </a:cubicBezTo>
                <a:lnTo>
                  <a:pt x="174531" y="1047165"/>
                </a:lnTo>
                <a:cubicBezTo>
                  <a:pt x="78140" y="1047165"/>
                  <a:pt x="0" y="969025"/>
                  <a:pt x="0" y="872634"/>
                </a:cubicBezTo>
                <a:lnTo>
                  <a:pt x="0" y="17453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458" tIns="104458" rIns="104458" bIns="104458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800" b="1" dirty="0"/>
              <a:t>Barcelona Tour option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763339" y="3217946"/>
            <a:ext cx="512440" cy="499864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46664" y="3212976"/>
            <a:ext cx="1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354434" y="3222184"/>
            <a:ext cx="547973" cy="494848"/>
          </a:xfrm>
          <a:prstGeom prst="straightConnector1">
            <a:avLst/>
          </a:prstGeom>
          <a:ln w="28575"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09" y="120354"/>
            <a:ext cx="1167386" cy="1292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674" y="4816421"/>
            <a:ext cx="2132514" cy="1838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098" y="4878790"/>
            <a:ext cx="2847975" cy="183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380" y="4878789"/>
            <a:ext cx="2560421" cy="1838326"/>
          </a:xfrm>
          <a:prstGeom prst="rect">
            <a:avLst/>
          </a:prstGeom>
        </p:spPr>
      </p:pic>
      <p:pic>
        <p:nvPicPr>
          <p:cNvPr id="3" name="Content Placeholder 3" descr="Transition-Year-Logo - Ashton School">
            <a:extLst>
              <a:ext uri="{FF2B5EF4-FFF2-40B4-BE49-F238E27FC236}">
                <a16:creationId xmlns:a16="http://schemas.microsoft.com/office/drawing/2014/main" id="{01E973D5-3A09-DDA1-9664-A94FDAB453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" r="2296" b="-1"/>
          <a:stretch/>
        </p:blipFill>
        <p:spPr>
          <a:xfrm>
            <a:off x="156841" y="291296"/>
            <a:ext cx="1312440" cy="104483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5964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6" name="Shape 406"/>
          <p:cNvGraphicFramePr/>
          <p:nvPr>
            <p:extLst>
              <p:ext uri="{D42A27DB-BD31-4B8C-83A1-F6EECF244321}">
                <p14:modId xmlns:p14="http://schemas.microsoft.com/office/powerpoint/2010/main" val="4073224296"/>
              </p:ext>
            </p:extLst>
          </p:nvPr>
        </p:nvGraphicFramePr>
        <p:xfrm>
          <a:off x="1770681" y="1615513"/>
          <a:ext cx="8208900" cy="50292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5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Future</a:t>
                      </a:r>
                      <a:r>
                        <a:rPr lang="en-IE" sz="1800" baseline="0" dirty="0"/>
                        <a:t> Leaders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Music Generation</a:t>
                      </a:r>
                      <a:r>
                        <a:rPr lang="en-IE" sz="1800" baseline="0" dirty="0"/>
                        <a:t> Clare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Ice Skating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Mentoring 1st Year students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Get Go, Get Rowing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Royal College of Surgeons taster days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Animal Magic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Irish</a:t>
                      </a:r>
                      <a:r>
                        <a:rPr lang="en-IE" sz="1800" baseline="0" dirty="0"/>
                        <a:t> Heart Foundation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History</a:t>
                      </a:r>
                      <a:r>
                        <a:rPr lang="en-IE" sz="1800" baseline="0" dirty="0"/>
                        <a:t> Trip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Public Access to Law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baseline="0" dirty="0"/>
                        <a:t>Clare Sports Partnership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Dance Lessons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Fencing Lessons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Teen Conflict Management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IT  for Senior Citizens Group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GAA</a:t>
                      </a:r>
                      <a:r>
                        <a:rPr lang="en-IE" sz="1800" baseline="0" dirty="0"/>
                        <a:t> Coaching Course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Bodhran-making course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baseline="0" dirty="0"/>
                        <a:t>Radio workshop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Shannon</a:t>
                      </a:r>
                      <a:r>
                        <a:rPr lang="en-IE" sz="1800" baseline="0" dirty="0"/>
                        <a:t> </a:t>
                      </a:r>
                      <a:r>
                        <a:rPr lang="en-IE" sz="1800" baseline="0" err="1"/>
                        <a:t>Foynes</a:t>
                      </a:r>
                      <a:r>
                        <a:rPr lang="en-IE" sz="1800" baseline="0" dirty="0"/>
                        <a:t> Competition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E-Scooter Training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Road Safety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EU Language Competition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EU</a:t>
                      </a:r>
                      <a:r>
                        <a:rPr lang="en-IE" sz="1800" baseline="0" dirty="0"/>
                        <a:t> Parliament Competition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Debating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RSA</a:t>
                      </a:r>
                      <a:r>
                        <a:rPr lang="en-IE" sz="1800" baseline="0" dirty="0"/>
                        <a:t> Roadshow</a:t>
                      </a:r>
                      <a:endParaRPr lang="en-IE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CPR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Burning House Film Course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IE" sz="1800" dirty="0"/>
                        <a:t>Photography workshop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IE" sz="2800" b="1" i="0" u="none" strike="noStrike" baseline="0" dirty="0">
                <a:solidFill>
                  <a:srgbClr val="000000"/>
                </a:solidFill>
                <a:latin typeface="Adobe Caslon Pro"/>
                <a:ea typeface="Adobe Caslon Pro"/>
                <a:cs typeface="Adobe Caslon Pro"/>
              </a:rPr>
              <a:t>A sample of the many other activities offered to students</a:t>
            </a:r>
            <a:endParaRPr lang="en-IE" sz="2800" b="0" i="0" u="none" strike="noStrike" cap="none" dirty="0">
              <a:solidFill>
                <a:schemeClr val="bg1">
                  <a:lumMod val="85000"/>
                </a:schemeClr>
              </a:solidFill>
              <a:latin typeface="Adobe Caslon Pro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69" y="148213"/>
            <a:ext cx="1167386" cy="1233635"/>
          </a:xfrm>
          <a:prstGeom prst="rect">
            <a:avLst/>
          </a:prstGeom>
        </p:spPr>
      </p:pic>
      <p:pic>
        <p:nvPicPr>
          <p:cNvPr id="4" name="Content Placeholder 3" descr="Transition-Year-Logo - Ashton School">
            <a:extLst>
              <a:ext uri="{FF2B5EF4-FFF2-40B4-BE49-F238E27FC236}">
                <a16:creationId xmlns:a16="http://schemas.microsoft.com/office/drawing/2014/main" id="{AF38EA23-2376-BCF9-0F7A-0CEC95646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" r="2296" b="-1"/>
          <a:stretch/>
        </p:blipFill>
        <p:spPr>
          <a:xfrm>
            <a:off x="156841" y="248164"/>
            <a:ext cx="1312440" cy="101608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/>
        </p:nvSpPr>
        <p:spPr>
          <a:xfrm>
            <a:off x="3169141" y="1433729"/>
            <a:ext cx="5625119" cy="492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IE" sz="2600" b="1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E-Portfolios</a:t>
            </a:r>
          </a:p>
        </p:txBody>
      </p:sp>
      <p:sp>
        <p:nvSpPr>
          <p:cNvPr id="9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22" y="175318"/>
            <a:ext cx="1167386" cy="1178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181600"/>
            <a:ext cx="2743200" cy="1428750"/>
          </a:xfrm>
          <a:prstGeom prst="rect">
            <a:avLst/>
          </a:prstGeom>
        </p:spPr>
      </p:pic>
      <p:pic>
        <p:nvPicPr>
          <p:cNvPr id="5" name="Picture 4" descr="Oide Schools' Support Service, Ireland (@oide_Ireland) / X">
            <a:extLst>
              <a:ext uri="{FF2B5EF4-FFF2-40B4-BE49-F238E27FC236}">
                <a16:creationId xmlns:a16="http://schemas.microsoft.com/office/drawing/2014/main" id="{0F2A9C8D-3784-89F1-5279-2D4ECB2DF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8" y="5304796"/>
            <a:ext cx="2143125" cy="1438636"/>
          </a:xfrm>
          <a:prstGeom prst="rect">
            <a:avLst/>
          </a:prstGeom>
        </p:spPr>
      </p:pic>
      <p:graphicFrame>
        <p:nvGraphicFramePr>
          <p:cNvPr id="423" name="Shape 420">
            <a:extLst>
              <a:ext uri="{FF2B5EF4-FFF2-40B4-BE49-F238E27FC236}">
                <a16:creationId xmlns:a16="http://schemas.microsoft.com/office/drawing/2014/main" id="{0F4370FC-8575-AD66-8332-026827293E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513603"/>
              </p:ext>
            </p:extLst>
          </p:nvPr>
        </p:nvGraphicFramePr>
        <p:xfrm>
          <a:off x="2005642" y="1598762"/>
          <a:ext cx="8153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5556"/>
          <a:stretch/>
        </p:blipFill>
        <p:spPr>
          <a:xfrm>
            <a:off x="7467600" y="3657600"/>
            <a:ext cx="2885506" cy="2286000"/>
          </a:xfrm>
          <a:prstGeom prst="rect">
            <a:avLst/>
          </a:prstGeom>
        </p:spPr>
      </p:pic>
      <p:sp>
        <p:nvSpPr>
          <p:cNvPr id="147" name="Shape 147"/>
          <p:cNvSpPr txBox="1"/>
          <p:nvPr/>
        </p:nvSpPr>
        <p:spPr>
          <a:xfrm>
            <a:off x="1676401" y="1595300"/>
            <a:ext cx="8568951" cy="51125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Assessment</a:t>
            </a:r>
            <a:endParaRPr sz="2800" b="1" i="0" u="none" strike="noStrike" cap="none" dirty="0">
              <a:solidFill>
                <a:schemeClr val="accent1">
                  <a:lumMod val="50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Students undertake continuous assessment including…</a:t>
            </a:r>
            <a:endParaRPr lang="en-IE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411480" marR="0" lvl="1" indent="-18288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7F7F7F"/>
              </a:buClr>
              <a:buSzPct val="102000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work, Presentations, written exam, etc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Participation in class, project work, social work, group work, work experience etc. 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Subject Reports sent home at Christmas &amp; Summer</a:t>
            </a:r>
            <a:endParaRPr lang="en-IE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411480" lvl="1" indent="-182880">
              <a:lnSpc>
                <a:spcPct val="80000"/>
              </a:lnSpc>
              <a:spcBef>
                <a:spcPts val="476"/>
              </a:spcBef>
              <a:buClr>
                <a:srgbClr val="7F7F7F"/>
              </a:buClr>
              <a:buSzPct val="99166"/>
              <a:buChar char="▪"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End of year interview &amp; student showcase</a:t>
            </a:r>
            <a:endParaRPr lang="en-IE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238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marL="228600" marR="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Journals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Reflective log.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Class-twice weekly.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7F7F7F"/>
              </a:buClr>
              <a:buSzPct val="99166"/>
              <a:buFont typeface="Noto Sans Symbols"/>
              <a:buChar char="▪"/>
            </a:pP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in assessing the level of student participation/attendance in Transition Year.</a:t>
            </a:r>
          </a:p>
          <a:p>
            <a:pPr marL="411480" marR="0" lvl="1" indent="-18288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</a:pP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1480" marR="0" lvl="1" indent="-182880" algn="l" rtl="0">
              <a:lnSpc>
                <a:spcPct val="80000"/>
              </a:lnSpc>
              <a:spcBef>
                <a:spcPts val="340"/>
              </a:spcBef>
              <a:buClr>
                <a:srgbClr val="7F7F7F"/>
              </a:buClr>
              <a:buFont typeface="Noto Sans Symbols"/>
              <a:buNone/>
            </a:pP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10"/>
          <p:cNvSpPr txBox="1"/>
          <p:nvPr/>
        </p:nvSpPr>
        <p:spPr>
          <a:xfrm>
            <a:off x="1524000" y="149137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97" y="299156"/>
            <a:ext cx="1167386" cy="1063754"/>
          </a:xfrm>
          <a:prstGeom prst="rect">
            <a:avLst/>
          </a:prstGeom>
        </p:spPr>
      </p:pic>
      <p:pic>
        <p:nvPicPr>
          <p:cNvPr id="5" name="Content Placeholder 3" descr="Transition-Year-Logo - Ashton School">
            <a:extLst>
              <a:ext uri="{FF2B5EF4-FFF2-40B4-BE49-F238E27FC236}">
                <a16:creationId xmlns:a16="http://schemas.microsoft.com/office/drawing/2014/main" id="{7BBCA786-EB51-0B51-7E61-0AD37C48A9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" r="2296" b="-1"/>
          <a:stretch/>
        </p:blipFill>
        <p:spPr>
          <a:xfrm>
            <a:off x="-1312" y="219410"/>
            <a:ext cx="1528101" cy="11454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5556"/>
          <a:stretch/>
        </p:blipFill>
        <p:spPr>
          <a:xfrm>
            <a:off x="7467600" y="3657600"/>
            <a:ext cx="2885506" cy="2286000"/>
          </a:xfrm>
          <a:prstGeom prst="rect">
            <a:avLst/>
          </a:prstGeom>
        </p:spPr>
      </p:pic>
      <p:sp>
        <p:nvSpPr>
          <p:cNvPr id="7" name="Shape 110"/>
          <p:cNvSpPr txBox="1"/>
          <p:nvPr/>
        </p:nvSpPr>
        <p:spPr>
          <a:xfrm>
            <a:off x="1524000" y="149137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97" y="299156"/>
            <a:ext cx="1167386" cy="1063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1" y="1600200"/>
            <a:ext cx="1121761" cy="1426588"/>
          </a:xfrm>
          <a:prstGeom prst="rect">
            <a:avLst/>
          </a:prstGeom>
        </p:spPr>
      </p:pic>
      <p:pic>
        <p:nvPicPr>
          <p:cNvPr id="6" name="Content Placeholder 3" descr="Transition-Year-Logo - Ashton School">
            <a:extLst>
              <a:ext uri="{FF2B5EF4-FFF2-40B4-BE49-F238E27FC236}">
                <a16:creationId xmlns:a16="http://schemas.microsoft.com/office/drawing/2014/main" id="{AF8F8247-72F6-81E6-86A1-36A71250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" r="2296" b="-1"/>
          <a:stretch/>
        </p:blipFill>
        <p:spPr>
          <a:xfrm>
            <a:off x="142462" y="391936"/>
            <a:ext cx="1269310" cy="88668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149" name="Shape 147">
            <a:extLst>
              <a:ext uri="{FF2B5EF4-FFF2-40B4-BE49-F238E27FC236}">
                <a16:creationId xmlns:a16="http://schemas.microsoft.com/office/drawing/2014/main" id="{6B27F646-E939-C9A3-E7DE-30B45BB3C02F}"/>
              </a:ext>
            </a:extLst>
          </p:cNvPr>
          <p:cNvGraphicFramePr/>
          <p:nvPr/>
        </p:nvGraphicFramePr>
        <p:xfrm>
          <a:off x="1676401" y="1600201"/>
          <a:ext cx="8264151" cy="51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23767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560"/>
          <p:cNvSpPr/>
          <p:nvPr/>
        </p:nvSpPr>
        <p:spPr>
          <a:xfrm>
            <a:off x="4348482" y="2708920"/>
            <a:ext cx="3206428" cy="224408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IE" sz="1800" b="1" dirty="0">
              <a:solidFill>
                <a:schemeClr val="lt1"/>
              </a:solidFill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IE" sz="3600" b="1" dirty="0">
                <a:solidFill>
                  <a:schemeClr val="lt1"/>
                </a:solidFill>
                <a:rtl val="0"/>
              </a:rPr>
              <a:t>Role </a:t>
            </a:r>
          </a:p>
          <a:p>
            <a:pPr lvl="0" algn="ctr">
              <a:buClr>
                <a:schemeClr val="lt1"/>
              </a:buClr>
              <a:buSzPct val="25000"/>
            </a:pPr>
            <a:r>
              <a:rPr lang="en-IE" sz="3600" b="1" dirty="0">
                <a:solidFill>
                  <a:schemeClr val="lt1"/>
                </a:solidFill>
                <a:rtl val="0"/>
              </a:rPr>
              <a:t>of T.Y. Student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IE"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562"/>
          <p:cNvSpPr/>
          <p:nvPr/>
        </p:nvSpPr>
        <p:spPr>
          <a:xfrm>
            <a:off x="4352892" y="1514888"/>
            <a:ext cx="3274505" cy="99971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3" name="Shape 563"/>
          <p:cNvSpPr txBox="1"/>
          <p:nvPr/>
        </p:nvSpPr>
        <p:spPr>
          <a:xfrm>
            <a:off x="4352890" y="1607094"/>
            <a:ext cx="3202021" cy="907506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IE" sz="3500" b="1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Be Open Minded</a:t>
            </a:r>
            <a:endParaRPr lang="en-IE" sz="3500" b="1" i="0" u="none" strike="noStrike" cap="none" dirty="0">
              <a:solidFill>
                <a:schemeClr val="dk1"/>
              </a:solidFill>
              <a:latin typeface="Adobe Caslon Pro" panose="0205050205050A020403" pitchFamily="18" charset="0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260"/>
              </a:spcAft>
              <a:buClr>
                <a:srgbClr val="000000"/>
              </a:buClr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sym typeface="Arial"/>
              <a:rtl val="0"/>
            </a:endParaRPr>
          </a:p>
        </p:txBody>
      </p:sp>
      <p:sp>
        <p:nvSpPr>
          <p:cNvPr id="14" name="Shape 564"/>
          <p:cNvSpPr/>
          <p:nvPr/>
        </p:nvSpPr>
        <p:spPr>
          <a:xfrm>
            <a:off x="4495800" y="2249710"/>
            <a:ext cx="4874138" cy="4684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8511" y="2926"/>
                </a:moveTo>
                <a:lnTo>
                  <a:pt x="78510" y="2926"/>
                </a:lnTo>
                <a:cubicBezTo>
                  <a:pt x="90328" y="6758"/>
                  <a:pt x="100665" y="14165"/>
                  <a:pt x="108093" y="24124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5" name="Shape 565"/>
          <p:cNvSpPr/>
          <p:nvPr/>
        </p:nvSpPr>
        <p:spPr>
          <a:xfrm>
            <a:off x="7806217" y="3444349"/>
            <a:ext cx="2413861" cy="130100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6" name="Shape 566"/>
          <p:cNvSpPr txBox="1"/>
          <p:nvPr/>
        </p:nvSpPr>
        <p:spPr>
          <a:xfrm>
            <a:off x="7924801" y="3441827"/>
            <a:ext cx="2242985" cy="130352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26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IE" sz="3500" b="1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Positive Attitude</a:t>
            </a:r>
            <a:r>
              <a:rPr lang="en-IE" sz="3200" b="1" i="0" u="none" strike="noStrike" cap="none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  <p:sp>
        <p:nvSpPr>
          <p:cNvPr id="17" name="Shape 567"/>
          <p:cNvSpPr/>
          <p:nvPr/>
        </p:nvSpPr>
        <p:spPr>
          <a:xfrm>
            <a:off x="4157262" y="1640110"/>
            <a:ext cx="5139139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695" y="93621"/>
                </a:moveTo>
                <a:lnTo>
                  <a:pt x="109695" y="93620"/>
                </a:lnTo>
                <a:cubicBezTo>
                  <a:pt x="102415" y="104381"/>
                  <a:pt x="91839" y="112487"/>
                  <a:pt x="79558" y="116722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8" name="Shape 568"/>
          <p:cNvSpPr/>
          <p:nvPr/>
        </p:nvSpPr>
        <p:spPr>
          <a:xfrm>
            <a:off x="4348483" y="5257800"/>
            <a:ext cx="3067801" cy="1262072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9" name="Shape 569"/>
          <p:cNvSpPr txBox="1"/>
          <p:nvPr/>
        </p:nvSpPr>
        <p:spPr>
          <a:xfrm>
            <a:off x="4348483" y="5334000"/>
            <a:ext cx="3067801" cy="1184980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lvl="0" algn="ctr">
              <a:lnSpc>
                <a:spcPct val="90000"/>
              </a:lnSpc>
              <a:spcAft>
                <a:spcPts val="490"/>
              </a:spcAft>
              <a:buClr>
                <a:srgbClr val="000000"/>
              </a:buClr>
            </a:pPr>
            <a:r>
              <a:rPr lang="en-IE" sz="3500" b="1" dirty="0">
                <a:solidFill>
                  <a:schemeClr val="dk1"/>
                </a:solidFill>
                <a:latin typeface="Adobe Caslon Pro" panose="0205050205050A020403" pitchFamily="18" charset="0"/>
                <a:cs typeface="Calibri"/>
                <a:sym typeface="Calibri"/>
                <a:rtl val="0"/>
              </a:rPr>
              <a:t>Respect Others</a:t>
            </a:r>
            <a:endParaRPr sz="3500" b="0" i="0" u="none" strike="noStrike" cap="none" dirty="0">
              <a:solidFill>
                <a:schemeClr val="dk1"/>
              </a:solidFill>
              <a:latin typeface="Adobe Caslon Pro" panose="0205050205050A020403" pitchFamily="18" charset="0"/>
              <a:sym typeface="Arial"/>
              <a:rtl val="0"/>
            </a:endParaRPr>
          </a:p>
        </p:txBody>
      </p:sp>
      <p:sp>
        <p:nvSpPr>
          <p:cNvPr id="20" name="Shape 570"/>
          <p:cNvSpPr/>
          <p:nvPr/>
        </p:nvSpPr>
        <p:spPr>
          <a:xfrm>
            <a:off x="2514600" y="1143000"/>
            <a:ext cx="5040310" cy="47606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430" y="117054"/>
                </a:moveTo>
                <a:lnTo>
                  <a:pt x="41430" y="117054"/>
                </a:lnTo>
                <a:cubicBezTo>
                  <a:pt x="29604" y="113205"/>
                  <a:pt x="19266" y="105776"/>
                  <a:pt x="11847" y="95796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21" name="Shape 571"/>
          <p:cNvSpPr/>
          <p:nvPr/>
        </p:nvSpPr>
        <p:spPr>
          <a:xfrm>
            <a:off x="1761878" y="3444349"/>
            <a:ext cx="2335855" cy="130100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22" name="Shape 572"/>
          <p:cNvSpPr txBox="1"/>
          <p:nvPr/>
        </p:nvSpPr>
        <p:spPr>
          <a:xfrm>
            <a:off x="1773811" y="3444349"/>
            <a:ext cx="2264867" cy="1301003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60"/>
              </a:spcAft>
              <a:buClr>
                <a:schemeClr val="dk1"/>
              </a:buClr>
              <a:buSzPct val="25000"/>
            </a:pPr>
            <a:r>
              <a:rPr lang="en-IE" sz="3500" b="1" dirty="0">
                <a:latin typeface="Adobe Caslon Pro" panose="0205050205050A020403" pitchFamily="18" charset="0"/>
                <a:ea typeface="Calibri"/>
                <a:cs typeface="Calibri" panose="020F0502020204030204" pitchFamily="34" charset="0"/>
                <a:rtl val="0"/>
              </a:rPr>
              <a:t>Have-a-go</a:t>
            </a:r>
            <a:endParaRPr lang="en-IE" sz="3500" b="1" dirty="0">
              <a:solidFill>
                <a:schemeClr val="dk1"/>
              </a:solidFill>
              <a:latin typeface="Adobe Caslon Pro" panose="0205050205050A020403" pitchFamily="18" charset="0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3" name="Shape 573"/>
          <p:cNvSpPr/>
          <p:nvPr/>
        </p:nvSpPr>
        <p:spPr>
          <a:xfrm>
            <a:off x="2669662" y="2209800"/>
            <a:ext cx="4874138" cy="4495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57" y="26301"/>
                </a:moveTo>
                <a:lnTo>
                  <a:pt x="10356" y="26301"/>
                </a:lnTo>
                <a:cubicBezTo>
                  <a:pt x="17646" y="15563"/>
                  <a:pt x="28220" y="7478"/>
                  <a:pt x="40493" y="325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6" t="24444" r="20834" b="27777"/>
          <a:stretch/>
        </p:blipFill>
        <p:spPr>
          <a:xfrm>
            <a:off x="8708364" y="5187732"/>
            <a:ext cx="1644743" cy="1670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46" y="234979"/>
            <a:ext cx="1167386" cy="1139954"/>
          </a:xfrm>
          <a:prstGeom prst="rect">
            <a:avLst/>
          </a:prstGeom>
        </p:spPr>
      </p:pic>
      <p:pic>
        <p:nvPicPr>
          <p:cNvPr id="4" name="Content Placeholder 3" descr="Transition-Year-Logo - Ashton School">
            <a:extLst>
              <a:ext uri="{FF2B5EF4-FFF2-40B4-BE49-F238E27FC236}">
                <a16:creationId xmlns:a16="http://schemas.microsoft.com/office/drawing/2014/main" id="{A9B5C70C-4A2F-D6FC-47FD-6F600E9274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" r="2296" b="-1"/>
          <a:stretch/>
        </p:blipFill>
        <p:spPr>
          <a:xfrm>
            <a:off x="185596" y="190654"/>
            <a:ext cx="1341194" cy="118860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855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68EB1-790F-6BD9-B79E-619856F8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Who would benefit most from the Leaving Certificate Applied?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08228-FFD6-5457-106B-5B45A99F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latin typeface="Calibri"/>
                <a:ea typeface="Calibri"/>
                <a:cs typeface="Calibri"/>
              </a:rPr>
              <a:t>Learners who are not adequately catered for by the traditional Leaving Certificate and the LCVP programme.</a:t>
            </a:r>
          </a:p>
          <a:p>
            <a:pPr marL="0" indent="0">
              <a:spcBef>
                <a:spcPts val="0"/>
              </a:spcBef>
              <a:buNone/>
            </a:pPr>
            <a:endParaRPr lang="en-GB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GB" dirty="0">
                <a:latin typeface="Calibri"/>
                <a:ea typeface="Calibri"/>
                <a:cs typeface="Calibri"/>
              </a:rPr>
              <a:t>Students who up to now have found it difficult to engage with their learning.</a:t>
            </a:r>
          </a:p>
          <a:p>
            <a:pPr>
              <a:spcBef>
                <a:spcPts val="0"/>
              </a:spcBef>
            </a:pPr>
            <a:endParaRPr lang="en-GB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GB" dirty="0">
                <a:latin typeface="Calibri"/>
                <a:ea typeface="Calibri"/>
                <a:cs typeface="Calibri"/>
              </a:rPr>
              <a:t>Students who may wish to apply to colleges with direct entry options </a:t>
            </a:r>
            <a:r>
              <a:rPr lang="en-GB" dirty="0" err="1">
                <a:latin typeface="Calibri"/>
                <a:ea typeface="Calibri"/>
                <a:cs typeface="Calibri"/>
              </a:rPr>
              <a:t>eg.</a:t>
            </a:r>
            <a:r>
              <a:rPr lang="en-GB" dirty="0">
                <a:latin typeface="Calibri"/>
                <a:ea typeface="Calibri"/>
                <a:cs typeface="Calibri"/>
              </a:rPr>
              <a:t> Portfolios and interviews as opposed to the points system</a:t>
            </a:r>
          </a:p>
          <a:p>
            <a:pPr>
              <a:spcBef>
                <a:spcPts val="0"/>
              </a:spcBef>
            </a:pPr>
            <a:endParaRPr lang="en-GB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GB" dirty="0">
                <a:latin typeface="Calibri"/>
                <a:ea typeface="Calibri"/>
                <a:cs typeface="Calibri"/>
              </a:rPr>
              <a:t>Those considering PLC's, certain apprenticeships or those going directly into the workforce after second level education</a:t>
            </a:r>
          </a:p>
          <a:p>
            <a:pPr>
              <a:spcBef>
                <a:spcPts val="0"/>
              </a:spcBef>
            </a:pPr>
            <a:endParaRPr lang="en-GB">
              <a:latin typeface="Calibri"/>
              <a:ea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06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560"/>
          <p:cNvSpPr/>
          <p:nvPr/>
        </p:nvSpPr>
        <p:spPr>
          <a:xfrm>
            <a:off x="4348482" y="2708920"/>
            <a:ext cx="3206428" cy="2232248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IE" sz="3600" b="1" dirty="0">
                <a:solidFill>
                  <a:schemeClr val="lt1"/>
                </a:solidFill>
                <a:latin typeface="Adobe Caslon Pro"/>
                <a:rtl val="0"/>
              </a:rPr>
              <a:t>Role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IE" sz="3600" b="1" dirty="0">
                <a:solidFill>
                  <a:schemeClr val="lt1"/>
                </a:solidFill>
                <a:latin typeface="Adobe Caslon Pro"/>
                <a:rtl val="0"/>
              </a:rPr>
              <a:t>of Parents</a:t>
            </a:r>
            <a:endParaRPr lang="en-IE" sz="3600" b="1" i="0" u="none" strike="noStrike" cap="none" dirty="0">
              <a:solidFill>
                <a:schemeClr val="lt1"/>
              </a:solidFill>
              <a:latin typeface="Adobe Caslon Pro"/>
              <a:sym typeface="Arial"/>
              <a:rtl val="0"/>
            </a:endParaRPr>
          </a:p>
        </p:txBody>
      </p:sp>
      <p:sp>
        <p:nvSpPr>
          <p:cNvPr id="12" name="Shape 562"/>
          <p:cNvSpPr/>
          <p:nvPr/>
        </p:nvSpPr>
        <p:spPr>
          <a:xfrm>
            <a:off x="4352892" y="1514888"/>
            <a:ext cx="3274505" cy="99971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3" name="Shape 563"/>
          <p:cNvSpPr txBox="1"/>
          <p:nvPr/>
        </p:nvSpPr>
        <p:spPr>
          <a:xfrm>
            <a:off x="4352890" y="1593854"/>
            <a:ext cx="3202021" cy="844546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IE" sz="3400" b="1" dirty="0">
                <a:solidFill>
                  <a:schemeClr val="dk1"/>
                </a:solidFill>
                <a:latin typeface="Adobe Caslon Pro"/>
                <a:ea typeface="Calibri"/>
                <a:cs typeface="Calibri"/>
                <a:sym typeface="Calibri"/>
                <a:rtl val="0"/>
              </a:rPr>
              <a:t>Application Form</a:t>
            </a:r>
            <a:endParaRPr lang="en-IE" sz="3400" b="1" i="0" u="none" strike="noStrike" cap="none" dirty="0">
              <a:solidFill>
                <a:schemeClr val="dk1"/>
              </a:solidFill>
              <a:latin typeface="Adobe Caslon Pro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260"/>
              </a:spcAft>
              <a:buClr>
                <a:srgbClr val="000000"/>
              </a:buClr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sym typeface="Arial"/>
              <a:rtl val="0"/>
            </a:endParaRPr>
          </a:p>
        </p:txBody>
      </p:sp>
      <p:sp>
        <p:nvSpPr>
          <p:cNvPr id="14" name="Shape 564"/>
          <p:cNvSpPr/>
          <p:nvPr/>
        </p:nvSpPr>
        <p:spPr>
          <a:xfrm>
            <a:off x="4495800" y="2249710"/>
            <a:ext cx="4874138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8511" y="2926"/>
                </a:moveTo>
                <a:lnTo>
                  <a:pt x="78510" y="2926"/>
                </a:lnTo>
                <a:cubicBezTo>
                  <a:pt x="90328" y="6758"/>
                  <a:pt x="100665" y="14165"/>
                  <a:pt x="108093" y="24124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5" name="Shape 565"/>
          <p:cNvSpPr/>
          <p:nvPr/>
        </p:nvSpPr>
        <p:spPr>
          <a:xfrm>
            <a:off x="7806217" y="3444349"/>
            <a:ext cx="2413861" cy="130100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6" name="Shape 566"/>
          <p:cNvSpPr txBox="1"/>
          <p:nvPr/>
        </p:nvSpPr>
        <p:spPr>
          <a:xfrm>
            <a:off x="7972765" y="3637012"/>
            <a:ext cx="2195020" cy="101118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26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IE" sz="3400" b="1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Support</a:t>
            </a:r>
            <a:r>
              <a:rPr lang="en-IE" sz="3400" b="1" i="0" u="none" strike="noStrike" cap="none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  <p:sp>
        <p:nvSpPr>
          <p:cNvPr id="17" name="Shape 567"/>
          <p:cNvSpPr/>
          <p:nvPr/>
        </p:nvSpPr>
        <p:spPr>
          <a:xfrm>
            <a:off x="4422262" y="1640110"/>
            <a:ext cx="4874138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695" y="93621"/>
                </a:moveTo>
                <a:lnTo>
                  <a:pt x="109695" y="93620"/>
                </a:lnTo>
                <a:cubicBezTo>
                  <a:pt x="102415" y="104381"/>
                  <a:pt x="91839" y="112487"/>
                  <a:pt x="79558" y="116722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8" name="Shape 568"/>
          <p:cNvSpPr/>
          <p:nvPr/>
        </p:nvSpPr>
        <p:spPr>
          <a:xfrm>
            <a:off x="4267200" y="5257800"/>
            <a:ext cx="3276601" cy="1262072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9" name="Shape 569"/>
          <p:cNvSpPr txBox="1"/>
          <p:nvPr/>
        </p:nvSpPr>
        <p:spPr>
          <a:xfrm>
            <a:off x="4191001" y="5334000"/>
            <a:ext cx="3436396" cy="1184980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lvl="0" algn="ctr">
              <a:lnSpc>
                <a:spcPct val="90000"/>
              </a:lnSpc>
              <a:spcAft>
                <a:spcPts val="490"/>
              </a:spcAft>
              <a:buClr>
                <a:srgbClr val="000000"/>
              </a:buClr>
            </a:pPr>
            <a:r>
              <a:rPr lang="en-IE" sz="3400" b="1" dirty="0">
                <a:solidFill>
                  <a:schemeClr val="dk1"/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rtl val="0"/>
              </a:rPr>
              <a:t>Communicate</a:t>
            </a:r>
            <a:endParaRPr sz="3400" b="0" i="0" u="none" strike="noStrike" cap="none" dirty="0">
              <a:solidFill>
                <a:schemeClr val="dk1"/>
              </a:solidFill>
              <a:latin typeface="Adobe Caslon Pro" panose="0205050205050A020403" pitchFamily="18" charset="0"/>
              <a:sym typeface="Arial"/>
              <a:rtl val="0"/>
            </a:endParaRPr>
          </a:p>
        </p:txBody>
      </p:sp>
      <p:sp>
        <p:nvSpPr>
          <p:cNvPr id="20" name="Shape 570"/>
          <p:cNvSpPr/>
          <p:nvPr/>
        </p:nvSpPr>
        <p:spPr>
          <a:xfrm>
            <a:off x="2514600" y="1600200"/>
            <a:ext cx="4874138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430" y="117054"/>
                </a:moveTo>
                <a:lnTo>
                  <a:pt x="41430" y="117054"/>
                </a:lnTo>
                <a:cubicBezTo>
                  <a:pt x="29604" y="113205"/>
                  <a:pt x="19266" y="105776"/>
                  <a:pt x="11847" y="95796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21" name="Shape 571"/>
          <p:cNvSpPr/>
          <p:nvPr/>
        </p:nvSpPr>
        <p:spPr>
          <a:xfrm>
            <a:off x="1676401" y="3444349"/>
            <a:ext cx="2590799" cy="1301003"/>
          </a:xfrm>
          <a:prstGeom prst="roundRect">
            <a:avLst>
              <a:gd name="adj" fmla="val 16667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22" name="Shape 572"/>
          <p:cNvSpPr txBox="1"/>
          <p:nvPr/>
        </p:nvSpPr>
        <p:spPr>
          <a:xfrm>
            <a:off x="1676400" y="3757477"/>
            <a:ext cx="2672082" cy="814524"/>
          </a:xfrm>
          <a:prstGeom prst="rect">
            <a:avLst/>
          </a:prstGeom>
          <a:noFill/>
          <a:ln>
            <a:noFill/>
          </a:ln>
        </p:spPr>
        <p:txBody>
          <a:bodyPr lIns="137150" tIns="137150" rIns="137150" bIns="13715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60"/>
              </a:spcAft>
              <a:buClr>
                <a:schemeClr val="dk1"/>
              </a:buClr>
              <a:buSzPct val="25000"/>
            </a:pPr>
            <a:r>
              <a:rPr lang="en-IE" sz="3400" b="1" dirty="0">
                <a:latin typeface="Adobe Caslon Pro" panose="0205050205050A020403" pitchFamily="18" charset="0"/>
                <a:cs typeface="Calibri" panose="020F0502020204030204" pitchFamily="34" charset="0"/>
              </a:rPr>
              <a:t>Encourage</a:t>
            </a:r>
            <a:endParaRPr lang="en-IE" sz="3400" b="1" dirty="0">
              <a:solidFill>
                <a:schemeClr val="dk1"/>
              </a:solidFill>
              <a:latin typeface="Adobe Caslon Pro" panose="0205050205050A020403" pitchFamily="18" charset="0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3" name="Shape 573"/>
          <p:cNvSpPr/>
          <p:nvPr/>
        </p:nvSpPr>
        <p:spPr>
          <a:xfrm>
            <a:off x="2669662" y="2209800"/>
            <a:ext cx="4874138" cy="43034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57" y="26301"/>
                </a:moveTo>
                <a:lnTo>
                  <a:pt x="10356" y="26301"/>
                </a:lnTo>
                <a:cubicBezTo>
                  <a:pt x="17646" y="15563"/>
                  <a:pt x="28220" y="7478"/>
                  <a:pt x="40493" y="325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403847"/>
            <a:ext cx="1818706" cy="1433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275" y="200097"/>
            <a:ext cx="1167386" cy="1087431"/>
          </a:xfrm>
          <a:prstGeom prst="rect">
            <a:avLst/>
          </a:prstGeom>
        </p:spPr>
      </p:pic>
      <p:pic>
        <p:nvPicPr>
          <p:cNvPr id="5" name="Content Placeholder 3" descr="Transition-Year-Logo - Ashton School">
            <a:extLst>
              <a:ext uri="{FF2B5EF4-FFF2-40B4-BE49-F238E27FC236}">
                <a16:creationId xmlns:a16="http://schemas.microsoft.com/office/drawing/2014/main" id="{EF9D1949-3F46-6121-F988-E9B9D1311B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" r="2296" b="-1"/>
          <a:stretch/>
        </p:blipFill>
        <p:spPr>
          <a:xfrm>
            <a:off x="243105" y="205032"/>
            <a:ext cx="1283685" cy="120298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135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5961402" y="1549224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943872" y="2564903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1775519" y="2204864"/>
            <a:ext cx="8352928" cy="43924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182880" marR="0" lvl="0" indent="-182880" algn="l" rtl="0">
              <a:lnSpc>
                <a:spcPct val="80000"/>
              </a:lnSpc>
              <a:spcBef>
                <a:spcPts val="0"/>
              </a:spcBef>
              <a:buClr>
                <a:srgbClr val="7F7F7F"/>
              </a:buClr>
              <a:buFont typeface="Noto Sans Symbols"/>
              <a:buNone/>
            </a:pPr>
            <a:endParaRPr sz="2400" b="0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1703511" y="1733672"/>
            <a:ext cx="8490250" cy="48195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IE" sz="2800" b="1" i="0" u="sng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The </a:t>
            </a:r>
            <a:r>
              <a:rPr lang="en-IE" sz="2800" b="1" u="sng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admissions</a:t>
            </a:r>
            <a:r>
              <a:rPr lang="en-IE" sz="2800" b="1" i="0" u="sng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criteria includes the following.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endParaRPr lang="en-IE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SzPct val="25000"/>
            </a:pP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Students get an opportunity on the 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form </a:t>
            </a: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&amp; at 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interview</a:t>
            </a: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 to state why they wish to do TY.</a:t>
            </a:r>
            <a:endParaRPr lang="en-IE"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lang="en-GB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Suitability of Student for the programme is decided by the school management as outlined in the </a:t>
            </a:r>
            <a:r>
              <a:rPr lang="en-IE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Transition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E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enrolment policy.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lang="en-GB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SzPct val="25000"/>
            </a:pPr>
            <a:endParaRPr lang="en-IE" sz="28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</a:pPr>
            <a:r>
              <a:rPr lang="en-IE" sz="2800" dirty="0">
                <a:latin typeface="Calibri"/>
                <a:ea typeface="Calibri"/>
                <a:cs typeface="Calibri"/>
                <a:sym typeface="Calibri"/>
              </a:rPr>
              <a:t>Possible to run up to 3 classes of 24 students.</a:t>
            </a:r>
            <a:endParaRPr lang="en-IE" sz="1400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lang="en-GB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lang="en-GB"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None/>
            </a:pPr>
            <a:endParaRPr sz="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SzPct val="25000"/>
            </a:pPr>
            <a:endParaRPr lang="en-IE"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>
              <a:lnSpc>
                <a:spcPct val="80000"/>
              </a:lnSpc>
              <a:spcBef>
                <a:spcPts val="0"/>
              </a:spcBef>
              <a:buNone/>
            </a:pP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shortlist </a:t>
            </a:r>
            <a:r>
              <a:rPr lang="en-IE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IE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be created for any remaining applicants.</a:t>
            </a:r>
            <a:endParaRPr lang="en-IE" sz="1400" dirty="0"/>
          </a:p>
        </p:txBody>
      </p:sp>
      <p:sp>
        <p:nvSpPr>
          <p:cNvPr id="10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19" y="173676"/>
            <a:ext cx="1167386" cy="1139953"/>
          </a:xfrm>
          <a:prstGeom prst="rect">
            <a:avLst/>
          </a:prstGeom>
        </p:spPr>
      </p:pic>
      <p:pic>
        <p:nvPicPr>
          <p:cNvPr id="4" name="Content Placeholder 3" descr="Transition-Year-Logo - Ashton School">
            <a:extLst>
              <a:ext uri="{FF2B5EF4-FFF2-40B4-BE49-F238E27FC236}">
                <a16:creationId xmlns:a16="http://schemas.microsoft.com/office/drawing/2014/main" id="{D1255DCA-E3DE-A5ED-6545-85A4225DA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" r="2296" b="-1"/>
          <a:stretch/>
        </p:blipFill>
        <p:spPr>
          <a:xfrm>
            <a:off x="-58820" y="176277"/>
            <a:ext cx="1585610" cy="105921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/>
        </p:nvSpPr>
        <p:spPr>
          <a:xfrm>
            <a:off x="1947835" y="1591986"/>
            <a:ext cx="8296151" cy="21418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Transition Year Fee Per Student:</a:t>
            </a: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IE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r>
              <a:rPr lang="en-IE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en-IE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  <a:p>
            <a:pPr marL="182880" marR="0" lvl="0" indent="-182880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</a:t>
            </a: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deposit of €200 due with acceptance of place on the course.</a:t>
            </a:r>
          </a:p>
          <a:p>
            <a:pPr marL="182880" marR="0" lvl="0" indent="-182880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Noto Sans Symbols"/>
              <a:buNone/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I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balance of €200 is due before </a:t>
            </a: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IE" sz="2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I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2024</a:t>
            </a:r>
            <a:endParaRPr lang="en-IE" sz="2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82880" indent="-182880">
              <a:lnSpc>
                <a:spcPct val="90000"/>
              </a:lnSpc>
              <a:spcBef>
                <a:spcPts val="518"/>
              </a:spcBef>
            </a:pPr>
            <a:r>
              <a:rPr lang="en-IE" sz="2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What does the fee cover?</a:t>
            </a:r>
          </a:p>
        </p:txBody>
      </p:sp>
      <p:sp>
        <p:nvSpPr>
          <p:cNvPr id="206" name="Shape 206"/>
          <p:cNvSpPr/>
          <p:nvPr/>
        </p:nvSpPr>
        <p:spPr>
          <a:xfrm>
            <a:off x="2281110" y="3892074"/>
            <a:ext cx="3510090" cy="26611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Outdoor Education activities</a:t>
            </a:r>
            <a:endParaRPr lang="en-IE" sz="26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Aid Qualification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Industry Visits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Guest Speakers</a:t>
            </a:r>
            <a:endParaRPr lang="en-IE" sz="26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 costs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ICDL Course</a:t>
            </a:r>
          </a:p>
        </p:txBody>
      </p:sp>
      <p:sp>
        <p:nvSpPr>
          <p:cNvPr id="207" name="Shape 207"/>
          <p:cNvSpPr/>
          <p:nvPr/>
        </p:nvSpPr>
        <p:spPr>
          <a:xfrm>
            <a:off x="6732450" y="3892085"/>
            <a:ext cx="3254099" cy="25087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Driving Theory Qualification.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Most TY activities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IE" sz="2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Student Services </a:t>
            </a:r>
            <a:endParaRPr lang="en-IE"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115" y="116631"/>
            <a:ext cx="1164437" cy="1219306"/>
          </a:xfrm>
          <a:prstGeom prst="rect">
            <a:avLst/>
          </a:prstGeom>
        </p:spPr>
      </p:pic>
      <p:pic>
        <p:nvPicPr>
          <p:cNvPr id="4" name="Content Placeholder 3" descr="Transition-Year-Logo - Ashton School">
            <a:extLst>
              <a:ext uri="{FF2B5EF4-FFF2-40B4-BE49-F238E27FC236}">
                <a16:creationId xmlns:a16="http://schemas.microsoft.com/office/drawing/2014/main" id="{F19662D5-89CE-407F-9F38-D86734612D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" r="2296" b="-1"/>
          <a:stretch/>
        </p:blipFill>
        <p:spPr>
          <a:xfrm>
            <a:off x="243106" y="248164"/>
            <a:ext cx="1283685" cy="115985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3123665" y="1524000"/>
            <a:ext cx="5580111" cy="5684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IE" sz="4000" b="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Míle</a:t>
            </a:r>
            <a:r>
              <a:rPr lang="en-IE" sz="40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IE" sz="4000" b="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Buíochas</a:t>
            </a:r>
            <a:endParaRPr lang="en-IE" sz="4000" b="0" i="0" u="none" strike="noStrike" cap="none" dirty="0">
              <a:solidFill>
                <a:schemeClr val="accent1">
                  <a:lumMod val="75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74" name="Shape 474"/>
          <p:cNvPicPr preferRelativeResize="0"/>
          <p:nvPr/>
        </p:nvPicPr>
        <p:blipFill rotWithShape="1">
          <a:blip r:embed="rId3">
            <a:alphaModFix/>
          </a:blip>
          <a:srcRect l="10116" t="4518" r="22805" b="11732"/>
          <a:stretch/>
        </p:blipFill>
        <p:spPr>
          <a:xfrm>
            <a:off x="2286000" y="2209800"/>
            <a:ext cx="7266384" cy="36417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70"/>
          <p:cNvSpPr/>
          <p:nvPr/>
        </p:nvSpPr>
        <p:spPr>
          <a:xfrm>
            <a:off x="2286000" y="5851522"/>
            <a:ext cx="7266384" cy="9302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IE" sz="28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Contact: </a:t>
            </a:r>
            <a:r>
              <a:rPr lang="en-IE" sz="2800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Tom.Quealy@stcaimins</a:t>
            </a:r>
            <a:r>
              <a:rPr lang="en-IE" sz="28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  <a:hlinkClick r:id="rId4"/>
              </a:rPr>
              <a:t>.ie</a:t>
            </a:r>
            <a:endParaRPr lang="en-IE" sz="2800" b="0" i="0" u="none" strike="noStrike" cap="none" dirty="0">
              <a:solidFill>
                <a:schemeClr val="accent1">
                  <a:lumMod val="50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IE" sz="2800" dirty="0">
                <a:solidFill>
                  <a:schemeClr val="accent1">
                    <a:lumMod val="50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Tel: 061 364211</a:t>
            </a:r>
            <a:endParaRPr lang="en-IE" sz="2800" b="0" i="0" u="none" strike="noStrike" cap="none" dirty="0">
              <a:solidFill>
                <a:schemeClr val="accent1">
                  <a:lumMod val="50000"/>
                </a:schemeClr>
              </a:solidFill>
              <a:latin typeface="Adobe Caslon Pro" panose="0205050205050A0204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Shape 110"/>
          <p:cNvSpPr txBox="1"/>
          <p:nvPr/>
        </p:nvSpPr>
        <p:spPr>
          <a:xfrm>
            <a:off x="1524000" y="116632"/>
            <a:ext cx="8829108" cy="1296143"/>
          </a:xfrm>
          <a:prstGeom prst="rect">
            <a:avLst/>
          </a:prstGeom>
          <a:solidFill>
            <a:srgbClr val="38516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FF0000"/>
              </a:buClr>
              <a:buSzPct val="25000"/>
            </a:pPr>
            <a:r>
              <a:rPr lang="en-IE" sz="4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IE" sz="4000" dirty="0">
                <a:solidFill>
                  <a:schemeClr val="bg1">
                    <a:lumMod val="85000"/>
                  </a:schemeClr>
                </a:solidFill>
                <a:latin typeface="Adobe Caslon Pro" panose="0205050205050A020403" pitchFamily="18" charset="0"/>
                <a:ea typeface="Calibri"/>
                <a:cs typeface="Calibri"/>
                <a:sym typeface="Calibri"/>
              </a:rPr>
              <a:t> Transition Year Programme</a:t>
            </a:r>
            <a:endParaRPr lang="en-IE" sz="4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22" y="183257"/>
            <a:ext cx="1167386" cy="1162891"/>
          </a:xfrm>
          <a:prstGeom prst="rect">
            <a:avLst/>
          </a:prstGeom>
        </p:spPr>
      </p:pic>
      <p:pic>
        <p:nvPicPr>
          <p:cNvPr id="4" name="Content Placeholder 3" descr="Transition-Year-Logo - Ashton School">
            <a:extLst>
              <a:ext uri="{FF2B5EF4-FFF2-40B4-BE49-F238E27FC236}">
                <a16:creationId xmlns:a16="http://schemas.microsoft.com/office/drawing/2014/main" id="{65A01B6D-A86D-BFC9-3F0E-17547CC21D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" r="2296" b="-1"/>
          <a:stretch/>
        </p:blipFill>
        <p:spPr>
          <a:xfrm>
            <a:off x="84954" y="118768"/>
            <a:ext cx="1585610" cy="128924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A44458-805A-3A5C-F98F-B55D3885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14400"/>
            <a:ext cx="7886700" cy="1981200"/>
          </a:xfrm>
        </p:spPr>
        <p:txBody>
          <a:bodyPr>
            <a:noAutofit/>
          </a:bodyPr>
          <a:lstStyle/>
          <a:p>
            <a:pPr algn="ctr"/>
            <a:br>
              <a:rPr lang="en-GB" sz="6000" b="1" dirty="0"/>
            </a:br>
            <a:br>
              <a:rPr lang="en-GB" sz="6000" b="1" dirty="0"/>
            </a:br>
            <a:br>
              <a:rPr lang="en-GB" sz="6000" b="1" dirty="0"/>
            </a:br>
            <a:br>
              <a:rPr lang="en-GB" sz="6000" b="1" dirty="0"/>
            </a:br>
            <a:r>
              <a:rPr lang="en-GB" sz="6000" b="1" dirty="0"/>
              <a:t>Application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85027-E8C2-F125-CFB3-D10DE2E4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IE" sz="105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34</a:t>
            </a:fld>
            <a:endParaRPr lang="en-IE" sz="105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AEA45-8F92-3E70-0952-CFB3A53EF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1" y="320042"/>
            <a:ext cx="1164437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01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FF3B2E-E193-4A34-B3F4-62A66DBF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41" y="857250"/>
            <a:ext cx="8275718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39F968B-FCD4-44EE-9AE4-EFEF387403DD}"/>
              </a:ext>
            </a:extLst>
          </p:cNvPr>
          <p:cNvSpPr/>
          <p:nvPr/>
        </p:nvSpPr>
        <p:spPr>
          <a:xfrm>
            <a:off x="4772892" y="2699333"/>
            <a:ext cx="1627909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3770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50EA5-38A6-4318-8466-DC8672CE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63" y="857250"/>
            <a:ext cx="7744074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CB57D3-B475-443E-930B-D4623D62E813}"/>
              </a:ext>
            </a:extLst>
          </p:cNvPr>
          <p:cNvSpPr/>
          <p:nvPr/>
        </p:nvSpPr>
        <p:spPr>
          <a:xfrm>
            <a:off x="3634087" y="5266364"/>
            <a:ext cx="1627909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974467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E146A-8562-4A55-BAA0-33A5D24D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14" y="857250"/>
            <a:ext cx="7608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50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4A5A9-3AA5-43E8-8489-F43B029E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995" y="2032397"/>
            <a:ext cx="6958013" cy="27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8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LC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1053" y="2255792"/>
            <a:ext cx="4777381" cy="217370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IE" dirty="0"/>
              <a:t>Rationale for LCA</a:t>
            </a:r>
            <a:endParaRPr lang="en-IE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GB" sz="2000"/>
              <a:t>Prepares learners for the demanding transition to adult and </a:t>
            </a:r>
            <a:r>
              <a:rPr lang="en-GB" sz="2000" b="1"/>
              <a:t>working life</a:t>
            </a:r>
            <a:r>
              <a:rPr lang="en-GB" sz="200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/>
              <a:t>Recognises </a:t>
            </a:r>
            <a:r>
              <a:rPr lang="en-GB" sz="2000" b="1"/>
              <a:t>talents of all learners </a:t>
            </a:r>
            <a:r>
              <a:rPr lang="en-GB" sz="2000"/>
              <a:t>- programme responsive to aptitudes, abilities, needs and interests.</a:t>
            </a:r>
            <a:endParaRPr lang="en-IE" sz="2000"/>
          </a:p>
          <a:p>
            <a:pPr marL="514350" indent="-514350">
              <a:buFont typeface="+mj-lt"/>
              <a:buAutoNum type="arabicPeriod"/>
            </a:pPr>
            <a:r>
              <a:rPr lang="en-GB" sz="2000"/>
              <a:t>Provides opportunity to develop in terms of responsibility, </a:t>
            </a:r>
            <a:r>
              <a:rPr lang="en-GB" sz="2000" b="1"/>
              <a:t>self-esteem</a:t>
            </a:r>
            <a:r>
              <a:rPr lang="en-GB" sz="2000"/>
              <a:t> and self-knowledge.</a:t>
            </a:r>
            <a:endParaRPr lang="en-IE" sz="2000"/>
          </a:p>
          <a:p>
            <a:pPr marL="514350" indent="-514350">
              <a:buFont typeface="+mj-lt"/>
              <a:buAutoNum type="arabicPeriod"/>
            </a:pPr>
            <a:r>
              <a:rPr lang="en-GB" sz="2000"/>
              <a:t>Develops </a:t>
            </a:r>
            <a:r>
              <a:rPr lang="en-GB" sz="2000" b="1"/>
              <a:t>communication</a:t>
            </a:r>
            <a:r>
              <a:rPr lang="en-GB" sz="2000"/>
              <a:t> and </a:t>
            </a:r>
            <a:r>
              <a:rPr lang="en-GB" sz="2000" b="1"/>
              <a:t>decision making </a:t>
            </a:r>
            <a:r>
              <a:rPr lang="en-GB" sz="2000"/>
              <a:t>skills.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000"/>
              <a:t>Helps learners achieve a more </a:t>
            </a:r>
            <a:r>
              <a:rPr lang="en-GB" sz="2000" b="1"/>
              <a:t>independent</a:t>
            </a:r>
            <a:r>
              <a:rPr lang="en-GB" sz="2000"/>
              <a:t> and enterprising approach to learning and to life.</a:t>
            </a:r>
            <a:endParaRPr lang="en-IE" sz="2000"/>
          </a:p>
          <a:p>
            <a:endParaRPr lang="en-IE" sz="2000"/>
          </a:p>
          <a:p>
            <a:pPr lvl="0"/>
            <a:endParaRPr lang="en-IE" sz="2000"/>
          </a:p>
          <a:p>
            <a:endParaRPr lang="en-IE" sz="2000"/>
          </a:p>
        </p:txBody>
      </p:sp>
    </p:spTree>
    <p:extLst>
      <p:ext uri="{BB962C8B-B14F-4D97-AF65-F5344CB8AC3E}">
        <p14:creationId xmlns:p14="http://schemas.microsoft.com/office/powerpoint/2010/main" val="385037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2623992" y="1318538"/>
          <a:ext cx="764847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/>
              <a:t>Key Underlying Principles</a:t>
            </a:r>
          </a:p>
        </p:txBody>
      </p:sp>
      <p:pic>
        <p:nvPicPr>
          <p:cNvPr id="6" name="Picture 5" descr="LCA 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6698" y="71414"/>
            <a:ext cx="2031335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162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992" y="274638"/>
            <a:ext cx="7792488" cy="725470"/>
          </a:xfrm>
        </p:spPr>
        <p:txBody>
          <a:bodyPr>
            <a:normAutofit/>
          </a:bodyPr>
          <a:lstStyle/>
          <a:p>
            <a:pPr algn="l"/>
            <a:r>
              <a:rPr lang="en-IE" dirty="0"/>
              <a:t>LCA Curriculum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7138"/>
              </p:ext>
            </p:extLst>
          </p:nvPr>
        </p:nvGraphicFramePr>
        <p:xfrm>
          <a:off x="1624641" y="1222075"/>
          <a:ext cx="8797087" cy="5116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5648">
                <a:tc>
                  <a:txBody>
                    <a:bodyPr/>
                    <a:lstStyle/>
                    <a:p>
                      <a:r>
                        <a:rPr lang="en-IE" sz="2400" dirty="0">
                          <a:solidFill>
                            <a:srgbClr val="418763"/>
                          </a:solidFill>
                        </a:rPr>
                        <a:t>Vocational</a:t>
                      </a:r>
                      <a:r>
                        <a:rPr lang="en-IE" sz="2400" baseline="0" dirty="0">
                          <a:solidFill>
                            <a:srgbClr val="418763"/>
                          </a:solidFill>
                        </a:rPr>
                        <a:t> Preparation</a:t>
                      </a:r>
                      <a:endParaRPr lang="en-IE" sz="2400" dirty="0">
                        <a:solidFill>
                          <a:srgbClr val="41876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b="0" dirty="0">
                          <a:solidFill>
                            <a:srgbClr val="262262"/>
                          </a:solidFill>
                        </a:rPr>
                        <a:t>Vocational Preparation</a:t>
                      </a:r>
                      <a:r>
                        <a:rPr lang="en-IE" sz="2400" b="0" baseline="0" dirty="0">
                          <a:solidFill>
                            <a:srgbClr val="262262"/>
                          </a:solidFill>
                        </a:rPr>
                        <a:t> &amp; Guidance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b="0" baseline="0" dirty="0">
                          <a:solidFill>
                            <a:srgbClr val="262262"/>
                          </a:solidFill>
                        </a:rPr>
                        <a:t>English &amp; Communications</a:t>
                      </a:r>
                      <a:endParaRPr lang="en-IE" sz="2400" b="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4790">
                <a:tc>
                  <a:txBody>
                    <a:bodyPr/>
                    <a:lstStyle/>
                    <a:p>
                      <a:r>
                        <a:rPr lang="en-IE" sz="2400" b="1" dirty="0">
                          <a:solidFill>
                            <a:srgbClr val="418763"/>
                          </a:solidFill>
                        </a:rPr>
                        <a:t>Vocational Education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dirty="0">
                          <a:solidFill>
                            <a:srgbClr val="262262"/>
                          </a:solidFill>
                        </a:rPr>
                        <a:t>Mathematical</a:t>
                      </a:r>
                      <a:r>
                        <a:rPr lang="en-IE" sz="2400" baseline="0" dirty="0">
                          <a:solidFill>
                            <a:srgbClr val="262262"/>
                          </a:solidFill>
                        </a:rPr>
                        <a:t> Applications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baseline="0" dirty="0">
                          <a:solidFill>
                            <a:srgbClr val="262262"/>
                          </a:solidFill>
                        </a:rPr>
                        <a:t>Vocational Specialisms* </a:t>
                      </a:r>
                      <a:r>
                        <a:rPr lang="en-IE" sz="2000" i="1" baseline="0" dirty="0">
                          <a:solidFill>
                            <a:srgbClr val="262262"/>
                          </a:solidFill>
                        </a:rPr>
                        <a:t>(Choose 2 from 11 options)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baseline="0" dirty="0">
                          <a:solidFill>
                            <a:srgbClr val="262262"/>
                          </a:solidFill>
                        </a:rPr>
                        <a:t>Information Communication Technology</a:t>
                      </a:r>
                      <a:endParaRPr lang="en-IE" sz="240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836">
                <a:tc>
                  <a:txBody>
                    <a:bodyPr/>
                    <a:lstStyle/>
                    <a:p>
                      <a:r>
                        <a:rPr lang="en-IE" sz="2400" b="1" dirty="0">
                          <a:solidFill>
                            <a:srgbClr val="418763"/>
                          </a:solidFill>
                        </a:rPr>
                        <a:t>General</a:t>
                      </a:r>
                      <a:r>
                        <a:rPr lang="en-IE" sz="2400" b="1" baseline="0" dirty="0">
                          <a:solidFill>
                            <a:srgbClr val="418763"/>
                          </a:solidFill>
                        </a:rPr>
                        <a:t> </a:t>
                      </a:r>
                    </a:p>
                    <a:p>
                      <a:r>
                        <a:rPr lang="en-IE" sz="2400" b="1" baseline="0" dirty="0">
                          <a:solidFill>
                            <a:srgbClr val="418763"/>
                          </a:solidFill>
                        </a:rPr>
                        <a:t>Education</a:t>
                      </a:r>
                      <a:endParaRPr lang="en-IE" sz="2400" b="1" dirty="0">
                        <a:solidFill>
                          <a:srgbClr val="41876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dirty="0">
                          <a:solidFill>
                            <a:srgbClr val="262262"/>
                          </a:solidFill>
                        </a:rPr>
                        <a:t>Arts</a:t>
                      </a:r>
                      <a:r>
                        <a:rPr lang="en-IE" sz="2400" baseline="0" dirty="0">
                          <a:solidFill>
                            <a:srgbClr val="262262"/>
                          </a:solidFill>
                        </a:rPr>
                        <a:t> Education </a:t>
                      </a:r>
                      <a:r>
                        <a:rPr lang="en-IE" sz="2000" i="1" baseline="0" dirty="0">
                          <a:solidFill>
                            <a:srgbClr val="262262"/>
                          </a:solidFill>
                        </a:rPr>
                        <a:t>(</a:t>
                      </a:r>
                      <a:r>
                        <a:rPr lang="en-IE" sz="2000" b="1" i="1" baseline="0" dirty="0">
                          <a:solidFill>
                            <a:srgbClr val="FF0000"/>
                          </a:solidFill>
                        </a:rPr>
                        <a:t>Dance</a:t>
                      </a:r>
                      <a:r>
                        <a:rPr lang="en-IE" sz="2000" i="1" baseline="0" dirty="0">
                          <a:solidFill>
                            <a:srgbClr val="262262"/>
                          </a:solidFill>
                        </a:rPr>
                        <a:t>, Drama, Music, Visual Arts)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baseline="0" dirty="0">
                          <a:solidFill>
                            <a:srgbClr val="262262"/>
                          </a:solidFill>
                        </a:rPr>
                        <a:t>Social Education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baseline="0" dirty="0">
                          <a:solidFill>
                            <a:srgbClr val="262262"/>
                          </a:solidFill>
                        </a:rPr>
                        <a:t>Languages </a:t>
                      </a:r>
                      <a:r>
                        <a:rPr lang="en-IE" sz="2000" i="1" baseline="0" dirty="0">
                          <a:solidFill>
                            <a:srgbClr val="262262"/>
                          </a:solidFill>
                        </a:rPr>
                        <a:t>(</a:t>
                      </a:r>
                      <a:r>
                        <a:rPr lang="en-IE" sz="2000" b="1" i="1" baseline="0" dirty="0" err="1">
                          <a:solidFill>
                            <a:srgbClr val="FF0000"/>
                          </a:solidFill>
                        </a:rPr>
                        <a:t>Gaeilge</a:t>
                      </a:r>
                      <a:r>
                        <a:rPr lang="en-IE" sz="2000" i="1" baseline="0" dirty="0">
                          <a:solidFill>
                            <a:srgbClr val="262262"/>
                          </a:solidFill>
                        </a:rPr>
                        <a:t> and French/Italian/German/</a:t>
                      </a:r>
                      <a:r>
                        <a:rPr lang="en-IE" sz="2000" b="1" i="1" baseline="0" dirty="0">
                          <a:solidFill>
                            <a:srgbClr val="FF0000"/>
                          </a:solidFill>
                        </a:rPr>
                        <a:t>Spanish</a:t>
                      </a:r>
                      <a:r>
                        <a:rPr lang="en-IE" sz="2000" i="1" baseline="0" dirty="0">
                          <a:solidFill>
                            <a:srgbClr val="262262"/>
                          </a:solidFill>
                        </a:rPr>
                        <a:t>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baseline="0" dirty="0">
                          <a:solidFill>
                            <a:srgbClr val="262262"/>
                          </a:solidFill>
                        </a:rPr>
                        <a:t>Leisure &amp; </a:t>
                      </a:r>
                      <a:r>
                        <a:rPr lang="en-IE" sz="2400" i="0" baseline="0" dirty="0">
                          <a:solidFill>
                            <a:srgbClr val="262262"/>
                          </a:solidFill>
                        </a:rPr>
                        <a:t>Recreation</a:t>
                      </a:r>
                      <a:r>
                        <a:rPr lang="en-IE" sz="2000" i="1" baseline="0" dirty="0">
                          <a:solidFill>
                            <a:srgbClr val="262262"/>
                          </a:solidFill>
                        </a:rPr>
                        <a:t> (including Physical Education)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IE" sz="2400" baseline="0" dirty="0">
                          <a:solidFill>
                            <a:srgbClr val="262262"/>
                          </a:solidFill>
                        </a:rPr>
                        <a:t>Religious Education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 descr="LC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6698" y="71414"/>
            <a:ext cx="2031335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23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558896"/>
          </a:xfrm>
        </p:spPr>
        <p:txBody>
          <a:bodyPr>
            <a:normAutofit fontScale="90000"/>
          </a:bodyPr>
          <a:lstStyle/>
          <a:p>
            <a:pPr algn="ctr"/>
            <a:br>
              <a:rPr lang="en-IE" sz="1400" dirty="0"/>
            </a:br>
            <a:r>
              <a:rPr lang="en-IE" sz="2000" b="1" dirty="0"/>
              <a:t>Vocational Specialisms</a:t>
            </a:r>
            <a:br>
              <a:rPr lang="en-IE" sz="1400" dirty="0"/>
            </a:br>
            <a:br>
              <a:rPr lang="en-IE" sz="1400" dirty="0"/>
            </a:br>
            <a:endParaRPr lang="en-IE" sz="1400" b="0" i="1">
              <a:solidFill>
                <a:srgbClr val="FFFFFF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/>
          </p:cNvSpPr>
          <p:nvPr/>
        </p:nvSpPr>
        <p:spPr>
          <a:xfrm>
            <a:off x="3371006" y="1478934"/>
            <a:ext cx="5450356" cy="39113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Engineering</a:t>
            </a:r>
            <a:endParaRPr lang="en-GB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Technology</a:t>
            </a:r>
            <a:endParaRPr lang="en-GB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Childcare/Community Care</a:t>
            </a:r>
            <a:endParaRPr lang="en-GB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Graphics and Construction Studies</a:t>
            </a:r>
            <a:endParaRPr lang="en-GB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Craft and Design</a:t>
            </a:r>
            <a:endParaRPr lang="en-GB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Agriculture/Horticulture</a:t>
            </a:r>
            <a:endParaRPr lang="en-GB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b="1" kern="1200" dirty="0">
                <a:solidFill>
                  <a:srgbClr val="B30000"/>
                </a:solidFill>
                <a:latin typeface="+mn-lt"/>
                <a:ea typeface="+mn-ea"/>
                <a:cs typeface="+mn-cs"/>
              </a:rPr>
              <a:t>Hotel Catering and Tourism</a:t>
            </a:r>
            <a:endParaRPr lang="en-GB" b="1" kern="1200" dirty="0">
              <a:solidFill>
                <a:srgbClr val="B30000"/>
              </a:solidFill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Hair and Beauty</a:t>
            </a:r>
            <a:endParaRPr lang="en-GB" b="1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Office Administration and Customer Care</a:t>
            </a:r>
            <a:endParaRPr lang="en-GB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kern="1200" dirty="0">
                <a:latin typeface="+mn-lt"/>
                <a:ea typeface="+mn-ea"/>
                <a:cs typeface="+mn-cs"/>
              </a:rPr>
              <a:t>Active Leisure Studies</a:t>
            </a:r>
            <a:endParaRPr lang="en-GB" kern="1200" dirty="0">
              <a:latin typeface="+mn-lt"/>
            </a:endParaRPr>
          </a:p>
          <a:p>
            <a:pPr marL="349250" indent="-349250" defTabSz="621792">
              <a:lnSpc>
                <a:spcPct val="135000"/>
              </a:lnSpc>
              <a:spcAft>
                <a:spcPts val="600"/>
              </a:spcAft>
              <a:buClr>
                <a:srgbClr val="262262"/>
              </a:buClr>
              <a:buFont typeface="+mj-lt"/>
              <a:buAutoNum type="arabicPeriod"/>
            </a:pPr>
            <a:r>
              <a:rPr lang="en-GB" b="1" kern="1200" dirty="0">
                <a:solidFill>
                  <a:srgbClr val="B30000"/>
                </a:solidFill>
                <a:latin typeface="+mn-lt"/>
                <a:ea typeface="+mn-ea"/>
                <a:cs typeface="+mn-cs"/>
              </a:rPr>
              <a:t>Information and Communications Technology</a:t>
            </a:r>
            <a:endParaRPr lang="en-GB" b="1" kern="1200" dirty="0">
              <a:solidFill>
                <a:srgbClr val="B30000"/>
              </a:solidFill>
              <a:latin typeface="+mn-lt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endParaRPr lang="en-IE"/>
          </a:p>
        </p:txBody>
      </p:sp>
      <p:pic>
        <p:nvPicPr>
          <p:cNvPr id="5" name="Picture 4" descr="LC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17033" y="1800911"/>
            <a:ext cx="1390225" cy="63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Vertical Scroll 6"/>
          <p:cNvSpPr/>
          <p:nvPr/>
        </p:nvSpPr>
        <p:spPr>
          <a:xfrm>
            <a:off x="7244948" y="2680957"/>
            <a:ext cx="1271177" cy="1955658"/>
          </a:xfrm>
          <a:prstGeom prst="verticalScroll">
            <a:avLst/>
          </a:prstGeom>
          <a:noFill/>
          <a:ln>
            <a:solidFill>
              <a:srgbClr val="418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1792">
              <a:spcAft>
                <a:spcPts val="600"/>
              </a:spcAft>
            </a:pPr>
            <a:r>
              <a:rPr lang="en-IE" sz="1632" kern="1200">
                <a:solidFill>
                  <a:srgbClr val="00623B"/>
                </a:solidFill>
                <a:latin typeface="+mn-lt"/>
                <a:ea typeface="+mn-ea"/>
                <a:cs typeface="+mn-cs"/>
              </a:rPr>
              <a:t>Choose</a:t>
            </a:r>
          </a:p>
          <a:p>
            <a:pPr algn="ctr" defTabSz="621792">
              <a:spcAft>
                <a:spcPts val="600"/>
              </a:spcAft>
            </a:pPr>
            <a:r>
              <a:rPr lang="en-IE" sz="1632" kern="1200">
                <a:solidFill>
                  <a:srgbClr val="00623B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pPr algn="ctr" defTabSz="621792">
              <a:spcAft>
                <a:spcPts val="600"/>
              </a:spcAft>
            </a:pPr>
            <a:r>
              <a:rPr lang="en-IE" sz="1632" kern="1200">
                <a:solidFill>
                  <a:srgbClr val="00623B"/>
                </a:solidFill>
                <a:latin typeface="+mn-lt"/>
                <a:ea typeface="+mn-ea"/>
                <a:cs typeface="+mn-cs"/>
              </a:rPr>
              <a:t>From</a:t>
            </a:r>
          </a:p>
          <a:p>
            <a:pPr algn="ctr" defTabSz="621792">
              <a:spcAft>
                <a:spcPts val="600"/>
              </a:spcAft>
            </a:pPr>
            <a:r>
              <a:rPr lang="en-IE" sz="1632" kern="1200">
                <a:solidFill>
                  <a:srgbClr val="00623B"/>
                </a:solidFill>
                <a:latin typeface="+mn-lt"/>
                <a:ea typeface="+mn-ea"/>
                <a:cs typeface="+mn-cs"/>
              </a:rPr>
              <a:t>11</a:t>
            </a:r>
          </a:p>
          <a:p>
            <a:pPr algn="ctr" defTabSz="621792">
              <a:spcAft>
                <a:spcPts val="600"/>
              </a:spcAft>
            </a:pPr>
            <a:r>
              <a:rPr lang="en-IE" sz="1632" kern="1200">
                <a:solidFill>
                  <a:srgbClr val="00623B"/>
                </a:solidFill>
                <a:latin typeface="+mn-lt"/>
                <a:ea typeface="+mn-ea"/>
                <a:cs typeface="+mn-cs"/>
              </a:rPr>
              <a:t>Options</a:t>
            </a:r>
          </a:p>
          <a:p>
            <a:pPr algn="ctr">
              <a:spcAft>
                <a:spcPts val="600"/>
              </a:spcAft>
            </a:pPr>
            <a:endParaRPr lang="en-IE" sz="1400"/>
          </a:p>
        </p:txBody>
      </p:sp>
    </p:spTree>
    <p:extLst>
      <p:ext uri="{BB962C8B-B14F-4D97-AF65-F5344CB8AC3E}">
        <p14:creationId xmlns:p14="http://schemas.microsoft.com/office/powerpoint/2010/main" val="139096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3" y="0"/>
          <a:ext cx="9143999" cy="690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6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6571">
                <a:tc gridSpan="3">
                  <a:txBody>
                    <a:bodyPr/>
                    <a:lstStyle/>
                    <a:p>
                      <a:pPr algn="l"/>
                      <a:r>
                        <a:rPr lang="en-IE" sz="4000" dirty="0"/>
                        <a:t>LCA Modes of Assessment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7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262262"/>
                          </a:solidFill>
                        </a:rPr>
                        <a:t>Satisfactory completion of modules + 90% attendance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262262"/>
                          </a:solidFill>
                        </a:rPr>
                        <a:t>Evidence of completion of </a:t>
                      </a:r>
                      <a:r>
                        <a:rPr lang="en-GB" sz="1800" b="1" dirty="0">
                          <a:solidFill>
                            <a:srgbClr val="418763"/>
                          </a:solidFill>
                        </a:rPr>
                        <a:t>4 key assignments </a:t>
                      </a:r>
                      <a:r>
                        <a:rPr lang="en-GB" sz="1800" dirty="0">
                          <a:solidFill>
                            <a:srgbClr val="262262"/>
                          </a:solidFill>
                        </a:rPr>
                        <a:t>for each module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262262"/>
                          </a:solidFill>
                        </a:rPr>
                        <a:t>One credit per course</a:t>
                      </a:r>
                      <a:r>
                        <a:rPr lang="en-GB" sz="1800" baseline="0" dirty="0">
                          <a:solidFill>
                            <a:srgbClr val="262262"/>
                          </a:solidFill>
                        </a:rPr>
                        <a:t> </a:t>
                      </a:r>
                      <a:r>
                        <a:rPr lang="en-GB" sz="1800" dirty="0">
                          <a:solidFill>
                            <a:srgbClr val="262262"/>
                          </a:solidFill>
                        </a:rPr>
                        <a:t>module in which there is a final exam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262262"/>
                          </a:solidFill>
                        </a:rPr>
                        <a:t>Two credits per</a:t>
                      </a:r>
                      <a:r>
                        <a:rPr lang="en-GB" sz="1800" baseline="0" dirty="0">
                          <a:solidFill>
                            <a:srgbClr val="262262"/>
                          </a:solidFill>
                        </a:rPr>
                        <a:t> course</a:t>
                      </a:r>
                      <a:r>
                        <a:rPr lang="en-GB" sz="1800" dirty="0">
                          <a:solidFill>
                            <a:srgbClr val="262262"/>
                          </a:solidFill>
                        </a:rPr>
                        <a:t> module in</a:t>
                      </a:r>
                      <a:r>
                        <a:rPr lang="en-GB" sz="1800" baseline="0" dirty="0">
                          <a:solidFill>
                            <a:srgbClr val="262262"/>
                          </a:solidFill>
                        </a:rPr>
                        <a:t> which there is NO final exam </a:t>
                      </a:r>
                      <a:endParaRPr lang="en-GB" sz="180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262262"/>
                          </a:solidFill>
                        </a:rPr>
                        <a:t>62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262262"/>
                          </a:solidFill>
                        </a:rPr>
                        <a:t>credits </a:t>
                      </a:r>
                      <a:endParaRPr lang="en-IE" sz="240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E" sz="2400" dirty="0">
                          <a:solidFill>
                            <a:srgbClr val="262262"/>
                          </a:solidFill>
                        </a:rPr>
                        <a:t>31%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0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418763"/>
                          </a:solidFill>
                        </a:rPr>
                        <a:t>7 Student tasks </a:t>
                      </a:r>
                      <a:r>
                        <a:rPr lang="en-GB" sz="2400" b="1" baseline="0" dirty="0">
                          <a:solidFill>
                            <a:srgbClr val="418763"/>
                          </a:solidFill>
                        </a:rPr>
                        <a:t> </a:t>
                      </a:r>
                      <a:r>
                        <a:rPr lang="en-GB" sz="2400" baseline="0" dirty="0">
                          <a:solidFill>
                            <a:srgbClr val="262262"/>
                          </a:solidFill>
                        </a:rPr>
                        <a:t>@ </a:t>
                      </a:r>
                      <a:r>
                        <a:rPr lang="en-GB" sz="2400" dirty="0">
                          <a:solidFill>
                            <a:srgbClr val="262262"/>
                          </a:solidFill>
                        </a:rPr>
                        <a:t>10 credits each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26226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262262"/>
                          </a:solidFill>
                        </a:rPr>
                        <a:t>70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262262"/>
                          </a:solidFill>
                        </a:rPr>
                        <a:t>credits </a:t>
                      </a:r>
                      <a:endParaRPr lang="en-IE" sz="240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E" sz="2400" dirty="0">
                          <a:solidFill>
                            <a:srgbClr val="262262"/>
                          </a:solidFill>
                        </a:rPr>
                        <a:t>35%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04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418763"/>
                          </a:solidFill>
                        </a:rPr>
                        <a:t>Final examinations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26226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rgbClr val="26226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262262"/>
                          </a:solidFill>
                        </a:rPr>
                        <a:t>68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262262"/>
                          </a:solidFill>
                        </a:rPr>
                        <a:t>credits </a:t>
                      </a:r>
                      <a:endParaRPr lang="en-IE" sz="240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E" sz="2400" dirty="0">
                          <a:solidFill>
                            <a:srgbClr val="262262"/>
                          </a:solidFill>
                        </a:rPr>
                        <a:t>34%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1182">
                <a:tc>
                  <a:txBody>
                    <a:bodyPr/>
                    <a:lstStyle/>
                    <a:p>
                      <a:r>
                        <a:rPr lang="en-IE" sz="2400" dirty="0">
                          <a:solidFill>
                            <a:srgbClr val="262262"/>
                          </a:solidFill>
                        </a:rPr>
                        <a:t>Total</a:t>
                      </a:r>
                    </a:p>
                    <a:p>
                      <a:endParaRPr lang="en-IE" sz="1800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2400" dirty="0">
                          <a:solidFill>
                            <a:srgbClr val="262262"/>
                          </a:solidFill>
                        </a:rPr>
                        <a:t>200 </a:t>
                      </a:r>
                    </a:p>
                    <a:p>
                      <a:r>
                        <a:rPr lang="en-IE" sz="2400" dirty="0">
                          <a:solidFill>
                            <a:srgbClr val="262262"/>
                          </a:solidFill>
                        </a:rPr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E" sz="2000" dirty="0">
                          <a:solidFill>
                            <a:srgbClr val="262262"/>
                          </a:solidFill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LC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24893" y="0"/>
            <a:ext cx="2031335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95407" y="3000372"/>
          <a:ext cx="714380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7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sz="1600" b="0" i="1" dirty="0">
                          <a:solidFill>
                            <a:srgbClr val="262262"/>
                          </a:solidFill>
                        </a:rPr>
                        <a:t>Vocational</a:t>
                      </a:r>
                      <a:r>
                        <a:rPr lang="en-IE" sz="1600" b="0" i="1" baseline="0" dirty="0">
                          <a:solidFill>
                            <a:srgbClr val="262262"/>
                          </a:solidFill>
                        </a:rPr>
                        <a:t> Preparation</a:t>
                      </a:r>
                      <a:endParaRPr lang="en-IE" sz="1600" b="0" i="1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600" b="0" i="1" dirty="0">
                          <a:solidFill>
                            <a:srgbClr val="262262"/>
                          </a:solidFill>
                        </a:rPr>
                        <a:t>Vocational Education (x2)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600" b="0" i="1" dirty="0">
                          <a:solidFill>
                            <a:srgbClr val="262262"/>
                          </a:solidFill>
                        </a:rPr>
                        <a:t>General Education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600" b="0" i="1" dirty="0">
                          <a:solidFill>
                            <a:srgbClr val="262262"/>
                          </a:solidFill>
                        </a:rPr>
                        <a:t>Contemporary</a:t>
                      </a:r>
                      <a:r>
                        <a:rPr lang="en-IE" sz="1600" b="0" i="1" baseline="0" dirty="0">
                          <a:solidFill>
                            <a:srgbClr val="262262"/>
                          </a:solidFill>
                        </a:rPr>
                        <a:t> Issue</a:t>
                      </a:r>
                      <a:endParaRPr lang="en-IE" sz="1600" b="0" i="1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600" b="0" i="1" dirty="0">
                          <a:solidFill>
                            <a:srgbClr val="262262"/>
                          </a:solidFill>
                        </a:rPr>
                        <a:t>Personal</a:t>
                      </a:r>
                      <a:r>
                        <a:rPr lang="en-IE" sz="1600" b="0" i="1" baseline="0" dirty="0">
                          <a:solidFill>
                            <a:srgbClr val="262262"/>
                          </a:solidFill>
                        </a:rPr>
                        <a:t> Reflection</a:t>
                      </a:r>
                      <a:endParaRPr lang="en-IE" sz="1600" b="0" i="1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600" b="0" i="1" dirty="0">
                          <a:solidFill>
                            <a:srgbClr val="262262"/>
                          </a:solidFill>
                        </a:rPr>
                        <a:t>Practical Achievement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95407" y="4286257"/>
          <a:ext cx="7143800" cy="1130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7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355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English &amp; Communication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Vocational </a:t>
                      </a:r>
                      <a:r>
                        <a:rPr lang="en-IE" sz="1600" b="1" dirty="0" err="1">
                          <a:solidFill>
                            <a:srgbClr val="262262"/>
                          </a:solidFill>
                          <a:latin typeface="+mn-lt"/>
                        </a:rPr>
                        <a:t>Specialisms</a:t>
                      </a:r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 (x2)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Languages (x2)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Social Education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>
                          <a:solidFill>
                            <a:srgbClr val="262262"/>
                          </a:solidFill>
                          <a:latin typeface="+mn-lt"/>
                        </a:rPr>
                        <a:t>Mathematical</a:t>
                      </a:r>
                      <a:r>
                        <a:rPr lang="en-IE" sz="1600" b="1" baseline="0">
                          <a:solidFill>
                            <a:srgbClr val="262262"/>
                          </a:solidFill>
                          <a:latin typeface="+mn-lt"/>
                        </a:rPr>
                        <a:t> Applications</a:t>
                      </a:r>
                      <a:endParaRPr lang="en-IE" sz="1600" b="1" dirty="0">
                        <a:solidFill>
                          <a:srgbClr val="262262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215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12 credits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12 credits each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6 credits each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10 credits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>
                          <a:solidFill>
                            <a:srgbClr val="262262"/>
                          </a:solidFill>
                          <a:latin typeface="+mn-lt"/>
                        </a:rPr>
                        <a:t>10 credits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66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50237"/>
              </p:ext>
            </p:extLst>
          </p:nvPr>
        </p:nvGraphicFramePr>
        <p:xfrm>
          <a:off x="1524000" y="928670"/>
          <a:ext cx="9144032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8543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>
                          <a:solidFill>
                            <a:schemeClr val="bg1"/>
                          </a:solidFill>
                        </a:rPr>
                        <a:t>Task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7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chemeClr val="bg1"/>
                          </a:solidFill>
                        </a:rPr>
                        <a:t>Credit 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7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7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>
                          <a:solidFill>
                            <a:schemeClr val="bg1"/>
                          </a:solidFill>
                        </a:rPr>
                        <a:t>Completed in session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7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chemeClr val="bg1"/>
                          </a:solidFill>
                        </a:rPr>
                        <a:t>Assessed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7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205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IE" b="1" dirty="0">
                          <a:solidFill>
                            <a:srgbClr val="262262"/>
                          </a:solidFill>
                        </a:rPr>
                        <a:t>General</a:t>
                      </a:r>
                      <a:r>
                        <a:rPr lang="en-IE" b="1" baseline="0" dirty="0">
                          <a:solidFill>
                            <a:srgbClr val="262262"/>
                          </a:solidFill>
                        </a:rPr>
                        <a:t> Education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en-IE" i="1" baseline="0" dirty="0">
                          <a:solidFill>
                            <a:srgbClr val="262262"/>
                          </a:solidFill>
                        </a:rPr>
                        <a:t>Originating in Arts Education, </a:t>
                      </a:r>
                      <a:r>
                        <a:rPr lang="en-IE" b="0" i="1" baseline="0" dirty="0">
                          <a:solidFill>
                            <a:srgbClr val="FF0000"/>
                          </a:solidFill>
                        </a:rPr>
                        <a:t>Leisure &amp; Recreation</a:t>
                      </a:r>
                      <a:r>
                        <a:rPr lang="en-IE" b="0" i="1" baseline="0" dirty="0">
                          <a:solidFill>
                            <a:srgbClr val="262262"/>
                          </a:solidFill>
                        </a:rPr>
                        <a:t>,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en-IE" i="1" baseline="0" dirty="0">
                          <a:solidFill>
                            <a:srgbClr val="262262"/>
                          </a:solidFill>
                        </a:rPr>
                        <a:t>Language or Social Education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Jan/</a:t>
                      </a:r>
                      <a:r>
                        <a:rPr lang="en-IE" b="1" dirty="0">
                          <a:solidFill>
                            <a:srgbClr val="FF0000"/>
                          </a:solidFill>
                        </a:rPr>
                        <a:t>Yr 1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205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262262"/>
                          </a:solidFill>
                        </a:rPr>
                        <a:t>2. Vocational Preparation</a:t>
                      </a:r>
                    </a:p>
                    <a:p>
                      <a:r>
                        <a:rPr lang="en-IE" i="1" dirty="0">
                          <a:solidFill>
                            <a:srgbClr val="262262"/>
                          </a:solidFill>
                        </a:rPr>
                        <a:t>Originating</a:t>
                      </a:r>
                      <a:r>
                        <a:rPr lang="en-IE" i="1" baseline="0" dirty="0">
                          <a:solidFill>
                            <a:srgbClr val="262262"/>
                          </a:solidFill>
                        </a:rPr>
                        <a:t> in either </a:t>
                      </a:r>
                      <a:r>
                        <a:rPr lang="en-IE" i="1" baseline="0" dirty="0">
                          <a:solidFill>
                            <a:srgbClr val="FF0000"/>
                          </a:solidFill>
                        </a:rPr>
                        <a:t>Vocational Preparation &amp; Guidance</a:t>
                      </a:r>
                      <a:r>
                        <a:rPr lang="en-IE" i="1" baseline="0" dirty="0">
                          <a:solidFill>
                            <a:srgbClr val="262262"/>
                          </a:solidFill>
                        </a:rPr>
                        <a:t> or English &amp; Communication</a:t>
                      </a:r>
                      <a:endParaRPr lang="en-IE" i="1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May/</a:t>
                      </a:r>
                      <a:r>
                        <a:rPr lang="en-IE" b="1" dirty="0">
                          <a:solidFill>
                            <a:srgbClr val="FF0000"/>
                          </a:solidFill>
                        </a:rPr>
                        <a:t>Yr 1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b="1" dirty="0">
                          <a:solidFill>
                            <a:srgbClr val="262262"/>
                          </a:solidFill>
                        </a:rPr>
                        <a:t>3. Vocational Education</a:t>
                      </a:r>
                      <a:r>
                        <a:rPr lang="en-IE" b="1" baseline="0" dirty="0">
                          <a:solidFill>
                            <a:srgbClr val="262262"/>
                          </a:solidFill>
                        </a:rPr>
                        <a:t> - 1</a:t>
                      </a:r>
                      <a:r>
                        <a:rPr lang="en-IE" b="1" baseline="30000" dirty="0">
                          <a:solidFill>
                            <a:srgbClr val="262262"/>
                          </a:solidFill>
                        </a:rPr>
                        <a:t>st</a:t>
                      </a:r>
                      <a:r>
                        <a:rPr lang="en-IE" b="1" baseline="0" dirty="0">
                          <a:solidFill>
                            <a:srgbClr val="262262"/>
                          </a:solidFill>
                        </a:rPr>
                        <a:t> specialism</a:t>
                      </a:r>
                      <a:endParaRPr lang="en-IE" b="1" dirty="0">
                        <a:solidFill>
                          <a:srgbClr val="262262"/>
                        </a:solidFill>
                      </a:endParaRPr>
                    </a:p>
                    <a:p>
                      <a:r>
                        <a:rPr lang="en-IE" i="1" dirty="0">
                          <a:solidFill>
                            <a:srgbClr val="262262"/>
                          </a:solidFill>
                        </a:rPr>
                        <a:t>Originating</a:t>
                      </a:r>
                      <a:r>
                        <a:rPr lang="en-IE" i="1" baseline="0" dirty="0">
                          <a:solidFill>
                            <a:srgbClr val="262262"/>
                          </a:solidFill>
                        </a:rPr>
                        <a:t> in one </a:t>
                      </a:r>
                      <a:r>
                        <a:rPr lang="en-IE" i="1" baseline="0" dirty="0">
                          <a:solidFill>
                            <a:srgbClr val="FF0000"/>
                          </a:solidFill>
                        </a:rPr>
                        <a:t>Vocational Specialism</a:t>
                      </a:r>
                      <a:endParaRPr lang="en-IE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May/</a:t>
                      </a:r>
                      <a:r>
                        <a:rPr lang="en-IE" b="1" dirty="0">
                          <a:solidFill>
                            <a:srgbClr val="FF0000"/>
                          </a:solidFill>
                        </a:rPr>
                        <a:t>Yr 1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543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262262"/>
                          </a:solidFill>
                        </a:rPr>
                        <a:t>4. Vocational</a:t>
                      </a:r>
                      <a:r>
                        <a:rPr lang="en-IE" b="1" baseline="0" dirty="0">
                          <a:solidFill>
                            <a:srgbClr val="262262"/>
                          </a:solidFill>
                        </a:rPr>
                        <a:t> Education - 2</a:t>
                      </a:r>
                      <a:r>
                        <a:rPr lang="en-IE" b="1" baseline="30000" dirty="0">
                          <a:solidFill>
                            <a:srgbClr val="262262"/>
                          </a:solidFill>
                        </a:rPr>
                        <a:t>nd</a:t>
                      </a:r>
                      <a:r>
                        <a:rPr lang="en-IE" b="1" baseline="0" dirty="0">
                          <a:solidFill>
                            <a:srgbClr val="262262"/>
                          </a:solidFill>
                        </a:rPr>
                        <a:t> specialism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i="1" dirty="0">
                          <a:solidFill>
                            <a:srgbClr val="262262"/>
                          </a:solidFill>
                        </a:rPr>
                        <a:t>Originating</a:t>
                      </a:r>
                      <a:r>
                        <a:rPr lang="en-IE" i="1" baseline="0" dirty="0">
                          <a:solidFill>
                            <a:srgbClr val="262262"/>
                          </a:solidFill>
                        </a:rPr>
                        <a:t> in the second </a:t>
                      </a:r>
                      <a:r>
                        <a:rPr lang="en-IE" i="1" baseline="0" dirty="0">
                          <a:solidFill>
                            <a:srgbClr val="FF0000"/>
                          </a:solidFill>
                        </a:rPr>
                        <a:t>Vocational Specialism</a:t>
                      </a:r>
                      <a:endParaRPr lang="en-IE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Jan/</a:t>
                      </a:r>
                      <a:r>
                        <a:rPr lang="en-IE" b="1" dirty="0">
                          <a:solidFill>
                            <a:srgbClr val="0070C0"/>
                          </a:solidFill>
                        </a:rPr>
                        <a:t>Yr 2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543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262262"/>
                          </a:solidFill>
                        </a:rPr>
                        <a:t>5. Contemporary</a:t>
                      </a:r>
                      <a:r>
                        <a:rPr lang="en-IE" b="1" baseline="0" dirty="0">
                          <a:solidFill>
                            <a:srgbClr val="262262"/>
                          </a:solidFill>
                        </a:rPr>
                        <a:t> </a:t>
                      </a:r>
                      <a:r>
                        <a:rPr lang="en-IE" b="1" dirty="0">
                          <a:solidFill>
                            <a:srgbClr val="262262"/>
                          </a:solidFill>
                        </a:rPr>
                        <a:t>Issues</a:t>
                      </a:r>
                    </a:p>
                    <a:p>
                      <a:r>
                        <a:rPr lang="en-IE" b="0" i="1" dirty="0">
                          <a:solidFill>
                            <a:srgbClr val="262262"/>
                          </a:solidFill>
                        </a:rPr>
                        <a:t>Anchored in </a:t>
                      </a:r>
                      <a:r>
                        <a:rPr lang="en-IE" b="0" i="1" dirty="0">
                          <a:solidFill>
                            <a:srgbClr val="FF0000"/>
                          </a:solidFill>
                        </a:rPr>
                        <a:t>Social</a:t>
                      </a:r>
                      <a:r>
                        <a:rPr lang="en-IE" b="0" i="1" baseline="0" dirty="0">
                          <a:solidFill>
                            <a:srgbClr val="FF0000"/>
                          </a:solidFill>
                        </a:rPr>
                        <a:t> Education</a:t>
                      </a:r>
                      <a:endParaRPr lang="en-IE" b="0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Jan/</a:t>
                      </a:r>
                      <a:r>
                        <a:rPr lang="en-IE" b="1" dirty="0">
                          <a:solidFill>
                            <a:srgbClr val="0070C0"/>
                          </a:solidFill>
                        </a:rPr>
                        <a:t>Yr 2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543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262262"/>
                          </a:solidFill>
                        </a:rPr>
                        <a:t>6. Practical Achievement</a:t>
                      </a:r>
                    </a:p>
                    <a:p>
                      <a:r>
                        <a:rPr lang="en-IE" b="0" i="1" dirty="0">
                          <a:solidFill>
                            <a:srgbClr val="262262"/>
                          </a:solidFill>
                        </a:rPr>
                        <a:t>Generally</a:t>
                      </a:r>
                      <a:r>
                        <a:rPr lang="en-IE" b="0" i="1" baseline="0" dirty="0">
                          <a:solidFill>
                            <a:srgbClr val="262262"/>
                          </a:solidFill>
                        </a:rPr>
                        <a:t> </a:t>
                      </a:r>
                      <a:r>
                        <a:rPr lang="en-IE" b="0" i="1" baseline="0" dirty="0">
                          <a:solidFill>
                            <a:srgbClr val="FF0000"/>
                          </a:solidFill>
                        </a:rPr>
                        <a:t>out of school</a:t>
                      </a:r>
                      <a:endParaRPr lang="en-IE" b="0" i="1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Jan/</a:t>
                      </a:r>
                      <a:r>
                        <a:rPr lang="en-IE" b="1" dirty="0">
                          <a:solidFill>
                            <a:srgbClr val="0070C0"/>
                          </a:solidFill>
                        </a:rPr>
                        <a:t>Yr 2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2205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262262"/>
                          </a:solidFill>
                        </a:rPr>
                        <a:t>7. Personal Reflection</a:t>
                      </a:r>
                    </a:p>
                    <a:p>
                      <a:r>
                        <a:rPr lang="en-IE" b="0" i="1" dirty="0">
                          <a:solidFill>
                            <a:srgbClr val="262262"/>
                          </a:solidFill>
                        </a:rPr>
                        <a:t>Statement</a:t>
                      </a:r>
                      <a:r>
                        <a:rPr lang="en-IE" b="0" i="1" baseline="0" dirty="0">
                          <a:solidFill>
                            <a:srgbClr val="262262"/>
                          </a:solidFill>
                        </a:rPr>
                        <a:t> 1 from </a:t>
                      </a:r>
                      <a:r>
                        <a:rPr lang="en-IE" b="0" i="1" baseline="0" dirty="0">
                          <a:solidFill>
                            <a:srgbClr val="FF0000"/>
                          </a:solidFill>
                        </a:rPr>
                        <a:t>year one </a:t>
                      </a:r>
                      <a:r>
                        <a:rPr lang="en-IE" b="0" i="1" baseline="0" dirty="0">
                          <a:solidFill>
                            <a:srgbClr val="262262"/>
                          </a:solidFill>
                        </a:rPr>
                        <a:t>will be stored and returned to SEC when </a:t>
                      </a:r>
                      <a:r>
                        <a:rPr lang="en-IE" b="0" i="1" baseline="0" dirty="0">
                          <a:solidFill>
                            <a:srgbClr val="FF0000"/>
                          </a:solidFill>
                        </a:rPr>
                        <a:t>statement two </a:t>
                      </a:r>
                      <a:r>
                        <a:rPr lang="en-IE" b="0" i="1" baseline="0" dirty="0">
                          <a:solidFill>
                            <a:srgbClr val="262262"/>
                          </a:solidFill>
                        </a:rPr>
                        <a:t>is complete</a:t>
                      </a:r>
                      <a:endParaRPr lang="en-IE" b="0" i="1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on-going</a:t>
                      </a:r>
                    </a:p>
                    <a:p>
                      <a:pPr algn="ctr"/>
                      <a:endParaRPr lang="en-IE" dirty="0">
                        <a:solidFill>
                          <a:srgbClr val="2622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solidFill>
                            <a:srgbClr val="262262"/>
                          </a:solidFill>
                        </a:rPr>
                        <a:t>May/</a:t>
                      </a:r>
                      <a:r>
                        <a:rPr lang="en-IE" b="1" dirty="0">
                          <a:solidFill>
                            <a:srgbClr val="0070C0"/>
                          </a:solidFill>
                        </a:rPr>
                        <a:t>Yr 2</a:t>
                      </a:r>
                    </a:p>
                  </a:txBody>
                  <a:tcPr>
                    <a:lnL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22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2662" y="142852"/>
            <a:ext cx="6258090" cy="654032"/>
          </a:xfrm>
        </p:spPr>
        <p:txBody>
          <a:bodyPr>
            <a:normAutofit fontScale="90000"/>
          </a:bodyPr>
          <a:lstStyle/>
          <a:p>
            <a:r>
              <a:rPr lang="en-IE" dirty="0"/>
              <a:t>Summary of Tasks</a:t>
            </a:r>
          </a:p>
        </p:txBody>
      </p:sp>
      <p:pic>
        <p:nvPicPr>
          <p:cNvPr id="5" name="Picture 4" descr="LC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6666" y="0"/>
            <a:ext cx="2031335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513225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1785</Words>
  <Application>Microsoft Office PowerPoint</Application>
  <PresentationFormat>Widescreen</PresentationFormat>
  <Paragraphs>491</Paragraphs>
  <Slides>38</Slides>
  <Notes>23</Notes>
  <HiddenSlides>5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Adobe Caslon Pro</vt:lpstr>
      <vt:lpstr>Aptos</vt:lpstr>
      <vt:lpstr>Aptos Display</vt:lpstr>
      <vt:lpstr>Arial</vt:lpstr>
      <vt:lpstr>Calibri</vt:lpstr>
      <vt:lpstr>Calibri Light</vt:lpstr>
      <vt:lpstr>Harlow Solid Italic</vt:lpstr>
      <vt:lpstr>Noto Sans Symbols</vt:lpstr>
      <vt:lpstr>Times New Roman</vt:lpstr>
      <vt:lpstr>Tw Cen MT</vt:lpstr>
      <vt:lpstr>Tw Cen MT Condensed</vt:lpstr>
      <vt:lpstr>Wingdings</vt:lpstr>
      <vt:lpstr>Wingdings 3</vt:lpstr>
      <vt:lpstr>office theme</vt:lpstr>
      <vt:lpstr>Office Theme</vt:lpstr>
      <vt:lpstr>Integral</vt:lpstr>
      <vt:lpstr>Office Theme</vt:lpstr>
      <vt:lpstr>Third Year Options</vt:lpstr>
      <vt:lpstr>What is the LCA course?  </vt:lpstr>
      <vt:lpstr>Who would benefit most from the Leaving Certificate Applied?</vt:lpstr>
      <vt:lpstr>Rationale for LCA</vt:lpstr>
      <vt:lpstr>Key Underlying Principles</vt:lpstr>
      <vt:lpstr>LCA Curriculum</vt:lpstr>
      <vt:lpstr> Vocational Specialisms  </vt:lpstr>
      <vt:lpstr>PowerPoint Presentation</vt:lpstr>
      <vt:lpstr>Summary of Tasks</vt:lpstr>
      <vt:lpstr> Opening up New Options </vt:lpstr>
      <vt:lpstr>Irish National Framework of Qualifications (NFQ)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Application Process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Ms.Glendon-Garry (Derval)</cp:lastModifiedBy>
  <cp:revision>516</cp:revision>
  <dcterms:created xsi:type="dcterms:W3CDTF">2024-02-19T11:54:06Z</dcterms:created>
  <dcterms:modified xsi:type="dcterms:W3CDTF">2024-02-20T15:51:23Z</dcterms:modified>
</cp:coreProperties>
</file>