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33"/>
    <a:srgbClr val="FF66FF"/>
    <a:srgbClr val="010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A72A32-8FE2-4AE1-1CF7-FF68EEADC53D}" v="1" dt="2019-09-13T11:03:29.368"/>
    <p1510:client id="{66F0EB4A-384A-A179-878F-1EA0DC4796B3}" v="58" dt="2019-09-13T09:59:52.121"/>
    <p1510:client id="{6D79560C-BD8E-4234-AFE0-3242C13CFA60}" v="1" dt="2019-09-13T11:02:36.291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38" autoAdjust="0"/>
    <p:restoredTop sz="94689" autoAdjust="0"/>
  </p:normalViewPr>
  <p:slideViewPr>
    <p:cSldViewPr>
      <p:cViewPr varScale="1">
        <p:scale>
          <a:sx n="90" d="100"/>
          <a:sy n="90" d="100"/>
        </p:scale>
        <p:origin x="118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Relationship Id="rId27" Type="http://schemas.openxmlformats.org/officeDocument/2006/relationships/customXml" Target="../customXml/item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Quealy" userId="S::tom.quealy@stcaimins.ie::0e8588d7-d232-4a20-9a24-5a4a12dadd4c" providerId="AD" clId="Web-{66F0EB4A-384A-A179-878F-1EA0DC4796B3}"/>
    <pc:docChg chg="addSld delSld modSld">
      <pc:chgData name="Tom Quealy" userId="S::tom.quealy@stcaimins.ie::0e8588d7-d232-4a20-9a24-5a4a12dadd4c" providerId="AD" clId="Web-{66F0EB4A-384A-A179-878F-1EA0DC4796B3}" dt="2019-09-13T09:59:52.121" v="57"/>
      <pc:docMkLst>
        <pc:docMk/>
      </pc:docMkLst>
      <pc:sldChg chg="modSp">
        <pc:chgData name="Tom Quealy" userId="S::tom.quealy@stcaimins.ie::0e8588d7-d232-4a20-9a24-5a4a12dadd4c" providerId="AD" clId="Web-{66F0EB4A-384A-A179-878F-1EA0DC4796B3}" dt="2019-09-13T09:54:11.811" v="8" actId="20577"/>
        <pc:sldMkLst>
          <pc:docMk/>
          <pc:sldMk cId="0" sldId="257"/>
        </pc:sldMkLst>
        <pc:spChg chg="mod">
          <ac:chgData name="Tom Quealy" userId="S::tom.quealy@stcaimins.ie::0e8588d7-d232-4a20-9a24-5a4a12dadd4c" providerId="AD" clId="Web-{66F0EB4A-384A-A179-878F-1EA0DC4796B3}" dt="2019-09-13T09:54:11.811" v="8" actId="20577"/>
          <ac:spMkLst>
            <pc:docMk/>
            <pc:sldMk cId="0" sldId="257"/>
            <ac:spMk id="48136" creationId="{00000000-0000-0000-0000-000000000000}"/>
          </ac:spMkLst>
        </pc:spChg>
      </pc:sldChg>
      <pc:sldChg chg="delSp modSp">
        <pc:chgData name="Tom Quealy" userId="S::tom.quealy@stcaimins.ie::0e8588d7-d232-4a20-9a24-5a4a12dadd4c" providerId="AD" clId="Web-{66F0EB4A-384A-A179-878F-1EA0DC4796B3}" dt="2019-09-13T09:54:52.279" v="14"/>
        <pc:sldMkLst>
          <pc:docMk/>
          <pc:sldMk cId="0" sldId="284"/>
        </pc:sldMkLst>
        <pc:picChg chg="del mod">
          <ac:chgData name="Tom Quealy" userId="S::tom.quealy@stcaimins.ie::0e8588d7-d232-4a20-9a24-5a4a12dadd4c" providerId="AD" clId="Web-{66F0EB4A-384A-A179-878F-1EA0DC4796B3}" dt="2019-09-13T09:54:52.279" v="14"/>
          <ac:picMkLst>
            <pc:docMk/>
            <pc:sldMk cId="0" sldId="284"/>
            <ac:picMk id="5122" creationId="{00000000-0000-0000-0000-000000000000}"/>
          </ac:picMkLst>
        </pc:picChg>
      </pc:sldChg>
      <pc:sldChg chg="del">
        <pc:chgData name="Tom Quealy" userId="S::tom.quealy@stcaimins.ie::0e8588d7-d232-4a20-9a24-5a4a12dadd4c" providerId="AD" clId="Web-{66F0EB4A-384A-A179-878F-1EA0DC4796B3}" dt="2019-09-13T09:54:22.779" v="11"/>
        <pc:sldMkLst>
          <pc:docMk/>
          <pc:sldMk cId="0" sldId="286"/>
        </pc:sldMkLst>
      </pc:sldChg>
      <pc:sldChg chg="del">
        <pc:chgData name="Tom Quealy" userId="S::tom.quealy@stcaimins.ie::0e8588d7-d232-4a20-9a24-5a4a12dadd4c" providerId="AD" clId="Web-{66F0EB4A-384A-A179-878F-1EA0DC4796B3}" dt="2019-09-13T09:54:24.264" v="12"/>
        <pc:sldMkLst>
          <pc:docMk/>
          <pc:sldMk cId="0" sldId="294"/>
        </pc:sldMkLst>
      </pc:sldChg>
      <pc:sldChg chg="del">
        <pc:chgData name="Tom Quealy" userId="S::tom.quealy@stcaimins.ie::0e8588d7-d232-4a20-9a24-5a4a12dadd4c" providerId="AD" clId="Web-{66F0EB4A-384A-A179-878F-1EA0DC4796B3}" dt="2019-09-13T09:52:28.059" v="1"/>
        <pc:sldMkLst>
          <pc:docMk/>
          <pc:sldMk cId="0" sldId="310"/>
        </pc:sldMkLst>
      </pc:sldChg>
      <pc:sldChg chg="modSp new del">
        <pc:chgData name="Tom Quealy" userId="S::tom.quealy@stcaimins.ie::0e8588d7-d232-4a20-9a24-5a4a12dadd4c" providerId="AD" clId="Web-{66F0EB4A-384A-A179-878F-1EA0DC4796B3}" dt="2019-09-13T09:59:52.121" v="57"/>
        <pc:sldMkLst>
          <pc:docMk/>
          <pc:sldMk cId="3183362896" sldId="310"/>
        </pc:sldMkLst>
        <pc:spChg chg="mod">
          <ac:chgData name="Tom Quealy" userId="S::tom.quealy@stcaimins.ie::0e8588d7-d232-4a20-9a24-5a4a12dadd4c" providerId="AD" clId="Web-{66F0EB4A-384A-A179-878F-1EA0DC4796B3}" dt="2019-09-13T09:57:02.778" v="50" actId="20577"/>
          <ac:spMkLst>
            <pc:docMk/>
            <pc:sldMk cId="3183362896" sldId="310"/>
            <ac:spMk id="2" creationId="{D605D941-CC42-4756-B402-C32BB98B8CD1}"/>
          </ac:spMkLst>
        </pc:spChg>
        <pc:spChg chg="mod">
          <ac:chgData name="Tom Quealy" userId="S::tom.quealy@stcaimins.ie::0e8588d7-d232-4a20-9a24-5a4a12dadd4c" providerId="AD" clId="Web-{66F0EB4A-384A-A179-878F-1EA0DC4796B3}" dt="2019-09-13T09:57:33.778" v="54" actId="20577"/>
          <ac:spMkLst>
            <pc:docMk/>
            <pc:sldMk cId="3183362896" sldId="310"/>
            <ac:spMk id="3" creationId="{6C3A99A2-EABA-48CB-AA6F-4D40AB1C10F7}"/>
          </ac:spMkLst>
        </pc:spChg>
      </pc:sldChg>
      <pc:sldChg chg="new del">
        <pc:chgData name="Tom Quealy" userId="S::tom.quealy@stcaimins.ie::0e8588d7-d232-4a20-9a24-5a4a12dadd4c" providerId="AD" clId="Web-{66F0EB4A-384A-A179-878F-1EA0DC4796B3}" dt="2019-09-13T09:53:37.980" v="3"/>
        <pc:sldMkLst>
          <pc:docMk/>
          <pc:sldMk cId="3684600767" sldId="310"/>
        </pc:sldMkLst>
      </pc:sldChg>
      <pc:sldChg chg="del">
        <pc:chgData name="Tom Quealy" userId="S::tom.quealy@stcaimins.ie::0e8588d7-d232-4a20-9a24-5a4a12dadd4c" providerId="AD" clId="Web-{66F0EB4A-384A-A179-878F-1EA0DC4796B3}" dt="2019-09-13T09:52:17.949" v="0"/>
        <pc:sldMkLst>
          <pc:docMk/>
          <pc:sldMk cId="0" sldId="311"/>
        </pc:sldMkLst>
      </pc:sldChg>
    </pc:docChg>
  </pc:docChgLst>
  <pc:docChgLst>
    <pc:chgData name="Tom Quealy" userId="S::tom.quealy@stcaimins.ie::0e8588d7-d232-4a20-9a24-5a4a12dadd4c" providerId="AD" clId="Web-{65A72A32-8FE2-4AE1-1CF7-FF68EEADC53D}"/>
    <pc:docChg chg="delSld">
      <pc:chgData name="Tom Quealy" userId="S::tom.quealy@stcaimins.ie::0e8588d7-d232-4a20-9a24-5a4a12dadd4c" providerId="AD" clId="Web-{65A72A32-8FE2-4AE1-1CF7-FF68EEADC53D}" dt="2019-09-13T11:03:29.368" v="0"/>
      <pc:docMkLst>
        <pc:docMk/>
      </pc:docMkLst>
      <pc:sldChg chg="del">
        <pc:chgData name="Tom Quealy" userId="S::tom.quealy@stcaimins.ie::0e8588d7-d232-4a20-9a24-5a4a12dadd4c" providerId="AD" clId="Web-{65A72A32-8FE2-4AE1-1CF7-FF68EEADC53D}" dt="2019-09-13T11:03:29.368" v="0"/>
        <pc:sldMkLst>
          <pc:docMk/>
          <pc:sldMk cId="0" sldId="2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894F-54E9-4032-A224-41B95779C10C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713D-85C5-42DC-93E2-669E05B1D6ED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2480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9C102-4D56-4C8C-AD0E-53454E9D78A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122"/>
          <p:cNvSpPr>
            <a:spLocks noGrp="1" noChangeArrowheads="1"/>
          </p:cNvSpPr>
          <p:nvPr>
            <p:ph type="body" idx="1"/>
          </p:nvPr>
        </p:nvSpPr>
        <p:spPr>
          <a:xfrm>
            <a:off x="906557" y="4360333"/>
            <a:ext cx="5044888" cy="4140200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64515" name="Rectangle 512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32563A98-C1DB-4E7A-B5A5-1AF07C43AD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1BC588C7-784A-4262-84B3-C17682D81A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57" y="4360333"/>
            <a:ext cx="5044888" cy="4140200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557" y="4360333"/>
            <a:ext cx="5044888" cy="4140200"/>
          </a:xfrm>
          <a:noFill/>
          <a:ln w="9525"/>
        </p:spPr>
        <p:txBody>
          <a:bodyPr lIns="92747" tIns="45561" rIns="92747" bIns="45561"/>
          <a:lstStyle/>
          <a:p>
            <a:endParaRPr lang="en-US"/>
          </a:p>
        </p:txBody>
      </p:sp>
      <p:sp>
        <p:nvSpPr>
          <p:cNvPr id="63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lang="en-IE" sz="4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" name="Picture 6" descr="Ed and Skills Bes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103" y="6373349"/>
              <a:ext cx="883377" cy="44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NDP_20072013_rgb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64" y="6381328"/>
              <a:ext cx="1002668" cy="4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PDST_logo_CY_mid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939" y="6411774"/>
              <a:ext cx="1298858" cy="33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Picture 8" descr="Ed and Skills Bes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103" y="6373349"/>
              <a:ext cx="883377" cy="44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 descr="NDP_20072013_rgb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64" y="6381328"/>
              <a:ext cx="1002668" cy="4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PDST_logo_CY_mid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939" y="6411774"/>
              <a:ext cx="1298858" cy="33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Picture 9" descr="Ed and Skills Bes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103" y="6373349"/>
              <a:ext cx="883377" cy="44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NDP_20072013_rgb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64" y="6381328"/>
              <a:ext cx="1002668" cy="4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0" descr="PDST_logo_CY_mid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939" y="6411774"/>
              <a:ext cx="1298858" cy="33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8" name="Picture 7" descr="Ed and Skills Bes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103" y="6373349"/>
              <a:ext cx="883377" cy="44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NDP_20072013_rgb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64" y="6381328"/>
              <a:ext cx="1002668" cy="4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" descr="PDST_logo_CY_mid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939" y="6411774"/>
              <a:ext cx="1298858" cy="33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6309320"/>
            <a:ext cx="9144000" cy="548680"/>
            <a:chOff x="0" y="6309320"/>
            <a:chExt cx="9144000" cy="548680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6309320"/>
              <a:ext cx="9144000" cy="548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7" name="Picture 6" descr="Ed and Skills Best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9103" y="6373349"/>
              <a:ext cx="883377" cy="44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NDP_20072013_rgb_logo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964" y="6381328"/>
              <a:ext cx="1002668" cy="413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 descr="PDST_logo_CY_mid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939" y="6411774"/>
              <a:ext cx="1298858" cy="338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C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600200"/>
            <a:ext cx="785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B20D-CBC2-431C-9E06-7E109617E7A0}" type="datetimeFigureOut">
              <a:rPr lang="en-IE" smtClean="0"/>
              <a:pPr/>
              <a:t>13/09/2019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FDFD-605B-4CA5-8F5B-9732AB77DF55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716016" y="2924944"/>
            <a:ext cx="4251002" cy="13849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/>
            <a:br>
              <a:rPr lang="en-IE" sz="3200" b="1" dirty="0">
                <a:solidFill>
                  <a:schemeClr val="bg1"/>
                </a:solidFill>
              </a:rPr>
            </a:br>
            <a:r>
              <a:rPr lang="en-IE" sz="2600" dirty="0">
                <a:solidFill>
                  <a:schemeClr val="bg1"/>
                </a:solidFill>
              </a:rPr>
              <a:t>LCVP</a:t>
            </a:r>
            <a:br>
              <a:rPr lang="en-IE" sz="2600" dirty="0">
                <a:solidFill>
                  <a:schemeClr val="bg1"/>
                </a:solidFill>
              </a:rPr>
            </a:br>
            <a:r>
              <a:rPr lang="en-IE" sz="2600" dirty="0">
                <a:solidFill>
                  <a:schemeClr val="bg1"/>
                </a:solidFill>
              </a:rPr>
              <a:t>Leaving Certificate PLUS</a:t>
            </a: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7747000" y="1295400"/>
            <a:ext cx="1371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8136" name="Rectangle 13"/>
          <p:cNvSpPr>
            <a:spLocks noChangeArrowheads="1"/>
          </p:cNvSpPr>
          <p:nvPr/>
        </p:nvSpPr>
        <p:spPr bwMode="auto">
          <a:xfrm>
            <a:off x="5289550" y="6237312"/>
            <a:ext cx="2697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endParaRPr lang="en-GB" sz="2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0" y="764704"/>
            <a:ext cx="3259447" cy="1656184"/>
            <a:chOff x="5436095" y="980728"/>
            <a:chExt cx="3259447" cy="1830445"/>
          </a:xfrm>
        </p:grpSpPr>
        <p:sp>
          <p:nvSpPr>
            <p:cNvPr id="48139" name="Rounded Rectangle 12"/>
            <p:cNvSpPr>
              <a:spLocks noChangeArrowheads="1"/>
            </p:cNvSpPr>
            <p:nvPr/>
          </p:nvSpPr>
          <p:spPr bwMode="auto">
            <a:xfrm>
              <a:off x="5436095" y="980728"/>
              <a:ext cx="3259447" cy="183044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1" name="Picture 10" descr="PDST_logo_e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8301" y="1268759"/>
              <a:ext cx="2995034" cy="12293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pic>
        <p:nvPicPr>
          <p:cNvPr id="14" name="Picture 13"/>
          <p:cNvPicPr/>
          <p:nvPr/>
        </p:nvPicPr>
        <p:blipFill>
          <a:blip r:embed="rId4" cstate="print"/>
          <a:srcRect l="41621" t="21192" r="31459" b="10808"/>
          <a:stretch>
            <a:fillRect/>
          </a:stretch>
        </p:blipFill>
        <p:spPr bwMode="auto">
          <a:xfrm>
            <a:off x="988468" y="1610730"/>
            <a:ext cx="2355454" cy="361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threePt" dir="t"/>
          </a:scene3d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43000"/>
            <a:ext cx="7239000" cy="762000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bg1"/>
                </a:solidFill>
              </a:rPr>
              <a:t>Purpose of the Link Modules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3048000" y="4495800"/>
            <a:ext cx="2519363" cy="533400"/>
          </a:xfrm>
          <a:prstGeom prst="rightArrow">
            <a:avLst>
              <a:gd name="adj1" fmla="val 50000"/>
              <a:gd name="adj2" fmla="val 118080"/>
            </a:avLst>
          </a:prstGeom>
          <a:solidFill>
            <a:srgbClr val="FFFF00"/>
          </a:solidFill>
          <a:ln w="12700">
            <a:solidFill>
              <a:srgbClr val="000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2895600" y="3048000"/>
            <a:ext cx="2514600" cy="533400"/>
          </a:xfrm>
          <a:prstGeom prst="leftArrow">
            <a:avLst>
              <a:gd name="adj1" fmla="val 50000"/>
              <a:gd name="adj2" fmla="val 117857"/>
            </a:avLst>
          </a:prstGeom>
          <a:solidFill>
            <a:srgbClr val="FFFF00"/>
          </a:solidFill>
          <a:ln w="12700">
            <a:solidFill>
              <a:srgbClr val="000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819400" y="3581400"/>
            <a:ext cx="30480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E808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LINK </a:t>
            </a:r>
          </a:p>
          <a:p>
            <a:pPr algn="ctr" defTabSz="762000">
              <a:lnSpc>
                <a:spcPct val="6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rgbClr val="E8082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MODULES</a:t>
            </a:r>
            <a:endParaRPr lang="en-GB" sz="2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5181600" y="3200400"/>
            <a:ext cx="30480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Business</a:t>
            </a:r>
          </a:p>
          <a:p>
            <a:pPr algn="ctr"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Community</a:t>
            </a:r>
          </a:p>
          <a:p>
            <a:pPr algn="ctr" defTabSz="762000">
              <a:lnSpc>
                <a:spcPct val="70000"/>
              </a:lnSpc>
              <a:spcBef>
                <a:spcPct val="50000"/>
              </a:spcBef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Work / Career</a:t>
            </a:r>
            <a:endParaRPr lang="en-GB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228600" y="3048000"/>
            <a:ext cx="2667000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I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Subjects being studied</a:t>
            </a:r>
            <a:endParaRPr lang="en-GB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1524000" y="1905000"/>
            <a:ext cx="5943600" cy="61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762000">
              <a:spcBef>
                <a:spcPct val="50000"/>
              </a:spcBef>
              <a:defRPr/>
            </a:pPr>
            <a:r>
              <a:rPr lang="en-IE" sz="24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The Link Modules help you put theory into practice</a:t>
            </a:r>
            <a:endParaRPr lang="en-GB" sz="24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2" grpId="0" animBg="1"/>
      <p:bldP spid="73733" grpId="0" animBg="1"/>
      <p:bldP spid="73734" grpId="0" autoUpdateAnimBg="0"/>
      <p:bldP spid="73736" grpId="0" autoUpdateAnimBg="0"/>
      <p:bldP spid="73738" grpId="0" autoUpdateAnimBg="0"/>
      <p:bldP spid="7373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8229600" cy="10668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Link Modules Assessment</a:t>
            </a:r>
            <a:endParaRPr lang="en-GB" sz="6600" dirty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505200" y="2060848"/>
            <a:ext cx="4883224" cy="4035152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The Link Modules are assessed by written examination and portfolio</a:t>
            </a:r>
          </a:p>
        </p:txBody>
      </p:sp>
      <p:pic>
        <p:nvPicPr>
          <p:cNvPr id="4198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8208" y="4327562"/>
            <a:ext cx="1956296" cy="8434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564904"/>
            <a:ext cx="2514600" cy="218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19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7772400" cy="838200"/>
          </a:xfrm>
        </p:spPr>
        <p:txBody>
          <a:bodyPr/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WRITTEN EXAMINATION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66856" cy="323542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rgbClr val="FFFF00"/>
                </a:solidFill>
              </a:rPr>
              <a:t>Section A - </a:t>
            </a:r>
            <a:r>
              <a:rPr lang="en-IE" b="1" dirty="0">
                <a:solidFill>
                  <a:srgbClr val="FFFF00"/>
                </a:solidFill>
              </a:rPr>
              <a:t>Audio-Visual Presentation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92D050"/>
                </a:solidFill>
              </a:rPr>
              <a:t>Video sequence of an enterprise</a:t>
            </a:r>
            <a:endParaRPr lang="en-IE" dirty="0">
              <a:solidFill>
                <a:srgbClr val="92D05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rgbClr val="FFFF00"/>
                </a:solidFill>
              </a:rPr>
              <a:t>Section B - </a:t>
            </a:r>
            <a:r>
              <a:rPr lang="en-IE" b="1" dirty="0">
                <a:solidFill>
                  <a:srgbClr val="FFFF00"/>
                </a:solidFill>
              </a:rPr>
              <a:t>Case Study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92D050"/>
                </a:solidFill>
              </a:rPr>
              <a:t>Received 4 weeks in advance</a:t>
            </a:r>
            <a:endParaRPr lang="en-IE" dirty="0">
              <a:solidFill>
                <a:srgbClr val="92D05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rgbClr val="FFFF00"/>
                </a:solidFill>
              </a:rPr>
              <a:t>Section C - </a:t>
            </a:r>
            <a:r>
              <a:rPr lang="en-IE" b="1" dirty="0">
                <a:solidFill>
                  <a:srgbClr val="FFFF00"/>
                </a:solidFill>
              </a:rPr>
              <a:t>General Questions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92D050"/>
                </a:solidFill>
              </a:rPr>
              <a:t>Choice of 4 questions from 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GB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6448425" cy="863600"/>
          </a:xfrm>
        </p:spPr>
        <p:txBody>
          <a:bodyPr/>
          <a:lstStyle/>
          <a:p>
            <a:pPr eaLnBrk="1" hangingPunct="1"/>
            <a:r>
              <a:rPr lang="en-IE" b="1" dirty="0">
                <a:solidFill>
                  <a:schemeClr val="bg1"/>
                </a:solidFill>
              </a:rPr>
              <a:t>PORTFOLIO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2286000"/>
            <a:ext cx="6248400" cy="2743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IE" b="1" dirty="0">
                <a:solidFill>
                  <a:schemeClr val="bg1"/>
                </a:solidFill>
              </a:rPr>
              <a:t>CORE ITEMS</a:t>
            </a:r>
            <a:r>
              <a:rPr lang="en-IE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Curriculum Vitae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Career Investigation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Summary Report</a:t>
            </a:r>
          </a:p>
          <a:p>
            <a:pPr eaLnBrk="1" hangingPunct="1">
              <a:buClr>
                <a:srgbClr val="0080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Enterprise/Action Plan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4" descr="Prin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53200" y="2286000"/>
            <a:ext cx="2133600" cy="11430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1066800"/>
            <a:ext cx="7772400" cy="1371600"/>
          </a:xfrm>
        </p:spPr>
        <p:txBody>
          <a:bodyPr/>
          <a:lstStyle/>
          <a:p>
            <a:pPr eaLnBrk="1" hangingPunct="1"/>
            <a:r>
              <a:rPr lang="en-IE" b="1" dirty="0">
                <a:solidFill>
                  <a:schemeClr val="bg1"/>
                </a:solidFill>
              </a:rPr>
              <a:t>PORTFOLIO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2590800"/>
            <a:ext cx="6705600" cy="3352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b="1" dirty="0">
                <a:solidFill>
                  <a:schemeClr val="bg1"/>
                </a:solidFill>
              </a:rPr>
              <a:t>OPTIONAL ITEMS</a:t>
            </a:r>
            <a:r>
              <a:rPr lang="en-IE" dirty="0">
                <a:solidFill>
                  <a:schemeClr val="bg1"/>
                </a:solidFill>
              </a:rPr>
              <a:t>:</a:t>
            </a:r>
          </a:p>
          <a:p>
            <a:pPr eaLnBrk="1" hangingPunct="1">
              <a:buFont typeface="Wingdings" pitchFamily="2" charset="2"/>
              <a:buNone/>
            </a:pPr>
            <a:r>
              <a:rPr lang="en-IE" dirty="0">
                <a:solidFill>
                  <a:schemeClr val="bg1"/>
                </a:solidFill>
              </a:rPr>
              <a:t>	        Two out of Four</a:t>
            </a:r>
          </a:p>
          <a:p>
            <a:pPr lvl="1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Diary of Work Experience</a:t>
            </a:r>
          </a:p>
          <a:p>
            <a:pPr lvl="1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Enterprise Report</a:t>
            </a:r>
          </a:p>
          <a:p>
            <a:pPr lvl="1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Report on ‘My Own Place’ </a:t>
            </a:r>
          </a:p>
          <a:p>
            <a:pPr lvl="1" eaLnBrk="1" hangingPunct="1">
              <a:buClr>
                <a:srgbClr val="00990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Recorded Interview/Presentation</a:t>
            </a:r>
          </a:p>
          <a:p>
            <a:pPr lvl="1" eaLnBrk="1" hangingPunct="1">
              <a:buClr>
                <a:srgbClr val="009900"/>
              </a:buClr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82638" y="765175"/>
            <a:ext cx="6448425" cy="863600"/>
          </a:xfrm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LCVP </a:t>
            </a:r>
            <a:r>
              <a:rPr lang="en-IE" dirty="0">
                <a:solidFill>
                  <a:schemeClr val="bg1"/>
                </a:solidFill>
              </a:rPr>
              <a:t>RECOGNITION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239000" cy="2743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Entry to Universities and Institutes of Technology</a:t>
            </a:r>
          </a:p>
          <a:p>
            <a:pPr eaLnBrk="1" hangingPunct="1">
              <a:buFont typeface="Wingdings" pitchFamily="2" charset="2"/>
              <a:buNone/>
            </a:pPr>
            <a:endParaRPr lang="en-IE" dirty="0">
              <a:solidFill>
                <a:schemeClr val="bg1"/>
              </a:solidFill>
            </a:endParaRPr>
          </a:p>
          <a:p>
            <a:pPr eaLnBrk="1" hangingPunct="1"/>
            <a:r>
              <a:rPr lang="en-IE" dirty="0">
                <a:solidFill>
                  <a:schemeClr val="bg1"/>
                </a:solidFill>
              </a:rPr>
              <a:t>Link Modules is a qualifying subject </a:t>
            </a:r>
          </a:p>
          <a:p>
            <a:pPr eaLnBrk="1" hangingPunct="1">
              <a:buFontTx/>
              <a:buNone/>
            </a:pPr>
            <a:r>
              <a:rPr lang="en-IE" dirty="0">
                <a:solidFill>
                  <a:schemeClr val="bg1"/>
                </a:solidFill>
              </a:rPr>
              <a:t>    for points</a:t>
            </a: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7772400" cy="1676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LINK MODULES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RESULTS</a:t>
            </a:r>
            <a:br>
              <a:rPr lang="en-IE" dirty="0"/>
            </a:br>
            <a:endParaRPr lang="en-GB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971800"/>
            <a:ext cx="7239000" cy="3124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E" dirty="0"/>
              <a:t>		</a:t>
            </a:r>
            <a:r>
              <a:rPr lang="en-IE" dirty="0">
                <a:solidFill>
                  <a:srgbClr val="FF0000"/>
                </a:solidFill>
              </a:rPr>
              <a:t>Distinction</a:t>
            </a:r>
            <a:r>
              <a:rPr lang="en-IE" dirty="0">
                <a:solidFill>
                  <a:schemeClr val="bg1"/>
                </a:solidFill>
              </a:rPr>
              <a:t>		80% - 100%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	</a:t>
            </a:r>
            <a:r>
              <a:rPr lang="en-IE" dirty="0">
                <a:solidFill>
                  <a:srgbClr val="FF0000"/>
                </a:solidFill>
              </a:rPr>
              <a:t>Merit </a:t>
            </a:r>
            <a:r>
              <a:rPr lang="en-IE" dirty="0">
                <a:solidFill>
                  <a:schemeClr val="bg1"/>
                </a:solidFill>
              </a:rPr>
              <a:t>		65% -  79%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	</a:t>
            </a:r>
            <a:r>
              <a:rPr lang="en-IE" dirty="0">
                <a:solidFill>
                  <a:srgbClr val="FF0000"/>
                </a:solidFill>
              </a:rPr>
              <a:t>Pass 	</a:t>
            </a:r>
            <a:r>
              <a:rPr lang="en-IE" dirty="0">
                <a:solidFill>
                  <a:schemeClr val="bg1"/>
                </a:solidFill>
              </a:rPr>
              <a:t>		50% -  64%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E7CE4103-76BC-4D20-967A-106F3FD6CA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772400" cy="1066800"/>
          </a:xfrm>
        </p:spPr>
        <p:txBody>
          <a:bodyPr rtlCol="0"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dirty="0"/>
              <a:t>          </a:t>
            </a:r>
            <a:r>
              <a:rPr dirty="0">
                <a:solidFill>
                  <a:schemeClr val="bg1"/>
                </a:solidFill>
              </a:rPr>
              <a:t>POINTS SCHEME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6D37E59-8063-45BB-A0A6-266C6B6E1F2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1327150"/>
            <a:ext cx="5257800" cy="4430713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Grade		Higher	Grade	Ordinary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H1  		100		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H2		 88</a:t>
            </a:r>
            <a:r>
              <a:rPr lang="en-IE" sz="2000" dirty="0"/>
              <a:t>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H3		 77	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H4		 66		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H5		 56	O1	 56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H6</a:t>
            </a:r>
            <a:r>
              <a:rPr lang="en-IE" sz="2000" dirty="0"/>
              <a:t>		 </a:t>
            </a:r>
            <a:r>
              <a:rPr lang="en-IE" sz="2000" dirty="0">
                <a:solidFill>
                  <a:schemeClr val="bg1"/>
                </a:solidFill>
              </a:rPr>
              <a:t>46	O2	46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H7		 37	O3	37	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H8		 0	O4	28				O5	20				O6	20				O7	0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IE" sz="2000" dirty="0">
                <a:solidFill>
                  <a:schemeClr val="bg1"/>
                </a:solidFill>
              </a:rPr>
              <a:t>			O8	0	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765175"/>
            <a:ext cx="6448425" cy="863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IE" dirty="0"/>
            </a:br>
            <a:r>
              <a:rPr lang="en-IE" dirty="0">
                <a:solidFill>
                  <a:schemeClr val="bg1"/>
                </a:solidFill>
              </a:rPr>
              <a:t>WHAT IS THE LCVP?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b="1" dirty="0">
                <a:solidFill>
                  <a:schemeClr val="bg1"/>
                </a:solidFill>
              </a:rPr>
              <a:t>An Enhanced Leaving Certificate</a:t>
            </a:r>
            <a:r>
              <a:rPr lang="en-GB" dirty="0">
                <a:solidFill>
                  <a:schemeClr val="bg1"/>
                </a:solidFill>
              </a:rPr>
              <a:t>	</a:t>
            </a:r>
            <a:endParaRPr lang="en-IE" dirty="0">
              <a:solidFill>
                <a:schemeClr val="bg1"/>
              </a:solidFill>
            </a:endParaRPr>
          </a:p>
          <a:p>
            <a:pPr lvl="1" eaLnBrk="1" hangingPunct="1"/>
            <a:r>
              <a:rPr lang="en-IE" dirty="0">
                <a:solidFill>
                  <a:schemeClr val="bg1"/>
                </a:solidFill>
              </a:rPr>
              <a:t>Strong</a:t>
            </a:r>
            <a:r>
              <a:rPr lang="en-GB" dirty="0">
                <a:solidFill>
                  <a:schemeClr val="bg1"/>
                </a:solidFill>
              </a:rPr>
              <a:t> Vocational </a:t>
            </a:r>
            <a:r>
              <a:rPr lang="en-IE" dirty="0">
                <a:solidFill>
                  <a:schemeClr val="bg1"/>
                </a:solidFill>
              </a:rPr>
              <a:t>Focus - VSGs </a:t>
            </a:r>
          </a:p>
          <a:p>
            <a:pPr lvl="1" eaLnBrk="1" hangingPunct="1"/>
            <a:r>
              <a:rPr lang="en-IE" dirty="0">
                <a:solidFill>
                  <a:schemeClr val="bg1"/>
                </a:solidFill>
              </a:rPr>
              <a:t>Study of </a:t>
            </a:r>
            <a:r>
              <a:rPr lang="en-IE" dirty="0">
                <a:solidFill>
                  <a:srgbClr val="FFFF00"/>
                </a:solidFill>
              </a:rPr>
              <a:t>Link Modules</a:t>
            </a:r>
          </a:p>
          <a:p>
            <a:pPr lvl="2" eaLnBrk="1" hangingPunct="1"/>
            <a:r>
              <a:rPr lang="en-IE" sz="2800" dirty="0">
                <a:solidFill>
                  <a:schemeClr val="bg1"/>
                </a:solidFill>
              </a:rPr>
              <a:t>Focus on Self-directed Learning</a:t>
            </a:r>
          </a:p>
          <a:p>
            <a:pPr lvl="2" eaLnBrk="1" hangingPunct="1"/>
            <a:r>
              <a:rPr lang="en-IE" sz="2800" dirty="0">
                <a:solidFill>
                  <a:schemeClr val="bg1"/>
                </a:solidFill>
              </a:rPr>
              <a:t>Active teaching and learning methodologies</a:t>
            </a:r>
          </a:p>
          <a:p>
            <a:pPr lvl="2" eaLnBrk="1" hangingPunct="1"/>
            <a:r>
              <a:rPr lang="en-IE" sz="2800" dirty="0">
                <a:solidFill>
                  <a:schemeClr val="bg1"/>
                </a:solidFill>
              </a:rPr>
              <a:t>Students d</a:t>
            </a:r>
            <a:r>
              <a:rPr lang="en-GB" sz="2800" dirty="0" err="1">
                <a:solidFill>
                  <a:schemeClr val="bg1"/>
                </a:solidFill>
              </a:rPr>
              <a:t>evelo</a:t>
            </a:r>
            <a:r>
              <a:rPr lang="en-IE" sz="2800" dirty="0">
                <a:solidFill>
                  <a:schemeClr val="bg1"/>
                </a:solidFill>
              </a:rPr>
              <a:t>p </a:t>
            </a:r>
            <a:r>
              <a:rPr lang="en-GB" sz="2800" dirty="0">
                <a:solidFill>
                  <a:schemeClr val="bg1"/>
                </a:solidFill>
              </a:rPr>
              <a:t>a range of</a:t>
            </a:r>
            <a:r>
              <a:rPr lang="en-IE" sz="2800" dirty="0">
                <a:solidFill>
                  <a:schemeClr val="bg1"/>
                </a:solidFill>
              </a:rPr>
              <a:t> K</a:t>
            </a:r>
            <a:r>
              <a:rPr lang="en-GB" sz="2800" dirty="0">
                <a:solidFill>
                  <a:schemeClr val="bg1"/>
                </a:solidFill>
              </a:rPr>
              <a:t>e</a:t>
            </a:r>
            <a:r>
              <a:rPr lang="en-IE" sz="2800" dirty="0">
                <a:solidFill>
                  <a:schemeClr val="bg1"/>
                </a:solidFill>
              </a:rPr>
              <a:t>y Transferable </a:t>
            </a:r>
            <a:r>
              <a:rPr lang="en-GB" sz="2800" dirty="0">
                <a:solidFill>
                  <a:schemeClr val="bg1"/>
                </a:solidFill>
              </a:rPr>
              <a:t>Skills</a:t>
            </a:r>
            <a:endParaRPr lang="en-IE" sz="2800" dirty="0">
              <a:solidFill>
                <a:schemeClr val="bg1"/>
              </a:solidFill>
            </a:endParaRPr>
          </a:p>
          <a:p>
            <a:pPr lvl="2"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2638" y="765175"/>
            <a:ext cx="6448425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en-IE" sz="2800" dirty="0">
                <a:solidFill>
                  <a:schemeClr val="bg1"/>
                </a:solidFill>
              </a:rPr>
              <a:t>PROGRAMME REQUIREMENTS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2-year duration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Minimum 5 Leaving Certificate Subjects at Higher, Ordinary or Foundation level 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to include Irish</a:t>
            </a:r>
          </a:p>
          <a:p>
            <a:pPr lvl="1"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to include 2 VSGs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Link Modules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Modern European Language</a:t>
            </a:r>
          </a:p>
          <a:p>
            <a:pPr eaLnBrk="1" hangingPunct="1">
              <a:lnSpc>
                <a:spcPct val="90000"/>
              </a:lnSpc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ICT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sz="4400" dirty="0"/>
            </a:br>
            <a:r>
              <a:rPr lang="en-GB" dirty="0">
                <a:solidFill>
                  <a:schemeClr val="bg1"/>
                </a:solidFill>
              </a:rPr>
              <a:t>L</a:t>
            </a:r>
            <a:r>
              <a:rPr lang="en-IE" dirty="0">
                <a:solidFill>
                  <a:schemeClr val="bg1"/>
                </a:solidFill>
              </a:rPr>
              <a:t>CVP Structure</a:t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32771" name="Arc 7"/>
          <p:cNvSpPr>
            <a:spLocks/>
          </p:cNvSpPr>
          <p:nvPr/>
        </p:nvSpPr>
        <p:spPr bwMode="auto">
          <a:xfrm>
            <a:off x="4578350" y="2224088"/>
            <a:ext cx="1055688" cy="1250950"/>
          </a:xfrm>
          <a:custGeom>
            <a:avLst/>
            <a:gdLst>
              <a:gd name="T0" fmla="*/ 0 w 15276"/>
              <a:gd name="T1" fmla="*/ 2147483647 h 21600"/>
              <a:gd name="T2" fmla="*/ 2147483647 w 15276"/>
              <a:gd name="T3" fmla="*/ 2147483647 h 21600"/>
              <a:gd name="T4" fmla="*/ 2147483647 w 15276"/>
              <a:gd name="T5" fmla="*/ 2147483647 h 21600"/>
              <a:gd name="T6" fmla="*/ 0 60000 65536"/>
              <a:gd name="T7" fmla="*/ 0 60000 65536"/>
              <a:gd name="T8" fmla="*/ 0 60000 65536"/>
              <a:gd name="T9" fmla="*/ 0 w 15276"/>
              <a:gd name="T10" fmla="*/ 0 h 21600"/>
              <a:gd name="T11" fmla="*/ 15276 w 152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76" h="21600" fill="none" extrusionOk="0">
                <a:moveTo>
                  <a:pt x="-1" y="0"/>
                </a:moveTo>
                <a:cubicBezTo>
                  <a:pt x="7" y="0"/>
                  <a:pt x="14" y="-1"/>
                  <a:pt x="22" y="0"/>
                </a:cubicBezTo>
                <a:cubicBezTo>
                  <a:pt x="5741" y="0"/>
                  <a:pt x="11227" y="2268"/>
                  <a:pt x="15276" y="6307"/>
                </a:cubicBezTo>
              </a:path>
              <a:path w="15276" h="21600" stroke="0" extrusionOk="0">
                <a:moveTo>
                  <a:pt x="-1" y="0"/>
                </a:moveTo>
                <a:cubicBezTo>
                  <a:pt x="7" y="0"/>
                  <a:pt x="14" y="-1"/>
                  <a:pt x="22" y="0"/>
                </a:cubicBezTo>
                <a:cubicBezTo>
                  <a:pt x="5741" y="0"/>
                  <a:pt x="11227" y="2268"/>
                  <a:pt x="15276" y="6307"/>
                </a:cubicBezTo>
                <a:lnTo>
                  <a:pt x="22" y="2160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2" name="Arc 8"/>
          <p:cNvSpPr>
            <a:spLocks/>
          </p:cNvSpPr>
          <p:nvPr/>
        </p:nvSpPr>
        <p:spPr bwMode="auto">
          <a:xfrm>
            <a:off x="4578350" y="2589213"/>
            <a:ext cx="1492250" cy="885825"/>
          </a:xfrm>
          <a:custGeom>
            <a:avLst/>
            <a:gdLst>
              <a:gd name="T0" fmla="*/ 2147483647 w 21600"/>
              <a:gd name="T1" fmla="*/ 0 h 15292"/>
              <a:gd name="T2" fmla="*/ 2147483647 w 21600"/>
              <a:gd name="T3" fmla="*/ 2147483647 h 15292"/>
              <a:gd name="T4" fmla="*/ 0 w 21600"/>
              <a:gd name="T5" fmla="*/ 2147483647 h 15292"/>
              <a:gd name="T6" fmla="*/ 0 60000 65536"/>
              <a:gd name="T7" fmla="*/ 0 60000 65536"/>
              <a:gd name="T8" fmla="*/ 0 60000 65536"/>
              <a:gd name="T9" fmla="*/ 0 w 21600"/>
              <a:gd name="T10" fmla="*/ 0 h 15292"/>
              <a:gd name="T11" fmla="*/ 21600 w 21600"/>
              <a:gd name="T12" fmla="*/ 15292 h 152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292" fill="none" extrusionOk="0">
                <a:moveTo>
                  <a:pt x="15254" y="-1"/>
                </a:moveTo>
                <a:cubicBezTo>
                  <a:pt x="19316" y="4051"/>
                  <a:pt x="21600" y="9554"/>
                  <a:pt x="21600" y="15292"/>
                </a:cubicBezTo>
              </a:path>
              <a:path w="21600" h="15292" stroke="0" extrusionOk="0">
                <a:moveTo>
                  <a:pt x="15254" y="-1"/>
                </a:moveTo>
                <a:cubicBezTo>
                  <a:pt x="19316" y="4051"/>
                  <a:pt x="21600" y="9554"/>
                  <a:pt x="21600" y="15292"/>
                </a:cubicBezTo>
                <a:lnTo>
                  <a:pt x="0" y="15292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3" name="Arc 9"/>
          <p:cNvSpPr>
            <a:spLocks/>
          </p:cNvSpPr>
          <p:nvPr/>
        </p:nvSpPr>
        <p:spPr bwMode="auto">
          <a:xfrm>
            <a:off x="4578350" y="3473450"/>
            <a:ext cx="1492250" cy="884238"/>
          </a:xfrm>
          <a:custGeom>
            <a:avLst/>
            <a:gdLst>
              <a:gd name="T0" fmla="*/ 2147483647 w 21600"/>
              <a:gd name="T1" fmla="*/ 0 h 15278"/>
              <a:gd name="T2" fmla="*/ 2147483647 w 21600"/>
              <a:gd name="T3" fmla="*/ 2147483647 h 15278"/>
              <a:gd name="T4" fmla="*/ 0 w 21600"/>
              <a:gd name="T5" fmla="*/ 0 h 15278"/>
              <a:gd name="T6" fmla="*/ 0 60000 65536"/>
              <a:gd name="T7" fmla="*/ 0 60000 65536"/>
              <a:gd name="T8" fmla="*/ 0 60000 65536"/>
              <a:gd name="T9" fmla="*/ 0 w 21600"/>
              <a:gd name="T10" fmla="*/ 0 h 15278"/>
              <a:gd name="T11" fmla="*/ 21600 w 21600"/>
              <a:gd name="T12" fmla="*/ 15278 h 152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278" fill="none" extrusionOk="0">
                <a:moveTo>
                  <a:pt x="21600" y="0"/>
                </a:moveTo>
                <a:cubicBezTo>
                  <a:pt x="21600" y="5731"/>
                  <a:pt x="19322" y="11227"/>
                  <a:pt x="15268" y="15278"/>
                </a:cubicBezTo>
              </a:path>
              <a:path w="21600" h="15278" stroke="0" extrusionOk="0">
                <a:moveTo>
                  <a:pt x="21600" y="0"/>
                </a:moveTo>
                <a:cubicBezTo>
                  <a:pt x="21600" y="5731"/>
                  <a:pt x="19322" y="11227"/>
                  <a:pt x="15268" y="15278"/>
                </a:cubicBez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4" name="Arc 10"/>
          <p:cNvSpPr>
            <a:spLocks/>
          </p:cNvSpPr>
          <p:nvPr/>
        </p:nvSpPr>
        <p:spPr bwMode="auto">
          <a:xfrm>
            <a:off x="4578350" y="3473450"/>
            <a:ext cx="1054100" cy="1250950"/>
          </a:xfrm>
          <a:custGeom>
            <a:avLst/>
            <a:gdLst>
              <a:gd name="T0" fmla="*/ 2147483647 w 15268"/>
              <a:gd name="T1" fmla="*/ 2147483647 h 21600"/>
              <a:gd name="T2" fmla="*/ 0 w 15268"/>
              <a:gd name="T3" fmla="*/ 2147483647 h 21600"/>
              <a:gd name="T4" fmla="*/ 0 w 15268"/>
              <a:gd name="T5" fmla="*/ 0 h 21600"/>
              <a:gd name="T6" fmla="*/ 0 60000 65536"/>
              <a:gd name="T7" fmla="*/ 0 60000 65536"/>
              <a:gd name="T8" fmla="*/ 0 60000 65536"/>
              <a:gd name="T9" fmla="*/ 0 w 15268"/>
              <a:gd name="T10" fmla="*/ 0 h 21600"/>
              <a:gd name="T11" fmla="*/ 15268 w 152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68" h="21600" fill="none" extrusionOk="0">
                <a:moveTo>
                  <a:pt x="15268" y="15278"/>
                </a:moveTo>
                <a:cubicBezTo>
                  <a:pt x="11218" y="19326"/>
                  <a:pt x="5726" y="21599"/>
                  <a:pt x="0" y="21600"/>
                </a:cubicBezTo>
              </a:path>
              <a:path w="15268" h="21600" stroke="0" extrusionOk="0">
                <a:moveTo>
                  <a:pt x="15268" y="15278"/>
                </a:moveTo>
                <a:cubicBezTo>
                  <a:pt x="11218" y="19326"/>
                  <a:pt x="5726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5" name="Arc 11"/>
          <p:cNvSpPr>
            <a:spLocks/>
          </p:cNvSpPr>
          <p:nvPr/>
        </p:nvSpPr>
        <p:spPr bwMode="auto">
          <a:xfrm>
            <a:off x="3524250" y="3473450"/>
            <a:ext cx="1055688" cy="1250950"/>
          </a:xfrm>
          <a:custGeom>
            <a:avLst/>
            <a:gdLst>
              <a:gd name="T0" fmla="*/ 2147483647 w 15279"/>
              <a:gd name="T1" fmla="*/ 2147483647 h 21600"/>
              <a:gd name="T2" fmla="*/ 0 w 15279"/>
              <a:gd name="T3" fmla="*/ 2147483647 h 21600"/>
              <a:gd name="T4" fmla="*/ 2147483647 w 15279"/>
              <a:gd name="T5" fmla="*/ 0 h 21600"/>
              <a:gd name="T6" fmla="*/ 0 60000 65536"/>
              <a:gd name="T7" fmla="*/ 0 60000 65536"/>
              <a:gd name="T8" fmla="*/ 0 60000 65536"/>
              <a:gd name="T9" fmla="*/ 0 w 15279"/>
              <a:gd name="T10" fmla="*/ 0 h 21600"/>
              <a:gd name="T11" fmla="*/ 15279 w 152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79" h="21600" fill="none" extrusionOk="0">
                <a:moveTo>
                  <a:pt x="15279" y="21600"/>
                </a:moveTo>
                <a:cubicBezTo>
                  <a:pt x="9547" y="21600"/>
                  <a:pt x="4050" y="19321"/>
                  <a:pt x="-1" y="15267"/>
                </a:cubicBezTo>
              </a:path>
              <a:path w="15279" h="21600" stroke="0" extrusionOk="0">
                <a:moveTo>
                  <a:pt x="15279" y="21600"/>
                </a:moveTo>
                <a:cubicBezTo>
                  <a:pt x="9547" y="21600"/>
                  <a:pt x="4050" y="19321"/>
                  <a:pt x="-1" y="15267"/>
                </a:cubicBezTo>
                <a:lnTo>
                  <a:pt x="15279" y="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6" name="Arc 12"/>
          <p:cNvSpPr>
            <a:spLocks/>
          </p:cNvSpPr>
          <p:nvPr/>
        </p:nvSpPr>
        <p:spPr bwMode="auto">
          <a:xfrm>
            <a:off x="3087688" y="3473450"/>
            <a:ext cx="1492250" cy="884238"/>
          </a:xfrm>
          <a:custGeom>
            <a:avLst/>
            <a:gdLst>
              <a:gd name="T0" fmla="*/ 2147483647 w 21600"/>
              <a:gd name="T1" fmla="*/ 2147483647 h 15267"/>
              <a:gd name="T2" fmla="*/ 0 w 21600"/>
              <a:gd name="T3" fmla="*/ 0 h 15267"/>
              <a:gd name="T4" fmla="*/ 2147483647 w 21600"/>
              <a:gd name="T5" fmla="*/ 0 h 15267"/>
              <a:gd name="T6" fmla="*/ 0 60000 65536"/>
              <a:gd name="T7" fmla="*/ 0 60000 65536"/>
              <a:gd name="T8" fmla="*/ 0 60000 65536"/>
              <a:gd name="T9" fmla="*/ 0 w 21600"/>
              <a:gd name="T10" fmla="*/ 0 h 15267"/>
              <a:gd name="T11" fmla="*/ 21600 w 21600"/>
              <a:gd name="T12" fmla="*/ 15267 h 152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267" fill="none" extrusionOk="0">
                <a:moveTo>
                  <a:pt x="6320" y="15267"/>
                </a:moveTo>
                <a:cubicBezTo>
                  <a:pt x="2273" y="11217"/>
                  <a:pt x="0" y="5725"/>
                  <a:pt x="0" y="0"/>
                </a:cubicBezTo>
              </a:path>
              <a:path w="21600" h="15267" stroke="0" extrusionOk="0">
                <a:moveTo>
                  <a:pt x="6320" y="15267"/>
                </a:moveTo>
                <a:cubicBezTo>
                  <a:pt x="2273" y="11217"/>
                  <a:pt x="0" y="5725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7" name="Arc 13"/>
          <p:cNvSpPr>
            <a:spLocks/>
          </p:cNvSpPr>
          <p:nvPr/>
        </p:nvSpPr>
        <p:spPr bwMode="auto">
          <a:xfrm>
            <a:off x="3087688" y="2590800"/>
            <a:ext cx="1492250" cy="884238"/>
          </a:xfrm>
          <a:custGeom>
            <a:avLst/>
            <a:gdLst>
              <a:gd name="T0" fmla="*/ 0 w 21600"/>
              <a:gd name="T1" fmla="*/ 2147483647 h 15280"/>
              <a:gd name="T2" fmla="*/ 2147483647 w 21600"/>
              <a:gd name="T3" fmla="*/ 0 h 15280"/>
              <a:gd name="T4" fmla="*/ 2147483647 w 21600"/>
              <a:gd name="T5" fmla="*/ 2147483647 h 15280"/>
              <a:gd name="T6" fmla="*/ 0 60000 65536"/>
              <a:gd name="T7" fmla="*/ 0 60000 65536"/>
              <a:gd name="T8" fmla="*/ 0 60000 65536"/>
              <a:gd name="T9" fmla="*/ 0 w 21600"/>
              <a:gd name="T10" fmla="*/ 0 h 15280"/>
              <a:gd name="T11" fmla="*/ 21600 w 21600"/>
              <a:gd name="T12" fmla="*/ 15280 h 15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280" fill="none" extrusionOk="0">
                <a:moveTo>
                  <a:pt x="0" y="15280"/>
                </a:moveTo>
                <a:cubicBezTo>
                  <a:pt x="0" y="9547"/>
                  <a:pt x="2278" y="4050"/>
                  <a:pt x="6333" y="-1"/>
                </a:cubicBezTo>
              </a:path>
              <a:path w="21600" h="15280" stroke="0" extrusionOk="0">
                <a:moveTo>
                  <a:pt x="0" y="15280"/>
                </a:moveTo>
                <a:cubicBezTo>
                  <a:pt x="0" y="9547"/>
                  <a:pt x="2278" y="4050"/>
                  <a:pt x="6333" y="-1"/>
                </a:cubicBezTo>
                <a:lnTo>
                  <a:pt x="21600" y="15280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8" name="Arc 14"/>
          <p:cNvSpPr>
            <a:spLocks/>
          </p:cNvSpPr>
          <p:nvPr/>
        </p:nvSpPr>
        <p:spPr bwMode="auto">
          <a:xfrm>
            <a:off x="3525838" y="2379663"/>
            <a:ext cx="1054100" cy="1082675"/>
          </a:xfrm>
          <a:custGeom>
            <a:avLst/>
            <a:gdLst>
              <a:gd name="T0" fmla="*/ 0 w 15266"/>
              <a:gd name="T1" fmla="*/ 2147483647 h 18700"/>
              <a:gd name="T2" fmla="*/ 2147483647 w 15266"/>
              <a:gd name="T3" fmla="*/ 0 h 18700"/>
              <a:gd name="T4" fmla="*/ 2147483647 w 15266"/>
              <a:gd name="T5" fmla="*/ 2147483647 h 18700"/>
              <a:gd name="T6" fmla="*/ 0 60000 65536"/>
              <a:gd name="T7" fmla="*/ 0 60000 65536"/>
              <a:gd name="T8" fmla="*/ 0 60000 65536"/>
              <a:gd name="T9" fmla="*/ 0 w 15266"/>
              <a:gd name="T10" fmla="*/ 0 h 18700"/>
              <a:gd name="T11" fmla="*/ 15266 w 15266"/>
              <a:gd name="T12" fmla="*/ 18700 h 187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66" h="18700" fill="none" extrusionOk="0">
                <a:moveTo>
                  <a:pt x="-1" y="3419"/>
                </a:moveTo>
                <a:cubicBezTo>
                  <a:pt x="1329" y="2090"/>
                  <a:pt x="2827" y="940"/>
                  <a:pt x="4455" y="-1"/>
                </a:cubicBezTo>
              </a:path>
              <a:path w="15266" h="18700" stroke="0" extrusionOk="0">
                <a:moveTo>
                  <a:pt x="-1" y="3419"/>
                </a:moveTo>
                <a:cubicBezTo>
                  <a:pt x="1329" y="2090"/>
                  <a:pt x="2827" y="940"/>
                  <a:pt x="4455" y="-1"/>
                </a:cubicBezTo>
                <a:lnTo>
                  <a:pt x="15266" y="18700"/>
                </a:lnTo>
                <a:close/>
              </a:path>
            </a:pathLst>
          </a:custGeom>
          <a:solidFill>
            <a:srgbClr val="555555"/>
          </a:solidFill>
          <a:ln w="1270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79" name="Arc 15"/>
          <p:cNvSpPr>
            <a:spLocks/>
          </p:cNvSpPr>
          <p:nvPr/>
        </p:nvSpPr>
        <p:spPr bwMode="auto">
          <a:xfrm>
            <a:off x="3833813" y="2254250"/>
            <a:ext cx="746125" cy="1208088"/>
          </a:xfrm>
          <a:custGeom>
            <a:avLst/>
            <a:gdLst>
              <a:gd name="T0" fmla="*/ 0 w 10810"/>
              <a:gd name="T1" fmla="*/ 2147483647 h 20861"/>
              <a:gd name="T2" fmla="*/ 2147483647 w 10810"/>
              <a:gd name="T3" fmla="*/ 0 h 20861"/>
              <a:gd name="T4" fmla="*/ 2147483647 w 10810"/>
              <a:gd name="T5" fmla="*/ 2147483647 h 20861"/>
              <a:gd name="T6" fmla="*/ 0 60000 65536"/>
              <a:gd name="T7" fmla="*/ 0 60000 65536"/>
              <a:gd name="T8" fmla="*/ 0 60000 65536"/>
              <a:gd name="T9" fmla="*/ 0 w 10810"/>
              <a:gd name="T10" fmla="*/ 0 h 20861"/>
              <a:gd name="T11" fmla="*/ 10810 w 10810"/>
              <a:gd name="T12" fmla="*/ 20861 h 208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10" h="20861" fill="none" extrusionOk="0">
                <a:moveTo>
                  <a:pt x="-1" y="2160"/>
                </a:moveTo>
                <a:cubicBezTo>
                  <a:pt x="1634" y="1215"/>
                  <a:pt x="3386" y="488"/>
                  <a:pt x="5210" y="-1"/>
                </a:cubicBezTo>
              </a:path>
              <a:path w="10810" h="20861" stroke="0" extrusionOk="0">
                <a:moveTo>
                  <a:pt x="-1" y="2160"/>
                </a:moveTo>
                <a:cubicBezTo>
                  <a:pt x="1634" y="1215"/>
                  <a:pt x="3386" y="488"/>
                  <a:pt x="5210" y="-1"/>
                </a:cubicBezTo>
                <a:lnTo>
                  <a:pt x="10810" y="20861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sp>
        <p:nvSpPr>
          <p:cNvPr id="32780" name="Arc 16"/>
          <p:cNvSpPr>
            <a:spLocks/>
          </p:cNvSpPr>
          <p:nvPr/>
        </p:nvSpPr>
        <p:spPr bwMode="auto">
          <a:xfrm>
            <a:off x="4192588" y="2224088"/>
            <a:ext cx="387350" cy="1250950"/>
          </a:xfrm>
          <a:custGeom>
            <a:avLst/>
            <a:gdLst>
              <a:gd name="T0" fmla="*/ 0 w 5599"/>
              <a:gd name="T1" fmla="*/ 2147483647 h 21599"/>
              <a:gd name="T2" fmla="*/ 2147483647 w 5599"/>
              <a:gd name="T3" fmla="*/ 0 h 21599"/>
              <a:gd name="T4" fmla="*/ 2147483647 w 5599"/>
              <a:gd name="T5" fmla="*/ 2147483647 h 21599"/>
              <a:gd name="T6" fmla="*/ 0 60000 65536"/>
              <a:gd name="T7" fmla="*/ 0 60000 65536"/>
              <a:gd name="T8" fmla="*/ 0 60000 65536"/>
              <a:gd name="T9" fmla="*/ 0 w 5599"/>
              <a:gd name="T10" fmla="*/ 0 h 21599"/>
              <a:gd name="T11" fmla="*/ 5599 w 5599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99" h="21599" fill="none" extrusionOk="0">
                <a:moveTo>
                  <a:pt x="-1" y="737"/>
                </a:moveTo>
                <a:cubicBezTo>
                  <a:pt x="1818" y="249"/>
                  <a:pt x="3693" y="0"/>
                  <a:pt x="5576" y="-1"/>
                </a:cubicBezTo>
              </a:path>
              <a:path w="5599" h="21599" stroke="0" extrusionOk="0">
                <a:moveTo>
                  <a:pt x="-1" y="737"/>
                </a:moveTo>
                <a:cubicBezTo>
                  <a:pt x="1818" y="249"/>
                  <a:pt x="3693" y="0"/>
                  <a:pt x="5576" y="-1"/>
                </a:cubicBezTo>
                <a:lnTo>
                  <a:pt x="5599" y="21599"/>
                </a:lnTo>
                <a:close/>
              </a:path>
            </a:pathLst>
          </a:custGeom>
          <a:solidFill>
            <a:srgbClr val="555555"/>
          </a:solidFill>
          <a:ln w="12700" cap="rnd">
            <a:noFill/>
            <a:round/>
            <a:headEnd/>
            <a:tailEnd/>
          </a:ln>
        </p:spPr>
        <p:txBody>
          <a:bodyPr wrap="none" anchor="ctr"/>
          <a:lstStyle/>
          <a:p>
            <a:endParaRPr lang="en-I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572000" y="2139950"/>
            <a:ext cx="1079500" cy="1257300"/>
            <a:chOff x="2880" y="1780"/>
            <a:chExt cx="680" cy="792"/>
          </a:xfrm>
        </p:grpSpPr>
        <p:sp>
          <p:nvSpPr>
            <p:cNvPr id="32828" name="Arc 17"/>
            <p:cNvSpPr>
              <a:spLocks/>
            </p:cNvSpPr>
            <p:nvPr/>
          </p:nvSpPr>
          <p:spPr bwMode="auto">
            <a:xfrm>
              <a:off x="2880" y="1781"/>
              <a:ext cx="660" cy="780"/>
            </a:xfrm>
            <a:custGeom>
              <a:avLst/>
              <a:gdLst>
                <a:gd name="T0" fmla="*/ 0 w 15289"/>
                <a:gd name="T1" fmla="*/ 0 h 21600"/>
                <a:gd name="T2" fmla="*/ 0 w 15289"/>
                <a:gd name="T3" fmla="*/ 0 h 21600"/>
                <a:gd name="T4" fmla="*/ 0 w 15289"/>
                <a:gd name="T5" fmla="*/ 0 h 21600"/>
                <a:gd name="T6" fmla="*/ 0 60000 65536"/>
                <a:gd name="T7" fmla="*/ 0 60000 65536"/>
                <a:gd name="T8" fmla="*/ 0 60000 65536"/>
                <a:gd name="T9" fmla="*/ 0 w 15289"/>
                <a:gd name="T10" fmla="*/ 0 h 21600"/>
                <a:gd name="T11" fmla="*/ 15289 w 1528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89" h="21600" fill="none" extrusionOk="0">
                  <a:moveTo>
                    <a:pt x="-1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5748" y="0"/>
                    <a:pt x="11239" y="2272"/>
                    <a:pt x="15289" y="6319"/>
                  </a:cubicBezTo>
                </a:path>
                <a:path w="15289" h="21600" stroke="0" extrusionOk="0">
                  <a:moveTo>
                    <a:pt x="-1" y="0"/>
                  </a:moveTo>
                  <a:cubicBezTo>
                    <a:pt x="7" y="0"/>
                    <a:pt x="15" y="-1"/>
                    <a:pt x="23" y="0"/>
                  </a:cubicBezTo>
                  <a:cubicBezTo>
                    <a:pt x="5748" y="0"/>
                    <a:pt x="11239" y="2272"/>
                    <a:pt x="15289" y="6319"/>
                  </a:cubicBezTo>
                  <a:lnTo>
                    <a:pt x="23" y="21600"/>
                  </a:lnTo>
                  <a:close/>
                </a:path>
              </a:pathLst>
            </a:custGeom>
            <a:solidFill>
              <a:srgbClr val="0088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9" name="Line 18"/>
            <p:cNvSpPr>
              <a:spLocks noChangeShapeType="1"/>
            </p:cNvSpPr>
            <p:nvPr/>
          </p:nvSpPr>
          <p:spPr bwMode="auto">
            <a:xfrm>
              <a:off x="2892" y="1780"/>
              <a:ext cx="0" cy="78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30" name="Line 19"/>
            <p:cNvSpPr>
              <a:spLocks noChangeShapeType="1"/>
            </p:cNvSpPr>
            <p:nvPr/>
          </p:nvSpPr>
          <p:spPr bwMode="auto">
            <a:xfrm flipH="1">
              <a:off x="2888" y="2012"/>
              <a:ext cx="672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4572000" y="2501900"/>
            <a:ext cx="1500188" cy="892175"/>
            <a:chOff x="2880" y="2008"/>
            <a:chExt cx="945" cy="561"/>
          </a:xfrm>
        </p:grpSpPr>
        <p:sp>
          <p:nvSpPr>
            <p:cNvPr id="32826" name="Arc 21"/>
            <p:cNvSpPr>
              <a:spLocks/>
            </p:cNvSpPr>
            <p:nvPr/>
          </p:nvSpPr>
          <p:spPr bwMode="auto">
            <a:xfrm>
              <a:off x="2880" y="2009"/>
              <a:ext cx="932" cy="552"/>
            </a:xfrm>
            <a:custGeom>
              <a:avLst/>
              <a:gdLst>
                <a:gd name="T0" fmla="*/ 0 w 21600"/>
                <a:gd name="T1" fmla="*/ 0 h 15280"/>
                <a:gd name="T2" fmla="*/ 0 w 21600"/>
                <a:gd name="T3" fmla="*/ 0 h 15280"/>
                <a:gd name="T4" fmla="*/ 0 w 21600"/>
                <a:gd name="T5" fmla="*/ 0 h 1528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280"/>
                <a:gd name="T11" fmla="*/ 21600 w 21600"/>
                <a:gd name="T12" fmla="*/ 15280 h 152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280" fill="none" extrusionOk="0">
                  <a:moveTo>
                    <a:pt x="15266" y="-1"/>
                  </a:moveTo>
                  <a:cubicBezTo>
                    <a:pt x="19321" y="4050"/>
                    <a:pt x="21600" y="9547"/>
                    <a:pt x="21600" y="15280"/>
                  </a:cubicBezTo>
                </a:path>
                <a:path w="21600" h="15280" stroke="0" extrusionOk="0">
                  <a:moveTo>
                    <a:pt x="15266" y="-1"/>
                  </a:moveTo>
                  <a:cubicBezTo>
                    <a:pt x="19321" y="4050"/>
                    <a:pt x="21600" y="9547"/>
                    <a:pt x="21600" y="15280"/>
                  </a:cubicBezTo>
                  <a:lnTo>
                    <a:pt x="0" y="15280"/>
                  </a:lnTo>
                  <a:close/>
                </a:path>
              </a:pathLst>
            </a:custGeom>
            <a:solidFill>
              <a:srgbClr val="FFFF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7" name="Freeform 22"/>
            <p:cNvSpPr>
              <a:spLocks/>
            </p:cNvSpPr>
            <p:nvPr/>
          </p:nvSpPr>
          <p:spPr bwMode="auto">
            <a:xfrm>
              <a:off x="2888" y="2008"/>
              <a:ext cx="937" cy="561"/>
            </a:xfrm>
            <a:custGeom>
              <a:avLst/>
              <a:gdLst>
                <a:gd name="T0" fmla="*/ 664 w 937"/>
                <a:gd name="T1" fmla="*/ 0 h 561"/>
                <a:gd name="T2" fmla="*/ 0 w 937"/>
                <a:gd name="T3" fmla="*/ 560 h 561"/>
                <a:gd name="T4" fmla="*/ 936 w 937"/>
                <a:gd name="T5" fmla="*/ 560 h 561"/>
                <a:gd name="T6" fmla="*/ 0 60000 65536"/>
                <a:gd name="T7" fmla="*/ 0 60000 65536"/>
                <a:gd name="T8" fmla="*/ 0 60000 65536"/>
                <a:gd name="T9" fmla="*/ 0 w 937"/>
                <a:gd name="T10" fmla="*/ 0 h 561"/>
                <a:gd name="T11" fmla="*/ 937 w 937"/>
                <a:gd name="T12" fmla="*/ 561 h 5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7" h="561">
                  <a:moveTo>
                    <a:pt x="664" y="0"/>
                  </a:moveTo>
                  <a:lnTo>
                    <a:pt x="0" y="560"/>
                  </a:lnTo>
                  <a:lnTo>
                    <a:pt x="936" y="56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IE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559300" y="3379788"/>
            <a:ext cx="1492250" cy="893762"/>
            <a:chOff x="2872" y="2560"/>
            <a:chExt cx="940" cy="564"/>
          </a:xfrm>
        </p:grpSpPr>
        <p:sp>
          <p:nvSpPr>
            <p:cNvPr id="32823" name="Arc 24"/>
            <p:cNvSpPr>
              <a:spLocks/>
            </p:cNvSpPr>
            <p:nvPr/>
          </p:nvSpPr>
          <p:spPr bwMode="auto">
            <a:xfrm>
              <a:off x="2872" y="2560"/>
              <a:ext cx="932" cy="551"/>
            </a:xfrm>
            <a:custGeom>
              <a:avLst/>
              <a:gdLst>
                <a:gd name="T0" fmla="*/ 0 w 21600"/>
                <a:gd name="T1" fmla="*/ 0 h 15266"/>
                <a:gd name="T2" fmla="*/ 0 w 21600"/>
                <a:gd name="T3" fmla="*/ 0 h 15266"/>
                <a:gd name="T4" fmla="*/ 0 w 21600"/>
                <a:gd name="T5" fmla="*/ 0 h 1526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266"/>
                <a:gd name="T11" fmla="*/ 21600 w 21600"/>
                <a:gd name="T12" fmla="*/ 15266 h 15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266" fill="none" extrusionOk="0">
                  <a:moveTo>
                    <a:pt x="21600" y="0"/>
                  </a:moveTo>
                  <a:cubicBezTo>
                    <a:pt x="21600" y="5725"/>
                    <a:pt x="19327" y="11216"/>
                    <a:pt x="15280" y="15266"/>
                  </a:cubicBezTo>
                </a:path>
                <a:path w="21600" h="15266" stroke="0" extrusionOk="0">
                  <a:moveTo>
                    <a:pt x="21600" y="0"/>
                  </a:moveTo>
                  <a:cubicBezTo>
                    <a:pt x="21600" y="5725"/>
                    <a:pt x="19327" y="11216"/>
                    <a:pt x="15280" y="152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63DE8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4" name="Line 25"/>
            <p:cNvSpPr>
              <a:spLocks noChangeShapeType="1"/>
            </p:cNvSpPr>
            <p:nvPr/>
          </p:nvSpPr>
          <p:spPr bwMode="auto">
            <a:xfrm>
              <a:off x="2884" y="2572"/>
              <a:ext cx="9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5" name="Line 26"/>
            <p:cNvSpPr>
              <a:spLocks noChangeShapeType="1"/>
            </p:cNvSpPr>
            <p:nvPr/>
          </p:nvSpPr>
          <p:spPr bwMode="auto">
            <a:xfrm>
              <a:off x="2884" y="2572"/>
              <a:ext cx="664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4572000" y="3365500"/>
            <a:ext cx="1073150" cy="1250950"/>
            <a:chOff x="2880" y="2552"/>
            <a:chExt cx="676" cy="788"/>
          </a:xfrm>
        </p:grpSpPr>
        <p:sp>
          <p:nvSpPr>
            <p:cNvPr id="32820" name="Arc 28"/>
            <p:cNvSpPr>
              <a:spLocks/>
            </p:cNvSpPr>
            <p:nvPr/>
          </p:nvSpPr>
          <p:spPr bwMode="auto">
            <a:xfrm>
              <a:off x="2880" y="2552"/>
              <a:ext cx="659" cy="780"/>
            </a:xfrm>
            <a:custGeom>
              <a:avLst/>
              <a:gdLst>
                <a:gd name="T0" fmla="*/ 0 w 15280"/>
                <a:gd name="T1" fmla="*/ 0 h 21600"/>
                <a:gd name="T2" fmla="*/ 0 w 15280"/>
                <a:gd name="T3" fmla="*/ 0 h 21600"/>
                <a:gd name="T4" fmla="*/ 0 w 15280"/>
                <a:gd name="T5" fmla="*/ 0 h 21600"/>
                <a:gd name="T6" fmla="*/ 0 60000 65536"/>
                <a:gd name="T7" fmla="*/ 0 60000 65536"/>
                <a:gd name="T8" fmla="*/ 0 60000 65536"/>
                <a:gd name="T9" fmla="*/ 0 w 15280"/>
                <a:gd name="T10" fmla="*/ 0 h 21600"/>
                <a:gd name="T11" fmla="*/ 15280 w 152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80" h="21600" fill="none" extrusionOk="0">
                  <a:moveTo>
                    <a:pt x="15280" y="15266"/>
                  </a:moveTo>
                  <a:cubicBezTo>
                    <a:pt x="11229" y="19321"/>
                    <a:pt x="5732" y="21599"/>
                    <a:pt x="0" y="21600"/>
                  </a:cubicBezTo>
                </a:path>
                <a:path w="15280" h="21600" stroke="0" extrusionOk="0">
                  <a:moveTo>
                    <a:pt x="15280" y="15266"/>
                  </a:moveTo>
                  <a:cubicBezTo>
                    <a:pt x="11229" y="19321"/>
                    <a:pt x="5732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1" name="Line 29"/>
            <p:cNvSpPr>
              <a:spLocks noChangeShapeType="1"/>
            </p:cNvSpPr>
            <p:nvPr/>
          </p:nvSpPr>
          <p:spPr bwMode="auto">
            <a:xfrm>
              <a:off x="2892" y="2564"/>
              <a:ext cx="664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22" name="Line 30"/>
            <p:cNvSpPr>
              <a:spLocks noChangeShapeType="1"/>
            </p:cNvSpPr>
            <p:nvPr/>
          </p:nvSpPr>
          <p:spPr bwMode="auto">
            <a:xfrm>
              <a:off x="2892" y="2564"/>
              <a:ext cx="0" cy="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517900" y="3365500"/>
            <a:ext cx="1079500" cy="1250950"/>
            <a:chOff x="2216" y="2552"/>
            <a:chExt cx="680" cy="788"/>
          </a:xfrm>
        </p:grpSpPr>
        <p:sp>
          <p:nvSpPr>
            <p:cNvPr id="32817" name="Arc 32"/>
            <p:cNvSpPr>
              <a:spLocks/>
            </p:cNvSpPr>
            <p:nvPr/>
          </p:nvSpPr>
          <p:spPr bwMode="auto">
            <a:xfrm>
              <a:off x="2221" y="2552"/>
              <a:ext cx="660" cy="780"/>
            </a:xfrm>
            <a:custGeom>
              <a:avLst/>
              <a:gdLst>
                <a:gd name="T0" fmla="*/ 0 w 15292"/>
                <a:gd name="T1" fmla="*/ 0 h 21600"/>
                <a:gd name="T2" fmla="*/ 0 w 15292"/>
                <a:gd name="T3" fmla="*/ 0 h 21600"/>
                <a:gd name="T4" fmla="*/ 0 w 15292"/>
                <a:gd name="T5" fmla="*/ 0 h 21600"/>
                <a:gd name="T6" fmla="*/ 0 60000 65536"/>
                <a:gd name="T7" fmla="*/ 0 60000 65536"/>
                <a:gd name="T8" fmla="*/ 0 60000 65536"/>
                <a:gd name="T9" fmla="*/ 0 w 15292"/>
                <a:gd name="T10" fmla="*/ 0 h 21600"/>
                <a:gd name="T11" fmla="*/ 15292 w 1529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92" h="21600" fill="none" extrusionOk="0">
                  <a:moveTo>
                    <a:pt x="15292" y="21600"/>
                  </a:moveTo>
                  <a:cubicBezTo>
                    <a:pt x="9554" y="21600"/>
                    <a:pt x="4051" y="19316"/>
                    <a:pt x="-1" y="15254"/>
                  </a:cubicBezTo>
                </a:path>
                <a:path w="15292" h="21600" stroke="0" extrusionOk="0">
                  <a:moveTo>
                    <a:pt x="15292" y="21600"/>
                  </a:moveTo>
                  <a:cubicBezTo>
                    <a:pt x="9554" y="21600"/>
                    <a:pt x="4051" y="19316"/>
                    <a:pt x="-1" y="15254"/>
                  </a:cubicBezTo>
                  <a:lnTo>
                    <a:pt x="15292" y="0"/>
                  </a:lnTo>
                  <a:close/>
                </a:path>
              </a:pathLst>
            </a:custGeom>
            <a:solidFill>
              <a:srgbClr val="FFFF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8" name="Line 33"/>
            <p:cNvSpPr>
              <a:spLocks noChangeShapeType="1"/>
            </p:cNvSpPr>
            <p:nvPr/>
          </p:nvSpPr>
          <p:spPr bwMode="auto">
            <a:xfrm>
              <a:off x="2892" y="2564"/>
              <a:ext cx="0" cy="7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9" name="Line 34"/>
            <p:cNvSpPr>
              <a:spLocks noChangeShapeType="1"/>
            </p:cNvSpPr>
            <p:nvPr/>
          </p:nvSpPr>
          <p:spPr bwMode="auto">
            <a:xfrm flipH="1">
              <a:off x="2216" y="2564"/>
              <a:ext cx="680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3086100" y="3365500"/>
            <a:ext cx="1511300" cy="895350"/>
            <a:chOff x="1944" y="2552"/>
            <a:chExt cx="952" cy="564"/>
          </a:xfrm>
        </p:grpSpPr>
        <p:sp>
          <p:nvSpPr>
            <p:cNvPr id="32814" name="Arc 36"/>
            <p:cNvSpPr>
              <a:spLocks/>
            </p:cNvSpPr>
            <p:nvPr/>
          </p:nvSpPr>
          <p:spPr bwMode="auto">
            <a:xfrm>
              <a:off x="1949" y="2552"/>
              <a:ext cx="932" cy="551"/>
            </a:xfrm>
            <a:custGeom>
              <a:avLst/>
              <a:gdLst>
                <a:gd name="T0" fmla="*/ 0 w 21600"/>
                <a:gd name="T1" fmla="*/ 0 h 15254"/>
                <a:gd name="T2" fmla="*/ 0 w 21600"/>
                <a:gd name="T3" fmla="*/ 0 h 15254"/>
                <a:gd name="T4" fmla="*/ 0 w 21600"/>
                <a:gd name="T5" fmla="*/ 0 h 1525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254"/>
                <a:gd name="T11" fmla="*/ 21600 w 21600"/>
                <a:gd name="T12" fmla="*/ 15254 h 152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254" fill="none" extrusionOk="0">
                  <a:moveTo>
                    <a:pt x="6307" y="15254"/>
                  </a:moveTo>
                  <a:cubicBezTo>
                    <a:pt x="2268" y="11205"/>
                    <a:pt x="0" y="5719"/>
                    <a:pt x="0" y="0"/>
                  </a:cubicBezTo>
                </a:path>
                <a:path w="21600" h="15254" stroke="0" extrusionOk="0">
                  <a:moveTo>
                    <a:pt x="6307" y="15254"/>
                  </a:moveTo>
                  <a:cubicBezTo>
                    <a:pt x="2268" y="11205"/>
                    <a:pt x="0" y="571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FF33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5" name="Line 37"/>
            <p:cNvSpPr>
              <a:spLocks noChangeShapeType="1"/>
            </p:cNvSpPr>
            <p:nvPr/>
          </p:nvSpPr>
          <p:spPr bwMode="auto">
            <a:xfrm flipH="1">
              <a:off x="2216" y="2564"/>
              <a:ext cx="680" cy="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6" name="Line 38"/>
            <p:cNvSpPr>
              <a:spLocks noChangeShapeType="1"/>
            </p:cNvSpPr>
            <p:nvPr/>
          </p:nvSpPr>
          <p:spPr bwMode="auto">
            <a:xfrm flipH="1">
              <a:off x="1944" y="2564"/>
              <a:ext cx="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3086100" y="2505075"/>
            <a:ext cx="1504950" cy="892175"/>
            <a:chOff x="1944" y="2010"/>
            <a:chExt cx="948" cy="562"/>
          </a:xfrm>
        </p:grpSpPr>
        <p:sp>
          <p:nvSpPr>
            <p:cNvPr id="32811" name="Arc 40"/>
            <p:cNvSpPr>
              <a:spLocks/>
            </p:cNvSpPr>
            <p:nvPr/>
          </p:nvSpPr>
          <p:spPr bwMode="auto">
            <a:xfrm>
              <a:off x="1949" y="2010"/>
              <a:ext cx="932" cy="551"/>
            </a:xfrm>
            <a:custGeom>
              <a:avLst/>
              <a:gdLst>
                <a:gd name="T0" fmla="*/ 0 w 21600"/>
                <a:gd name="T1" fmla="*/ 0 h 15268"/>
                <a:gd name="T2" fmla="*/ 0 w 21600"/>
                <a:gd name="T3" fmla="*/ 0 h 15268"/>
                <a:gd name="T4" fmla="*/ 0 w 21600"/>
                <a:gd name="T5" fmla="*/ 0 h 1526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268"/>
                <a:gd name="T11" fmla="*/ 21600 w 21600"/>
                <a:gd name="T12" fmla="*/ 15268 h 152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268" fill="none" extrusionOk="0">
                  <a:moveTo>
                    <a:pt x="0" y="15268"/>
                  </a:moveTo>
                  <a:cubicBezTo>
                    <a:pt x="0" y="9541"/>
                    <a:pt x="2273" y="4049"/>
                    <a:pt x="6321" y="-1"/>
                  </a:cubicBezTo>
                </a:path>
                <a:path w="21600" h="15268" stroke="0" extrusionOk="0">
                  <a:moveTo>
                    <a:pt x="0" y="15268"/>
                  </a:moveTo>
                  <a:cubicBezTo>
                    <a:pt x="0" y="9541"/>
                    <a:pt x="2273" y="4049"/>
                    <a:pt x="6321" y="-1"/>
                  </a:cubicBezTo>
                  <a:lnTo>
                    <a:pt x="21600" y="15268"/>
                  </a:lnTo>
                  <a:close/>
                </a:path>
              </a:pathLst>
            </a:custGeom>
            <a:solidFill>
              <a:srgbClr val="0088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2" name="Line 41"/>
            <p:cNvSpPr>
              <a:spLocks noChangeShapeType="1"/>
            </p:cNvSpPr>
            <p:nvPr/>
          </p:nvSpPr>
          <p:spPr bwMode="auto">
            <a:xfrm flipH="1">
              <a:off x="1944" y="2572"/>
              <a:ext cx="9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3" name="Line 42"/>
            <p:cNvSpPr>
              <a:spLocks noChangeShapeType="1"/>
            </p:cNvSpPr>
            <p:nvPr/>
          </p:nvSpPr>
          <p:spPr bwMode="auto">
            <a:xfrm>
              <a:off x="2220" y="2012"/>
              <a:ext cx="672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460750" y="2127250"/>
            <a:ext cx="1066800" cy="1092200"/>
            <a:chOff x="2180" y="1772"/>
            <a:chExt cx="672" cy="688"/>
          </a:xfrm>
        </p:grpSpPr>
        <p:sp>
          <p:nvSpPr>
            <p:cNvPr id="32808" name="Arc 44"/>
            <p:cNvSpPr>
              <a:spLocks/>
            </p:cNvSpPr>
            <p:nvPr/>
          </p:nvSpPr>
          <p:spPr bwMode="auto">
            <a:xfrm>
              <a:off x="2182" y="1774"/>
              <a:ext cx="659" cy="675"/>
            </a:xfrm>
            <a:custGeom>
              <a:avLst/>
              <a:gdLst>
                <a:gd name="T0" fmla="*/ 0 w 15278"/>
                <a:gd name="T1" fmla="*/ 0 h 18699"/>
                <a:gd name="T2" fmla="*/ 0 w 15278"/>
                <a:gd name="T3" fmla="*/ 0 h 18699"/>
                <a:gd name="T4" fmla="*/ 0 w 15278"/>
                <a:gd name="T5" fmla="*/ 0 h 18699"/>
                <a:gd name="T6" fmla="*/ 0 60000 65536"/>
                <a:gd name="T7" fmla="*/ 0 60000 65536"/>
                <a:gd name="T8" fmla="*/ 0 60000 65536"/>
                <a:gd name="T9" fmla="*/ 0 w 15278"/>
                <a:gd name="T10" fmla="*/ 0 h 18699"/>
                <a:gd name="T11" fmla="*/ 15278 w 15278"/>
                <a:gd name="T12" fmla="*/ 18699 h 186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78" h="18699" fill="none" extrusionOk="0">
                  <a:moveTo>
                    <a:pt x="-1" y="3430"/>
                  </a:moveTo>
                  <a:cubicBezTo>
                    <a:pt x="1332" y="2096"/>
                    <a:pt x="2834" y="943"/>
                    <a:pt x="4466" y="-1"/>
                  </a:cubicBezTo>
                </a:path>
                <a:path w="15278" h="18699" stroke="0" extrusionOk="0">
                  <a:moveTo>
                    <a:pt x="-1" y="3430"/>
                  </a:moveTo>
                  <a:cubicBezTo>
                    <a:pt x="1332" y="2096"/>
                    <a:pt x="2834" y="943"/>
                    <a:pt x="4466" y="-1"/>
                  </a:cubicBezTo>
                  <a:lnTo>
                    <a:pt x="15278" y="18699"/>
                  </a:lnTo>
                  <a:close/>
                </a:path>
              </a:pathLst>
            </a:custGeom>
            <a:solidFill>
              <a:srgbClr val="FC0128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09" name="Line 45"/>
            <p:cNvSpPr>
              <a:spLocks noChangeShapeType="1"/>
            </p:cNvSpPr>
            <p:nvPr/>
          </p:nvSpPr>
          <p:spPr bwMode="auto">
            <a:xfrm>
              <a:off x="2180" y="1900"/>
              <a:ext cx="672" cy="56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10" name="Line 46"/>
            <p:cNvSpPr>
              <a:spLocks noChangeShapeType="1"/>
            </p:cNvSpPr>
            <p:nvPr/>
          </p:nvSpPr>
          <p:spPr bwMode="auto">
            <a:xfrm>
              <a:off x="2380" y="1772"/>
              <a:ext cx="472" cy="688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3757613" y="2000250"/>
            <a:ext cx="757237" cy="1219200"/>
            <a:chOff x="2367" y="1692"/>
            <a:chExt cx="477" cy="768"/>
          </a:xfrm>
        </p:grpSpPr>
        <p:sp>
          <p:nvSpPr>
            <p:cNvPr id="32805" name="Arc 48"/>
            <p:cNvSpPr>
              <a:spLocks/>
            </p:cNvSpPr>
            <p:nvPr/>
          </p:nvSpPr>
          <p:spPr bwMode="auto">
            <a:xfrm>
              <a:off x="2367" y="1696"/>
              <a:ext cx="466" cy="753"/>
            </a:xfrm>
            <a:custGeom>
              <a:avLst/>
              <a:gdLst>
                <a:gd name="T0" fmla="*/ 0 w 10811"/>
                <a:gd name="T1" fmla="*/ 0 h 20860"/>
                <a:gd name="T2" fmla="*/ 0 w 10811"/>
                <a:gd name="T3" fmla="*/ 0 h 20860"/>
                <a:gd name="T4" fmla="*/ 0 w 10811"/>
                <a:gd name="T5" fmla="*/ 0 h 20860"/>
                <a:gd name="T6" fmla="*/ 0 60000 65536"/>
                <a:gd name="T7" fmla="*/ 0 60000 65536"/>
                <a:gd name="T8" fmla="*/ 0 60000 65536"/>
                <a:gd name="T9" fmla="*/ 0 w 10811"/>
                <a:gd name="T10" fmla="*/ 0 h 20860"/>
                <a:gd name="T11" fmla="*/ 10811 w 10811"/>
                <a:gd name="T12" fmla="*/ 20860 h 208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11" h="20860" fill="none" extrusionOk="0">
                  <a:moveTo>
                    <a:pt x="-1" y="2160"/>
                  </a:moveTo>
                  <a:cubicBezTo>
                    <a:pt x="1633" y="1215"/>
                    <a:pt x="3384" y="489"/>
                    <a:pt x="5207" y="-1"/>
                  </a:cubicBezTo>
                </a:path>
                <a:path w="10811" h="20860" stroke="0" extrusionOk="0">
                  <a:moveTo>
                    <a:pt x="-1" y="2160"/>
                  </a:moveTo>
                  <a:cubicBezTo>
                    <a:pt x="1633" y="1215"/>
                    <a:pt x="3384" y="489"/>
                    <a:pt x="5207" y="-1"/>
                  </a:cubicBezTo>
                  <a:lnTo>
                    <a:pt x="10811" y="20860"/>
                  </a:lnTo>
                  <a:close/>
                </a:path>
              </a:pathLst>
            </a:custGeom>
            <a:solidFill>
              <a:srgbClr val="FC0128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06" name="Line 49"/>
            <p:cNvSpPr>
              <a:spLocks noChangeShapeType="1"/>
            </p:cNvSpPr>
            <p:nvPr/>
          </p:nvSpPr>
          <p:spPr bwMode="auto">
            <a:xfrm>
              <a:off x="2372" y="1772"/>
              <a:ext cx="472" cy="688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07" name="Line 50"/>
            <p:cNvSpPr>
              <a:spLocks noChangeShapeType="1"/>
            </p:cNvSpPr>
            <p:nvPr/>
          </p:nvSpPr>
          <p:spPr bwMode="auto">
            <a:xfrm>
              <a:off x="2600" y="1692"/>
              <a:ext cx="240" cy="76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4113213" y="1962150"/>
            <a:ext cx="401637" cy="1246188"/>
            <a:chOff x="2591" y="1668"/>
            <a:chExt cx="253" cy="784"/>
          </a:xfrm>
        </p:grpSpPr>
        <p:sp>
          <p:nvSpPr>
            <p:cNvPr id="32802" name="Arc 52"/>
            <p:cNvSpPr>
              <a:spLocks/>
            </p:cNvSpPr>
            <p:nvPr/>
          </p:nvSpPr>
          <p:spPr bwMode="auto">
            <a:xfrm>
              <a:off x="2591" y="1669"/>
              <a:ext cx="242" cy="780"/>
            </a:xfrm>
            <a:custGeom>
              <a:avLst/>
              <a:gdLst>
                <a:gd name="T0" fmla="*/ 0 w 5603"/>
                <a:gd name="T1" fmla="*/ 0 h 21599"/>
                <a:gd name="T2" fmla="*/ 0 w 5603"/>
                <a:gd name="T3" fmla="*/ 0 h 21599"/>
                <a:gd name="T4" fmla="*/ 0 w 5603"/>
                <a:gd name="T5" fmla="*/ 0 h 21599"/>
                <a:gd name="T6" fmla="*/ 0 60000 65536"/>
                <a:gd name="T7" fmla="*/ 0 60000 65536"/>
                <a:gd name="T8" fmla="*/ 0 60000 65536"/>
                <a:gd name="T9" fmla="*/ 0 w 5603"/>
                <a:gd name="T10" fmla="*/ 0 h 21599"/>
                <a:gd name="T11" fmla="*/ 5603 w 5603"/>
                <a:gd name="T12" fmla="*/ 21599 h 215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03" h="21599" fill="none" extrusionOk="0">
                  <a:moveTo>
                    <a:pt x="-1" y="738"/>
                  </a:moveTo>
                  <a:cubicBezTo>
                    <a:pt x="1819" y="249"/>
                    <a:pt x="3695" y="1"/>
                    <a:pt x="5579" y="-1"/>
                  </a:cubicBezTo>
                </a:path>
                <a:path w="5603" h="21599" stroke="0" extrusionOk="0">
                  <a:moveTo>
                    <a:pt x="-1" y="738"/>
                  </a:moveTo>
                  <a:cubicBezTo>
                    <a:pt x="1819" y="249"/>
                    <a:pt x="3695" y="1"/>
                    <a:pt x="5579" y="-1"/>
                  </a:cubicBezTo>
                  <a:lnTo>
                    <a:pt x="5603" y="21599"/>
                  </a:lnTo>
                  <a:close/>
                </a:path>
              </a:pathLst>
            </a:custGeom>
            <a:solidFill>
              <a:srgbClr val="FC0128"/>
            </a:solidFill>
            <a:ln w="12700" cap="rnd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03" name="Line 53"/>
            <p:cNvSpPr>
              <a:spLocks noChangeShapeType="1"/>
            </p:cNvSpPr>
            <p:nvPr/>
          </p:nvSpPr>
          <p:spPr bwMode="auto">
            <a:xfrm>
              <a:off x="2600" y="1692"/>
              <a:ext cx="240" cy="76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  <p:sp>
          <p:nvSpPr>
            <p:cNvPr id="32804" name="Line 54"/>
            <p:cNvSpPr>
              <a:spLocks noChangeShapeType="1"/>
            </p:cNvSpPr>
            <p:nvPr/>
          </p:nvSpPr>
          <p:spPr bwMode="auto">
            <a:xfrm>
              <a:off x="2844" y="1668"/>
              <a:ext cx="0" cy="784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IE"/>
            </a:p>
          </p:txBody>
        </p:sp>
      </p:grp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2590800" y="1447800"/>
            <a:ext cx="19765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defTabSz="762000"/>
            <a:r>
              <a:rPr lang="en-GB" sz="2000" b="1" dirty="0">
                <a:solidFill>
                  <a:srgbClr val="0033CC"/>
                </a:solidFill>
                <a:latin typeface="Geneva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Geneva" pitchFamily="34" charset="0"/>
              </a:rPr>
              <a:t>Link Modules</a:t>
            </a:r>
            <a:r>
              <a:rPr lang="en-GB" sz="2400" b="1" dirty="0">
                <a:solidFill>
                  <a:schemeClr val="bg1"/>
                </a:solidFill>
                <a:latin typeface="Geneva" pitchFamily="34" charset="0"/>
              </a:rPr>
              <a:t> 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6089650" y="3581400"/>
            <a:ext cx="1835150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Modern European</a:t>
            </a:r>
          </a:p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Language</a:t>
            </a:r>
            <a:r>
              <a:rPr lang="en-GB" sz="2400" b="1">
                <a:solidFill>
                  <a:srgbClr val="FC0128"/>
                </a:solidFill>
                <a:latin typeface="Geneva" pitchFamily="34" charset="0"/>
              </a:rPr>
              <a:t> 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371600" y="2438400"/>
            <a:ext cx="2266950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Vocational</a:t>
            </a:r>
          </a:p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Subject 1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5313363" y="1447800"/>
            <a:ext cx="2046287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Vocational </a:t>
            </a:r>
          </a:p>
          <a:p>
            <a:pPr defTabSz="762000"/>
            <a:r>
              <a:rPr lang="en-GB" sz="2000" b="1">
                <a:solidFill>
                  <a:srgbClr val="FC0128"/>
                </a:solidFill>
                <a:latin typeface="Geneva" pitchFamily="34" charset="0"/>
              </a:rPr>
              <a:t>Subject 2</a:t>
            </a: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6248400" y="2590800"/>
            <a:ext cx="990600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/>
            <a:r>
              <a:rPr lang="en-IE" sz="2000" b="1">
                <a:solidFill>
                  <a:srgbClr val="FC0128"/>
                </a:solidFill>
                <a:latin typeface="Geneva" pitchFamily="34" charset="0"/>
              </a:rPr>
              <a:t>Irish</a:t>
            </a:r>
            <a:endParaRPr lang="en-GB" sz="2000" b="1">
              <a:solidFill>
                <a:srgbClr val="FC0128"/>
              </a:solidFill>
              <a:latin typeface="Geneva" pitchFamily="34" charset="0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1371600" y="4114800"/>
            <a:ext cx="15240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defTabSz="762000"/>
            <a:r>
              <a:rPr lang="en-IE" b="1" dirty="0">
                <a:solidFill>
                  <a:srgbClr val="FFFF00"/>
                </a:solidFill>
                <a:latin typeface="Geneva" pitchFamily="34" charset="0"/>
              </a:rPr>
              <a:t>Other LC Subjects</a:t>
            </a:r>
            <a:endParaRPr lang="en-GB" b="1" dirty="0">
              <a:solidFill>
                <a:srgbClr val="FFFF00"/>
              </a:solidFill>
              <a:latin typeface="Geneva" pitchFamily="34" charset="0"/>
            </a:endParaRPr>
          </a:p>
        </p:txBody>
      </p:sp>
      <p:sp>
        <p:nvSpPr>
          <p:cNvPr id="19522" name="Line 66"/>
          <p:cNvSpPr>
            <a:spLocks noChangeShapeType="1"/>
          </p:cNvSpPr>
          <p:nvPr/>
        </p:nvSpPr>
        <p:spPr bwMode="auto">
          <a:xfrm flipV="1">
            <a:off x="2590800" y="3810000"/>
            <a:ext cx="914400" cy="45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9523" name="Line 67"/>
          <p:cNvSpPr>
            <a:spLocks noChangeShapeType="1"/>
          </p:cNvSpPr>
          <p:nvPr/>
        </p:nvSpPr>
        <p:spPr bwMode="auto">
          <a:xfrm flipV="1">
            <a:off x="2743200" y="4038600"/>
            <a:ext cx="144780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9524" name="Line 68"/>
          <p:cNvSpPr>
            <a:spLocks noChangeShapeType="1"/>
          </p:cNvSpPr>
          <p:nvPr/>
        </p:nvSpPr>
        <p:spPr bwMode="auto">
          <a:xfrm flipV="1">
            <a:off x="3048000" y="4343400"/>
            <a:ext cx="1752600" cy="2286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E"/>
          </a:p>
        </p:txBody>
      </p:sp>
      <p:sp>
        <p:nvSpPr>
          <p:cNvPr id="19525" name="Rectangle 69"/>
          <p:cNvSpPr>
            <a:spLocks noChangeArrowheads="1"/>
          </p:cNvSpPr>
          <p:nvPr/>
        </p:nvSpPr>
        <p:spPr bwMode="auto">
          <a:xfrm>
            <a:off x="1676400" y="5029200"/>
            <a:ext cx="61722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r" defTabSz="762000"/>
            <a:r>
              <a:rPr lang="en-IE" b="1" dirty="0">
                <a:solidFill>
                  <a:schemeClr val="bg1"/>
                </a:solidFill>
                <a:latin typeface="Geneva" pitchFamily="34" charset="0"/>
              </a:rPr>
              <a:t>Most LCVP Students take </a:t>
            </a:r>
            <a:r>
              <a:rPr lang="en-IE" b="1" dirty="0">
                <a:solidFill>
                  <a:srgbClr val="FFFF00"/>
                </a:solidFill>
                <a:latin typeface="Geneva" pitchFamily="34" charset="0"/>
              </a:rPr>
              <a:t>seven</a:t>
            </a:r>
            <a:r>
              <a:rPr lang="en-IE" b="1" dirty="0">
                <a:solidFill>
                  <a:srgbClr val="CC0000"/>
                </a:solidFill>
                <a:latin typeface="Geneva" pitchFamily="34" charset="0"/>
              </a:rPr>
              <a:t> </a:t>
            </a:r>
            <a:r>
              <a:rPr lang="en-IE" b="1" dirty="0">
                <a:solidFill>
                  <a:schemeClr val="bg1"/>
                </a:solidFill>
                <a:latin typeface="Geneva" pitchFamily="34" charset="0"/>
              </a:rPr>
              <a:t>Leaving Certificate Subjects plus the Link Modules</a:t>
            </a:r>
            <a:endParaRPr lang="en-GB" b="1" dirty="0">
              <a:solidFill>
                <a:schemeClr val="bg1"/>
              </a:solidFill>
              <a:latin typeface="Geneva" pitchFamily="34" charset="0"/>
            </a:endParaRPr>
          </a:p>
        </p:txBody>
      </p:sp>
      <p:sp>
        <p:nvSpPr>
          <p:cNvPr id="32801" name="Line 70"/>
          <p:cNvSpPr>
            <a:spLocks noChangeShapeType="1"/>
          </p:cNvSpPr>
          <p:nvPr/>
        </p:nvSpPr>
        <p:spPr bwMode="auto">
          <a:xfrm>
            <a:off x="3886200" y="2057400"/>
            <a:ext cx="609600" cy="1143000"/>
          </a:xfrm>
          <a:prstGeom prst="line">
            <a:avLst/>
          </a:prstGeom>
          <a:noFill/>
          <a:ln w="12700">
            <a:solidFill>
              <a:srgbClr val="080800"/>
            </a:solidFill>
            <a:round/>
            <a:headEnd/>
            <a:tailEnd/>
          </a:ln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  <p:bldP spid="19512" grpId="0" autoUpdateAnimBg="0"/>
      <p:bldP spid="19513" grpId="0" autoUpdateAnimBg="0"/>
      <p:bldP spid="19514" grpId="0" autoUpdateAnimBg="0"/>
      <p:bldP spid="19515" grpId="0" autoUpdateAnimBg="0"/>
      <p:bldP spid="19516" grpId="0" autoUpdateAnimBg="0"/>
      <p:bldP spid="19521" grpId="0" autoUpdateAnimBg="0"/>
      <p:bldP spid="19522" grpId="0" animBg="1"/>
      <p:bldP spid="19523" grpId="0" animBg="1"/>
      <p:bldP spid="19524" grpId="0" animBg="1"/>
      <p:bldP spid="195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90600"/>
            <a:ext cx="5791200" cy="990600"/>
          </a:xfrm>
        </p:spPr>
        <p:txBody>
          <a:bodyPr/>
          <a:lstStyle/>
          <a:p>
            <a:pPr algn="l" eaLnBrk="1" hangingPunct="1"/>
            <a:r>
              <a:rPr lang="en-GB" b="1" dirty="0">
                <a:solidFill>
                  <a:schemeClr val="bg1"/>
                </a:solidFill>
              </a:rPr>
              <a:t>LCVP</a:t>
            </a:r>
            <a:r>
              <a:rPr lang="en-IE" b="1" dirty="0">
                <a:solidFill>
                  <a:schemeClr val="bg1"/>
                </a:solidFill>
              </a:rPr>
              <a:t> </a:t>
            </a:r>
            <a:r>
              <a:rPr lang="en-GB" b="1" dirty="0">
                <a:solidFill>
                  <a:schemeClr val="bg1"/>
                </a:solidFill>
              </a:rPr>
              <a:t>Link Modules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9703" name="Rectangle 7"/>
          <p:cNvSpPr>
            <a:spLocks noGrp="1" noChangeArrowheads="1"/>
          </p:cNvSpPr>
          <p:nvPr>
            <p:ph idx="1"/>
          </p:nvPr>
        </p:nvSpPr>
        <p:spPr>
          <a:xfrm>
            <a:off x="1403648" y="2362200"/>
            <a:ext cx="7200800" cy="25908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rgbClr val="FFFF00"/>
                </a:solidFill>
              </a:rPr>
              <a:t>Preparation for the World of Work</a:t>
            </a:r>
          </a:p>
          <a:p>
            <a:pPr eaLnBrk="1" hangingPunct="1">
              <a:lnSpc>
                <a:spcPct val="40000"/>
              </a:lnSpc>
              <a:buClr>
                <a:srgbClr val="00B050"/>
              </a:buClr>
              <a:buFont typeface="Wingdings" pitchFamily="2" charset="2"/>
              <a:buChar char="§"/>
            </a:pPr>
            <a:endParaRPr lang="en-GB" dirty="0">
              <a:solidFill>
                <a:schemeClr val="bg1"/>
              </a:solidFill>
            </a:endParaRP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rgbClr val="FFFF00"/>
                </a:solidFill>
              </a:rPr>
              <a:t>Enterprise Education</a:t>
            </a:r>
            <a:endParaRPr lang="en-GB" dirty="0">
              <a:solidFill>
                <a:srgbClr val="FFFF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GB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7772400" cy="1371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PREPARATION FOR THE WORLD OF WORK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895600"/>
            <a:ext cx="7239000" cy="32004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Introduction to Working Life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Job-seeking Skills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Career Investigation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Work Placement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772400" cy="762000"/>
          </a:xfrm>
        </p:spPr>
        <p:txBody>
          <a:bodyPr/>
          <a:lstStyle/>
          <a:p>
            <a:pPr eaLnBrk="1" hangingPunct="1"/>
            <a:r>
              <a:rPr lang="en-IE" dirty="0">
                <a:solidFill>
                  <a:schemeClr val="bg1"/>
                </a:solidFill>
              </a:rPr>
              <a:t>ENTERPRISE EDUCATION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2362200"/>
            <a:ext cx="7239000" cy="37338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Enterprise Skills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Local Business Enterprise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Local Voluntary Organisations / Community Enterprises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IE" dirty="0">
                <a:solidFill>
                  <a:schemeClr val="bg1"/>
                </a:solidFill>
              </a:rPr>
              <a:t>An Enterprise Activity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dirty="0"/>
              <a:t>Typical LCVP Activities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2438400" y="1600200"/>
            <a:ext cx="4038600" cy="41148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Invited Visitors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Site Visit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Case Studies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Team Enterprises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Work Experience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Using Computers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Video Interviews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 animBg="1" autoUpdateAnimBg="0"/>
      <p:bldP spid="135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391400" cy="1524000"/>
          </a:xfrm>
        </p:spPr>
        <p:txBody>
          <a:bodyPr>
            <a:normAutofit fontScale="90000"/>
          </a:bodyPr>
          <a:lstStyle/>
          <a:p>
            <a:pPr algn="l" eaLnBrk="1" hangingPunct="1"/>
            <a:br>
              <a:rPr lang="en-GB" sz="4400" dirty="0"/>
            </a:br>
            <a:r>
              <a:rPr lang="en-GB" sz="4400" dirty="0"/>
              <a:t>	</a:t>
            </a:r>
            <a:r>
              <a:rPr lang="en-GB" dirty="0">
                <a:solidFill>
                  <a:schemeClr val="bg1"/>
                </a:solidFill>
              </a:rPr>
              <a:t>Transferable Skills</a:t>
            </a:r>
            <a:r>
              <a:rPr lang="en-GB" sz="3600" dirty="0">
                <a:solidFill>
                  <a:schemeClr val="bg1"/>
                </a:solidFill>
              </a:rPr>
              <a:t>	</a:t>
            </a:r>
            <a:r>
              <a:rPr lang="en-GB" sz="3600" dirty="0"/>
              <a:t>	</a:t>
            </a:r>
            <a:br>
              <a:rPr lang="en-GB" sz="3600" dirty="0"/>
            </a:br>
            <a:r>
              <a:rPr lang="en-GB" sz="3600" dirty="0"/>
              <a:t>	</a:t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>
          <a:xfrm>
            <a:off x="3581400" y="1828800"/>
            <a:ext cx="4343400" cy="2667000"/>
          </a:xfrm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Basic Skills (</a:t>
            </a:r>
            <a:r>
              <a:rPr lang="en-GB" b="1" dirty="0" err="1">
                <a:solidFill>
                  <a:schemeClr val="bg1"/>
                </a:solidFill>
              </a:rPr>
              <a:t>incl</a:t>
            </a:r>
            <a:r>
              <a:rPr lang="en-IE" b="1" dirty="0">
                <a:solidFill>
                  <a:schemeClr val="bg1"/>
                </a:solidFill>
              </a:rPr>
              <a:t>.</a:t>
            </a:r>
            <a:r>
              <a:rPr lang="en-GB" b="1" dirty="0">
                <a:solidFill>
                  <a:schemeClr val="bg1"/>
                </a:solidFill>
              </a:rPr>
              <a:t> IT)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Motivation to Learn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Communication</a:t>
            </a:r>
          </a:p>
          <a:p>
            <a:pPr eaLnBrk="1" hangingPunct="1">
              <a:buClr>
                <a:srgbClr val="00B050"/>
              </a:buClr>
              <a:buFont typeface="Wingdings" pitchFamily="2" charset="2"/>
              <a:buChar char="§"/>
            </a:pPr>
            <a:r>
              <a:rPr lang="en-GB" b="1" dirty="0">
                <a:solidFill>
                  <a:schemeClr val="bg1"/>
                </a:solidFill>
              </a:rPr>
              <a:t>Initiative &amp; Enterprise</a:t>
            </a:r>
            <a:endParaRPr lang="en-GB" sz="2400" b="1" dirty="0">
              <a:solidFill>
                <a:schemeClr val="bg1"/>
              </a:solidFill>
            </a:endParaRPr>
          </a:p>
          <a:p>
            <a:pPr eaLnBrk="1" hangingPunct="1"/>
            <a:endParaRPr lang="en-GB" sz="2400" dirty="0"/>
          </a:p>
          <a:p>
            <a:pPr eaLnBrk="1" hangingPunct="1"/>
            <a:endParaRPr lang="en-GB" dirty="0"/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1144588" y="4419600"/>
            <a:ext cx="7083425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pPr algn="ctr" defTabSz="762000">
              <a:spcBef>
                <a:spcPct val="50000"/>
              </a:spcBef>
            </a:pPr>
            <a:r>
              <a:rPr lang="en-GB" sz="2000" b="1" dirty="0">
                <a:solidFill>
                  <a:schemeClr val="bg1"/>
                </a:solidFill>
                <a:latin typeface="Helvetica" charset="0"/>
              </a:rPr>
              <a:t>These</a:t>
            </a:r>
            <a:r>
              <a:rPr lang="en-GB" sz="2000" b="1" dirty="0">
                <a:latin typeface="Helvetica" charset="0"/>
              </a:rPr>
              <a:t> </a:t>
            </a:r>
            <a:r>
              <a:rPr lang="en-IE" sz="2000" b="1" dirty="0">
                <a:solidFill>
                  <a:srgbClr val="FFFF00"/>
                </a:solidFill>
                <a:latin typeface="Helvetica" charset="0"/>
              </a:rPr>
              <a:t>s</a:t>
            </a:r>
            <a:r>
              <a:rPr lang="en-GB" sz="2000" b="1" dirty="0">
                <a:solidFill>
                  <a:srgbClr val="FFFF00"/>
                </a:solidFill>
                <a:latin typeface="Helvetica" charset="0"/>
              </a:rPr>
              <a:t>kills </a:t>
            </a:r>
            <a:r>
              <a:rPr lang="en-GB" sz="2000" b="1" dirty="0">
                <a:solidFill>
                  <a:schemeClr val="bg1"/>
                </a:solidFill>
                <a:latin typeface="Helvetica" charset="0"/>
              </a:rPr>
              <a:t>are equally relevant to young people progressing to further study, working for themselves or going directly into employment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04800" y="1828800"/>
            <a:ext cx="38100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342900" indent="-342900" defTabSz="76200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Helvetica" charset="0"/>
              </a:rPr>
              <a:t>Team Working</a:t>
            </a:r>
          </a:p>
          <a:p>
            <a:pPr marL="342900" indent="-342900" defTabSz="76200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Helvetica" charset="0"/>
              </a:rPr>
              <a:t>Critical Thinking</a:t>
            </a:r>
          </a:p>
          <a:p>
            <a:pPr marL="342900" indent="-342900" defTabSz="76200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Helvetica" charset="0"/>
              </a:rPr>
              <a:t>Flexibility</a:t>
            </a:r>
          </a:p>
          <a:p>
            <a:pPr marL="342900" indent="-342900" defTabSz="762000">
              <a:spcBef>
                <a:spcPct val="20000"/>
              </a:spcBef>
              <a:buClr>
                <a:srgbClr val="00B050"/>
              </a:buClr>
              <a:buSzPct val="100000"/>
              <a:buFont typeface="Wingdings" pitchFamily="2" charset="2"/>
              <a:buChar char="§"/>
            </a:pPr>
            <a:r>
              <a:rPr lang="en-GB" sz="2800" b="1" dirty="0">
                <a:solidFill>
                  <a:schemeClr val="bg1"/>
                </a:solidFill>
                <a:latin typeface="Helvetica" charset="0"/>
              </a:rPr>
              <a:t>Leadership</a:t>
            </a:r>
            <a:endParaRPr lang="en-GB" sz="2400" b="1" dirty="0">
              <a:solidFill>
                <a:schemeClr val="bg1"/>
              </a:solidFill>
              <a:latin typeface="Helvetica" charset="0"/>
            </a:endParaRPr>
          </a:p>
          <a:p>
            <a:pPr marL="342900" indent="-342900" defTabSz="762000">
              <a:spcBef>
                <a:spcPct val="20000"/>
              </a:spcBef>
              <a:buClr>
                <a:srgbClr val="CC0000"/>
              </a:buClr>
              <a:buSzPct val="100000"/>
              <a:buFont typeface="Wingdings" pitchFamily="2" charset="2"/>
              <a:buChar char="§"/>
            </a:pPr>
            <a:endParaRPr lang="en-GB" sz="3200" b="1" dirty="0">
              <a:solidFill>
                <a:srgbClr val="CC0000"/>
              </a:solidFill>
              <a:latin typeface="Helvetica" charset="0"/>
            </a:endParaRPr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6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6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p" autoUpdateAnimBg="0"/>
      <p:bldP spid="136196" grpId="0" autoUpdateAnimBg="0"/>
      <p:bldP spid="136197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8206A1C7523940B9596BB5617008A0" ma:contentTypeVersion="9" ma:contentTypeDescription="Create a new document." ma:contentTypeScope="" ma:versionID="37c3b94e895ddddd2af248f268db6ee9">
  <xsd:schema xmlns:xsd="http://www.w3.org/2001/XMLSchema" xmlns:xs="http://www.w3.org/2001/XMLSchema" xmlns:p="http://schemas.microsoft.com/office/2006/metadata/properties" xmlns:ns2="1d49031e-1d8f-4766-937e-27dae530a4dd" xmlns:ns3="33b6e4c8-3ea0-4469-9725-cb8fb58cde67" targetNamespace="http://schemas.microsoft.com/office/2006/metadata/properties" ma:root="true" ma:fieldsID="5c82b45e2061fe3db77d0e9924d87a13" ns2:_="" ns3:_="">
    <xsd:import namespace="1d49031e-1d8f-4766-937e-27dae530a4dd"/>
    <xsd:import namespace="33b6e4c8-3ea0-4469-9725-cb8fb58cde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031e-1d8f-4766-937e-27dae530a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6e4c8-3ea0-4469-9725-cb8fb58cde6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ADB21A-0CF2-4CC4-A03C-E54F8E8EF068}"/>
</file>

<file path=customXml/itemProps2.xml><?xml version="1.0" encoding="utf-8"?>
<ds:datastoreItem xmlns:ds="http://schemas.openxmlformats.org/officeDocument/2006/customXml" ds:itemID="{93B5EF5E-9131-45E1-8430-A0DD2704D383}"/>
</file>

<file path=customXml/itemProps3.xml><?xml version="1.0" encoding="utf-8"?>
<ds:datastoreItem xmlns:ds="http://schemas.openxmlformats.org/officeDocument/2006/customXml" ds:itemID="{3F328D18-6BAB-4BB7-9811-655277F5B51E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285</Words>
  <Application>Microsoft Office PowerPoint</Application>
  <PresentationFormat>On-screen Show (4:3)</PresentationFormat>
  <Paragraphs>113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LCVP Leaving Certificate PLUS</vt:lpstr>
      <vt:lpstr> WHAT IS THE LCVP? </vt:lpstr>
      <vt:lpstr>PROGRAMME REQUIREMENTS</vt:lpstr>
      <vt:lpstr> LCVP Structure </vt:lpstr>
      <vt:lpstr>LCVP Link Modules</vt:lpstr>
      <vt:lpstr>PREPARATION FOR THE WORLD OF WORK</vt:lpstr>
      <vt:lpstr>ENTERPRISE EDUCATION</vt:lpstr>
      <vt:lpstr>Typical LCVP Activities</vt:lpstr>
      <vt:lpstr>  Transferable Skills     </vt:lpstr>
      <vt:lpstr>Purpose of the Link Modules</vt:lpstr>
      <vt:lpstr>Link Modules Assessment</vt:lpstr>
      <vt:lpstr>WRITTEN EXAMINATION</vt:lpstr>
      <vt:lpstr>PORTFOLIO </vt:lpstr>
      <vt:lpstr>PORTFOLIO</vt:lpstr>
      <vt:lpstr>LCVP RECOGNITION</vt:lpstr>
      <vt:lpstr>LINK MODULES  RESULTS </vt:lpstr>
      <vt:lpstr>          POINTS SCHEME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Caroline McHale</dc:creator>
  <cp:lastModifiedBy>Tom Quealy</cp:lastModifiedBy>
  <cp:revision>135</cp:revision>
  <dcterms:created xsi:type="dcterms:W3CDTF">2011-04-11T08:08:13Z</dcterms:created>
  <dcterms:modified xsi:type="dcterms:W3CDTF">2019-09-13T11:03:29Z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0x010100928206A1C7523940B9596BB5617008A0</vt:lpwstr>
  </property>
</Properties>
</file>